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88"/>
  </p:notesMasterIdLst>
  <p:sldIdLst>
    <p:sldId id="256" r:id="rId2"/>
    <p:sldId id="261" r:id="rId3"/>
    <p:sldId id="257" r:id="rId4"/>
    <p:sldId id="259" r:id="rId5"/>
    <p:sldId id="260" r:id="rId6"/>
    <p:sldId id="263" r:id="rId7"/>
    <p:sldId id="264" r:id="rId8"/>
    <p:sldId id="265" r:id="rId9"/>
    <p:sldId id="267" r:id="rId10"/>
    <p:sldId id="268" r:id="rId11"/>
    <p:sldId id="269" r:id="rId12"/>
    <p:sldId id="274" r:id="rId13"/>
    <p:sldId id="275" r:id="rId14"/>
    <p:sldId id="272" r:id="rId15"/>
    <p:sldId id="277" r:id="rId16"/>
    <p:sldId id="279" r:id="rId17"/>
    <p:sldId id="281" r:id="rId18"/>
    <p:sldId id="282" r:id="rId19"/>
    <p:sldId id="295" r:id="rId20"/>
    <p:sldId id="296" r:id="rId21"/>
    <p:sldId id="297" r:id="rId22"/>
    <p:sldId id="283" r:id="rId23"/>
    <p:sldId id="284" r:id="rId24"/>
    <p:sldId id="286" r:id="rId25"/>
    <p:sldId id="288" r:id="rId26"/>
    <p:sldId id="287" r:id="rId27"/>
    <p:sldId id="290" r:id="rId28"/>
    <p:sldId id="291" r:id="rId29"/>
    <p:sldId id="292" r:id="rId30"/>
    <p:sldId id="293" r:id="rId31"/>
    <p:sldId id="294" r:id="rId32"/>
    <p:sldId id="299" r:id="rId33"/>
    <p:sldId id="356" r:id="rId34"/>
    <p:sldId id="300" r:id="rId35"/>
    <p:sldId id="302" r:id="rId36"/>
    <p:sldId id="303" r:id="rId37"/>
    <p:sldId id="301" r:id="rId38"/>
    <p:sldId id="305" r:id="rId39"/>
    <p:sldId id="306" r:id="rId40"/>
    <p:sldId id="309" r:id="rId41"/>
    <p:sldId id="308" r:id="rId42"/>
    <p:sldId id="307" r:id="rId43"/>
    <p:sldId id="310" r:id="rId44"/>
    <p:sldId id="311" r:id="rId45"/>
    <p:sldId id="312" r:id="rId46"/>
    <p:sldId id="304" r:id="rId47"/>
    <p:sldId id="314" r:id="rId48"/>
    <p:sldId id="313" r:id="rId49"/>
    <p:sldId id="315"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6" r:id="rId68"/>
    <p:sldId id="335" r:id="rId69"/>
    <p:sldId id="337" r:id="rId70"/>
    <p:sldId id="338" r:id="rId71"/>
    <p:sldId id="340" r:id="rId72"/>
    <p:sldId id="341" r:id="rId73"/>
    <p:sldId id="342" r:id="rId74"/>
    <p:sldId id="343" r:id="rId75"/>
    <p:sldId id="344" r:id="rId76"/>
    <p:sldId id="345" r:id="rId77"/>
    <p:sldId id="346" r:id="rId78"/>
    <p:sldId id="347" r:id="rId79"/>
    <p:sldId id="348" r:id="rId80"/>
    <p:sldId id="349" r:id="rId81"/>
    <p:sldId id="351" r:id="rId82"/>
    <p:sldId id="352" r:id="rId83"/>
    <p:sldId id="350" r:id="rId84"/>
    <p:sldId id="353" r:id="rId85"/>
    <p:sldId id="354" r:id="rId86"/>
    <p:sldId id="355"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A7A7FF"/>
    <a:srgbClr val="003300"/>
    <a:srgbClr val="6600CC"/>
    <a:srgbClr val="6666FF"/>
    <a:srgbClr val="3366FF"/>
    <a:srgbClr val="FFB265"/>
    <a:srgbClr val="E78045"/>
    <a:srgbClr val="9966FF"/>
    <a:srgbClr val="FFD7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71" d="100"/>
          <a:sy n="71" d="100"/>
        </p:scale>
        <p:origin x="507" y="4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image" Target="../media/image11.jpeg"/><Relationship Id="rId4" Type="http://schemas.openxmlformats.org/officeDocument/2006/relationships/image" Target="../media/image14.jp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ata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image" Target="../media/image65.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diagrams/_rels/data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image" Target="../media/image11.jpeg"/><Relationship Id="rId4" Type="http://schemas.openxmlformats.org/officeDocument/2006/relationships/image" Target="../media/image14.jp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image" Target="../media/image65.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DF8C3-04F1-405E-BD78-C104EBA5156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39C80A5B-43AB-4B6E-8FB0-B02446B6A48C}">
      <dgm:prSet phldrT="[Text]" custT="1"/>
      <dgm:spPr/>
      <dgm:t>
        <a:bodyPr/>
        <a:lstStyle/>
        <a:p>
          <a:r>
            <a:rPr lang="en-US" sz="1800" dirty="0"/>
            <a:t>Simple Instructions</a:t>
          </a:r>
        </a:p>
      </dgm:t>
    </dgm:pt>
    <dgm:pt modelId="{A6B2859F-BC86-49A2-9F4C-E627E92B43CF}" type="parTrans" cxnId="{01A4574B-08D9-4932-872F-E65F4AD21F43}">
      <dgm:prSet/>
      <dgm:spPr/>
      <dgm:t>
        <a:bodyPr/>
        <a:lstStyle/>
        <a:p>
          <a:endParaRPr lang="en-US" sz="2400"/>
        </a:p>
      </dgm:t>
    </dgm:pt>
    <dgm:pt modelId="{DDDA91F6-1DED-41F9-B807-8AE6DA3063CD}" type="sibTrans" cxnId="{01A4574B-08D9-4932-872F-E65F4AD21F43}">
      <dgm:prSet/>
      <dgm:spPr/>
      <dgm:t>
        <a:bodyPr/>
        <a:lstStyle/>
        <a:p>
          <a:endParaRPr lang="en-US" sz="2400"/>
        </a:p>
      </dgm:t>
    </dgm:pt>
    <dgm:pt modelId="{107998BB-A060-4381-B952-95892DF83371}">
      <dgm:prSet phldrT="[Text]" custT="1"/>
      <dgm:spPr/>
      <dgm:t>
        <a:bodyPr/>
        <a:lstStyle/>
        <a:p>
          <a:r>
            <a:rPr lang="en-US" sz="1800" dirty="0"/>
            <a:t>Register-to-Register Operations</a:t>
          </a:r>
        </a:p>
      </dgm:t>
    </dgm:pt>
    <dgm:pt modelId="{AFBAD719-34A3-4127-8FE7-BEE09C76A8E1}" type="parTrans" cxnId="{AFFF67BD-316B-45CC-BDA7-E7F4CDBF78C9}">
      <dgm:prSet/>
      <dgm:spPr/>
      <dgm:t>
        <a:bodyPr/>
        <a:lstStyle/>
        <a:p>
          <a:endParaRPr lang="en-US" sz="2400"/>
        </a:p>
      </dgm:t>
    </dgm:pt>
    <dgm:pt modelId="{3D7E7637-E730-49C9-8F94-CD6DC27C8D4C}" type="sibTrans" cxnId="{AFFF67BD-316B-45CC-BDA7-E7F4CDBF78C9}">
      <dgm:prSet/>
      <dgm:spPr/>
      <dgm:t>
        <a:bodyPr/>
        <a:lstStyle/>
        <a:p>
          <a:endParaRPr lang="en-US" sz="2400"/>
        </a:p>
      </dgm:t>
    </dgm:pt>
    <dgm:pt modelId="{89A3116D-9376-4DA2-A95B-BA387136AC76}">
      <dgm:prSet phldrT="[Text]" custT="1"/>
      <dgm:spPr/>
      <dgm:t>
        <a:bodyPr/>
        <a:lstStyle/>
        <a:p>
          <a:r>
            <a:rPr lang="en-US" sz="1800" dirty="0"/>
            <a:t>Simple Addressing Modes</a:t>
          </a:r>
        </a:p>
      </dgm:t>
    </dgm:pt>
    <dgm:pt modelId="{0F5AD8D5-A737-45BD-A3B7-E516D16F70B5}" type="parTrans" cxnId="{E1507FA5-D57D-417B-B0B7-21AA8110A091}">
      <dgm:prSet/>
      <dgm:spPr/>
      <dgm:t>
        <a:bodyPr/>
        <a:lstStyle/>
        <a:p>
          <a:endParaRPr lang="en-US" sz="2400"/>
        </a:p>
      </dgm:t>
    </dgm:pt>
    <dgm:pt modelId="{556A8901-D33F-4FBA-A83E-8DF2555ECD65}" type="sibTrans" cxnId="{E1507FA5-D57D-417B-B0B7-21AA8110A091}">
      <dgm:prSet/>
      <dgm:spPr/>
      <dgm:t>
        <a:bodyPr/>
        <a:lstStyle/>
        <a:p>
          <a:endParaRPr lang="en-US" sz="2400"/>
        </a:p>
      </dgm:t>
    </dgm:pt>
    <dgm:pt modelId="{772684C6-4FC4-40F3-8237-F3A0A37F4BC8}">
      <dgm:prSet phldrT="[Text]" custT="1"/>
      <dgm:spPr/>
      <dgm:t>
        <a:bodyPr/>
        <a:lstStyle/>
        <a:p>
          <a:r>
            <a:rPr lang="en-US" sz="1800" dirty="0"/>
            <a:t>Large Register Set</a:t>
          </a:r>
        </a:p>
      </dgm:t>
    </dgm:pt>
    <dgm:pt modelId="{99FB3CAF-6704-4E65-ADFB-36451FA9EBAD}" type="parTrans" cxnId="{707BA984-C207-487D-BCA5-34765A6586BB}">
      <dgm:prSet/>
      <dgm:spPr/>
      <dgm:t>
        <a:bodyPr/>
        <a:lstStyle/>
        <a:p>
          <a:endParaRPr lang="en-US" sz="2400"/>
        </a:p>
      </dgm:t>
    </dgm:pt>
    <dgm:pt modelId="{84E79CB6-7704-4D4B-B891-6588494F0849}" type="sibTrans" cxnId="{707BA984-C207-487D-BCA5-34765A6586BB}">
      <dgm:prSet/>
      <dgm:spPr/>
      <dgm:t>
        <a:bodyPr/>
        <a:lstStyle/>
        <a:p>
          <a:endParaRPr lang="en-US" sz="2400"/>
        </a:p>
      </dgm:t>
    </dgm:pt>
    <dgm:pt modelId="{E6C1AB73-7D98-4823-A019-3D16FB3FAB0E}">
      <dgm:prSet phldrT="[Text]" custT="1"/>
      <dgm:spPr/>
      <dgm:t>
        <a:bodyPr/>
        <a:lstStyle/>
        <a:p>
          <a:r>
            <a:rPr lang="en-US" sz="1800" dirty="0"/>
            <a:t>Fixed Length</a:t>
          </a:r>
        </a:p>
      </dgm:t>
    </dgm:pt>
    <dgm:pt modelId="{68F2BABC-1218-477F-889E-A419D2B2D2DE}" type="parTrans" cxnId="{EE5C891E-4F38-44B1-9C91-316375FCA38F}">
      <dgm:prSet/>
      <dgm:spPr/>
      <dgm:t>
        <a:bodyPr/>
        <a:lstStyle/>
        <a:p>
          <a:endParaRPr lang="en-US" sz="2400"/>
        </a:p>
      </dgm:t>
    </dgm:pt>
    <dgm:pt modelId="{608E4707-5A50-4FE1-BC5B-E16AE67E9B0D}" type="sibTrans" cxnId="{EE5C891E-4F38-44B1-9C91-316375FCA38F}">
      <dgm:prSet/>
      <dgm:spPr/>
      <dgm:t>
        <a:bodyPr/>
        <a:lstStyle/>
        <a:p>
          <a:endParaRPr lang="en-US" sz="2400"/>
        </a:p>
      </dgm:t>
    </dgm:pt>
    <dgm:pt modelId="{DA4602E8-95D3-4B62-AD5C-84EFDF854EFE}">
      <dgm:prSet custT="1"/>
      <dgm:spPr/>
      <dgm:t>
        <a:bodyPr/>
        <a:lstStyle/>
        <a:p>
          <a:r>
            <a:rPr lang="en-US" sz="1800" dirty="0"/>
            <a:t>So that each can execute in one cycle</a:t>
          </a:r>
        </a:p>
      </dgm:t>
    </dgm:pt>
    <dgm:pt modelId="{031E89B7-211B-4764-95E1-F2AF5F8C9B9C}" type="parTrans" cxnId="{3CCE5FEA-1A71-42EE-9252-E60F32A805B4}">
      <dgm:prSet/>
      <dgm:spPr/>
      <dgm:t>
        <a:bodyPr/>
        <a:lstStyle/>
        <a:p>
          <a:endParaRPr lang="en-US" sz="2400"/>
        </a:p>
      </dgm:t>
    </dgm:pt>
    <dgm:pt modelId="{3400EAB0-6201-407B-B694-83DD5F803670}" type="sibTrans" cxnId="{3CCE5FEA-1A71-42EE-9252-E60F32A805B4}">
      <dgm:prSet/>
      <dgm:spPr/>
      <dgm:t>
        <a:bodyPr/>
        <a:lstStyle/>
        <a:p>
          <a:endParaRPr lang="en-US" sz="2400"/>
        </a:p>
      </dgm:t>
    </dgm:pt>
    <dgm:pt modelId="{A31D8B6A-89F9-49D8-B02F-C70E15473F3F}">
      <dgm:prSet custT="1"/>
      <dgm:spPr/>
      <dgm:t>
        <a:bodyPr/>
        <a:lstStyle/>
        <a:p>
          <a:r>
            <a:rPr lang="en-US" sz="1800" dirty="0"/>
            <a:t>Just load/store operations can access memory</a:t>
          </a:r>
        </a:p>
      </dgm:t>
    </dgm:pt>
    <dgm:pt modelId="{91499F7E-4C3D-403E-9F81-E12E7CD77926}" type="parTrans" cxnId="{CBD243D9-F098-49C2-881B-2A7E8E795C00}">
      <dgm:prSet/>
      <dgm:spPr/>
      <dgm:t>
        <a:bodyPr/>
        <a:lstStyle/>
        <a:p>
          <a:endParaRPr lang="en-US" sz="2400"/>
        </a:p>
      </dgm:t>
    </dgm:pt>
    <dgm:pt modelId="{4C7DB01D-FA85-4927-A96A-DB4E72A346C4}" type="sibTrans" cxnId="{CBD243D9-F098-49C2-881B-2A7E8E795C00}">
      <dgm:prSet/>
      <dgm:spPr/>
      <dgm:t>
        <a:bodyPr/>
        <a:lstStyle/>
        <a:p>
          <a:endParaRPr lang="en-US" sz="2400"/>
        </a:p>
      </dgm:t>
    </dgm:pt>
    <dgm:pt modelId="{A9CE708B-749A-4214-98FA-7CE913B68F08}">
      <dgm:prSet custT="1"/>
      <dgm:spPr/>
      <dgm:t>
        <a:bodyPr/>
        <a:lstStyle/>
        <a:p>
          <a:r>
            <a:rPr lang="en-US" sz="1800" dirty="0"/>
            <a:t>To have simpler control unit</a:t>
          </a:r>
        </a:p>
      </dgm:t>
    </dgm:pt>
    <dgm:pt modelId="{52E91603-50DB-44DC-9362-BAFCD4DDCF32}" type="parTrans" cxnId="{34608FE3-3886-4635-AB7A-6F9411528B8D}">
      <dgm:prSet/>
      <dgm:spPr/>
      <dgm:t>
        <a:bodyPr/>
        <a:lstStyle/>
        <a:p>
          <a:endParaRPr lang="en-US" sz="2400"/>
        </a:p>
      </dgm:t>
    </dgm:pt>
    <dgm:pt modelId="{7D0E9338-07FE-4227-9BDE-4E9F22291992}" type="sibTrans" cxnId="{34608FE3-3886-4635-AB7A-6F9411528B8D}">
      <dgm:prSet/>
      <dgm:spPr/>
      <dgm:t>
        <a:bodyPr/>
        <a:lstStyle/>
        <a:p>
          <a:endParaRPr lang="en-US" sz="2400"/>
        </a:p>
      </dgm:t>
    </dgm:pt>
    <dgm:pt modelId="{D1275961-AB46-4007-85EC-4EAAEBCF4917}">
      <dgm:prSet custT="1"/>
      <dgm:spPr/>
      <dgm:t>
        <a:bodyPr/>
        <a:lstStyle/>
        <a:p>
          <a:r>
            <a:rPr lang="en-US" sz="1800" dirty="0"/>
            <a:t>All operations except load/store use register based addressing</a:t>
          </a:r>
        </a:p>
      </dgm:t>
    </dgm:pt>
    <dgm:pt modelId="{5020D327-3C70-407A-B16B-2FB544264D9C}" type="parTrans" cxnId="{B908F701-8FA8-4628-BD40-BB3CF51D2297}">
      <dgm:prSet/>
      <dgm:spPr/>
      <dgm:t>
        <a:bodyPr/>
        <a:lstStyle/>
        <a:p>
          <a:endParaRPr lang="en-US" sz="2400"/>
        </a:p>
      </dgm:t>
    </dgm:pt>
    <dgm:pt modelId="{424B720E-1C4B-4111-8DBA-1124D0912700}" type="sibTrans" cxnId="{B908F701-8FA8-4628-BD40-BB3CF51D2297}">
      <dgm:prSet/>
      <dgm:spPr/>
      <dgm:t>
        <a:bodyPr/>
        <a:lstStyle/>
        <a:p>
          <a:endParaRPr lang="en-US" sz="2400"/>
        </a:p>
      </dgm:t>
    </dgm:pt>
    <dgm:pt modelId="{6C140D5D-D3D4-4911-B158-815A9FAFA01E}">
      <dgm:prSet custT="1"/>
      <dgm:spPr/>
      <dgm:t>
        <a:bodyPr/>
        <a:lstStyle/>
        <a:p>
          <a:r>
            <a:rPr lang="en-US" sz="1800" dirty="0"/>
            <a:t>load/store use memory addressing modes</a:t>
          </a:r>
        </a:p>
      </dgm:t>
    </dgm:pt>
    <dgm:pt modelId="{9C8D542F-D346-435A-8048-80D68B3932A8}" type="parTrans" cxnId="{0F662FA3-004B-4083-ACD4-DE986CE6B222}">
      <dgm:prSet/>
      <dgm:spPr/>
      <dgm:t>
        <a:bodyPr/>
        <a:lstStyle/>
        <a:p>
          <a:endParaRPr lang="en-US" sz="2400"/>
        </a:p>
      </dgm:t>
    </dgm:pt>
    <dgm:pt modelId="{8582C131-03BA-4E51-9459-A7DFAAD63D04}" type="sibTrans" cxnId="{0F662FA3-004B-4083-ACD4-DE986CE6B222}">
      <dgm:prSet/>
      <dgm:spPr/>
      <dgm:t>
        <a:bodyPr/>
        <a:lstStyle/>
        <a:p>
          <a:endParaRPr lang="en-US" sz="2400"/>
        </a:p>
      </dgm:t>
    </dgm:pt>
    <dgm:pt modelId="{C134B721-A5FC-4156-ADAC-7388103DBF01}">
      <dgm:prSet custT="1"/>
      <dgm:spPr/>
      <dgm:t>
        <a:bodyPr/>
        <a:lstStyle/>
        <a:p>
          <a:r>
            <a:rPr lang="en-US" sz="1800" dirty="0"/>
            <a:t>Large number of registers required for reg-to-reg operations</a:t>
          </a:r>
        </a:p>
      </dgm:t>
    </dgm:pt>
    <dgm:pt modelId="{55FFC444-DCA2-4F48-AD78-357B55223402}" type="parTrans" cxnId="{C362ED87-37B5-40E7-BC5D-49F2BAA9FCDB}">
      <dgm:prSet/>
      <dgm:spPr/>
      <dgm:t>
        <a:bodyPr/>
        <a:lstStyle/>
        <a:p>
          <a:endParaRPr lang="en-US" sz="2400"/>
        </a:p>
      </dgm:t>
    </dgm:pt>
    <dgm:pt modelId="{B413A2B7-CDDA-43F5-9952-14848CF8098A}" type="sibTrans" cxnId="{C362ED87-37B5-40E7-BC5D-49F2BAA9FCDB}">
      <dgm:prSet/>
      <dgm:spPr/>
      <dgm:t>
        <a:bodyPr/>
        <a:lstStyle/>
        <a:p>
          <a:endParaRPr lang="en-US" sz="2400"/>
        </a:p>
      </dgm:t>
    </dgm:pt>
    <dgm:pt modelId="{715E8626-EEAA-4C42-97E3-1DE228C46B25}">
      <dgm:prSet custT="1"/>
      <dgm:spPr/>
      <dgm:t>
        <a:bodyPr/>
        <a:lstStyle/>
        <a:p>
          <a:r>
            <a:rPr lang="en-US" sz="1800" dirty="0"/>
            <a:t>Provide ample opportunities for the compiler to optimize their usage</a:t>
          </a:r>
        </a:p>
      </dgm:t>
    </dgm:pt>
    <dgm:pt modelId="{EFCFE4C0-9CC4-4A77-88B3-B5C4B93A0AD9}" type="parTrans" cxnId="{288FC93E-9332-44A5-B30B-7402B4B4D4DB}">
      <dgm:prSet/>
      <dgm:spPr/>
      <dgm:t>
        <a:bodyPr/>
        <a:lstStyle/>
        <a:p>
          <a:endParaRPr lang="en-US" sz="2400"/>
        </a:p>
      </dgm:t>
    </dgm:pt>
    <dgm:pt modelId="{293596A9-E9FB-4FC7-9E3C-BD991C97E196}" type="sibTrans" cxnId="{288FC93E-9332-44A5-B30B-7402B4B4D4DB}">
      <dgm:prSet/>
      <dgm:spPr/>
      <dgm:t>
        <a:bodyPr/>
        <a:lstStyle/>
        <a:p>
          <a:endParaRPr lang="en-US" sz="2400"/>
        </a:p>
      </dgm:t>
    </dgm:pt>
    <dgm:pt modelId="{AC697FED-E3FB-47AB-8886-AB3FB9AA26FA}">
      <dgm:prSet custT="1"/>
      <dgm:spPr/>
      <dgm:t>
        <a:bodyPr/>
        <a:lstStyle/>
        <a:p>
          <a:r>
            <a:rPr lang="en-US" sz="1800" dirty="0"/>
            <a:t>Instruction lengths are fixed</a:t>
          </a:r>
        </a:p>
      </dgm:t>
    </dgm:pt>
    <dgm:pt modelId="{A7C4266E-A76D-4022-A18E-82A06536E4E2}" type="parTrans" cxnId="{E81D38F1-7EB6-4532-ADDB-932421966AFC}">
      <dgm:prSet/>
      <dgm:spPr/>
      <dgm:t>
        <a:bodyPr/>
        <a:lstStyle/>
        <a:p>
          <a:endParaRPr lang="en-US" sz="2400"/>
        </a:p>
      </dgm:t>
    </dgm:pt>
    <dgm:pt modelId="{E9EF02A3-915D-44C2-948D-A11C40148A26}" type="sibTrans" cxnId="{E81D38F1-7EB6-4532-ADDB-932421966AFC}">
      <dgm:prSet/>
      <dgm:spPr/>
      <dgm:t>
        <a:bodyPr/>
        <a:lstStyle/>
        <a:p>
          <a:endParaRPr lang="en-US" sz="2400"/>
        </a:p>
      </dgm:t>
    </dgm:pt>
    <dgm:pt modelId="{47BE8704-7000-4626-BCF0-E623C6EAD17D}">
      <dgm:prSet custT="1"/>
      <dgm:spPr/>
      <dgm:t>
        <a:bodyPr/>
        <a:lstStyle/>
        <a:p>
          <a:r>
            <a:rPr lang="en-US" sz="1800" dirty="0"/>
            <a:t>Implementation &amp; execution efficiency</a:t>
          </a:r>
        </a:p>
      </dgm:t>
    </dgm:pt>
    <dgm:pt modelId="{0C71CBCC-BC3E-4483-8A12-0E0EA0FF9F3C}" type="parTrans" cxnId="{66E8BAFB-80AE-4F14-A7F9-021651C1EAE1}">
      <dgm:prSet/>
      <dgm:spPr/>
      <dgm:t>
        <a:bodyPr/>
        <a:lstStyle/>
        <a:p>
          <a:endParaRPr lang="en-US" sz="2400"/>
        </a:p>
      </dgm:t>
    </dgm:pt>
    <dgm:pt modelId="{A675BE8D-CC93-4535-B074-80788CF44F7E}" type="sibTrans" cxnId="{66E8BAFB-80AE-4F14-A7F9-021651C1EAE1}">
      <dgm:prSet/>
      <dgm:spPr/>
      <dgm:t>
        <a:bodyPr/>
        <a:lstStyle/>
        <a:p>
          <a:endParaRPr lang="en-US" sz="2400"/>
        </a:p>
      </dgm:t>
    </dgm:pt>
    <dgm:pt modelId="{78E423CA-908B-42C0-8585-898BB83B547A}">
      <dgm:prSet custT="1"/>
      <dgm:spPr/>
      <dgm:t>
        <a:bodyPr/>
        <a:lstStyle/>
        <a:p>
          <a:r>
            <a:rPr lang="en-US" sz="1800" dirty="0"/>
            <a:t>Efficient decoding &amp; scheduling</a:t>
          </a:r>
        </a:p>
      </dgm:t>
    </dgm:pt>
    <dgm:pt modelId="{297F2C18-179F-46A6-A0C6-C3C9F26D8B95}" type="parTrans" cxnId="{7498632D-057E-4147-AFB3-4E1A5A58F95C}">
      <dgm:prSet/>
      <dgm:spPr/>
      <dgm:t>
        <a:bodyPr/>
        <a:lstStyle/>
        <a:p>
          <a:endParaRPr lang="en-US" sz="2400"/>
        </a:p>
      </dgm:t>
    </dgm:pt>
    <dgm:pt modelId="{4CFCD32B-09E6-4692-BEAE-333973F04A6A}" type="sibTrans" cxnId="{7498632D-057E-4147-AFB3-4E1A5A58F95C}">
      <dgm:prSet/>
      <dgm:spPr/>
      <dgm:t>
        <a:bodyPr/>
        <a:lstStyle/>
        <a:p>
          <a:endParaRPr lang="en-US" sz="2400"/>
        </a:p>
      </dgm:t>
    </dgm:pt>
    <dgm:pt modelId="{4C622927-8DBC-4BBA-9772-72ABF2900B38}" type="pres">
      <dgm:prSet presAssocID="{4C0DF8C3-04F1-405E-BD78-C104EBA51564}" presName="linear" presStyleCnt="0">
        <dgm:presLayoutVars>
          <dgm:dir/>
          <dgm:animLvl val="lvl"/>
          <dgm:resizeHandles val="exact"/>
        </dgm:presLayoutVars>
      </dgm:prSet>
      <dgm:spPr/>
    </dgm:pt>
    <dgm:pt modelId="{3CCE4C36-2CC2-49EE-8B29-D70D8531994D}" type="pres">
      <dgm:prSet presAssocID="{39C80A5B-43AB-4B6E-8FB0-B02446B6A48C}" presName="parentLin" presStyleCnt="0"/>
      <dgm:spPr/>
    </dgm:pt>
    <dgm:pt modelId="{34EE1BEA-B675-45B7-AE4F-3A0AD85FEDB7}" type="pres">
      <dgm:prSet presAssocID="{39C80A5B-43AB-4B6E-8FB0-B02446B6A48C}" presName="parentLeftMargin" presStyleLbl="node1" presStyleIdx="0" presStyleCnt="5"/>
      <dgm:spPr/>
    </dgm:pt>
    <dgm:pt modelId="{0B6B12EC-1F19-4F21-B2BE-688DD824127C}" type="pres">
      <dgm:prSet presAssocID="{39C80A5B-43AB-4B6E-8FB0-B02446B6A48C}" presName="parentText" presStyleLbl="node1" presStyleIdx="0" presStyleCnt="5">
        <dgm:presLayoutVars>
          <dgm:chMax val="0"/>
          <dgm:bulletEnabled val="1"/>
        </dgm:presLayoutVars>
      </dgm:prSet>
      <dgm:spPr/>
    </dgm:pt>
    <dgm:pt modelId="{15894D4E-CD54-4BF2-99C6-257620446948}" type="pres">
      <dgm:prSet presAssocID="{39C80A5B-43AB-4B6E-8FB0-B02446B6A48C}" presName="negativeSpace" presStyleCnt="0"/>
      <dgm:spPr/>
    </dgm:pt>
    <dgm:pt modelId="{B17B2410-96B1-4B64-8307-3E3D0B7AEE07}" type="pres">
      <dgm:prSet presAssocID="{39C80A5B-43AB-4B6E-8FB0-B02446B6A48C}" presName="childText" presStyleLbl="conFgAcc1" presStyleIdx="0" presStyleCnt="5">
        <dgm:presLayoutVars>
          <dgm:bulletEnabled val="1"/>
        </dgm:presLayoutVars>
      </dgm:prSet>
      <dgm:spPr/>
    </dgm:pt>
    <dgm:pt modelId="{E861DAAC-1CCE-46AF-8EA6-200C1E02DAB5}" type="pres">
      <dgm:prSet presAssocID="{DDDA91F6-1DED-41F9-B807-8AE6DA3063CD}" presName="spaceBetweenRectangles" presStyleCnt="0"/>
      <dgm:spPr/>
    </dgm:pt>
    <dgm:pt modelId="{4DA60F95-505B-4550-A65F-0CFBB1CE3113}" type="pres">
      <dgm:prSet presAssocID="{107998BB-A060-4381-B952-95892DF83371}" presName="parentLin" presStyleCnt="0"/>
      <dgm:spPr/>
    </dgm:pt>
    <dgm:pt modelId="{57F2547B-D908-4C8B-B0E3-A0652F0B9492}" type="pres">
      <dgm:prSet presAssocID="{107998BB-A060-4381-B952-95892DF83371}" presName="parentLeftMargin" presStyleLbl="node1" presStyleIdx="0" presStyleCnt="5"/>
      <dgm:spPr/>
    </dgm:pt>
    <dgm:pt modelId="{9D4277C0-4A15-4435-B9A6-EEF61C4FD45B}" type="pres">
      <dgm:prSet presAssocID="{107998BB-A060-4381-B952-95892DF83371}" presName="parentText" presStyleLbl="node1" presStyleIdx="1" presStyleCnt="5">
        <dgm:presLayoutVars>
          <dgm:chMax val="0"/>
          <dgm:bulletEnabled val="1"/>
        </dgm:presLayoutVars>
      </dgm:prSet>
      <dgm:spPr/>
    </dgm:pt>
    <dgm:pt modelId="{4DF72F22-AD03-4623-97E0-3968266C103C}" type="pres">
      <dgm:prSet presAssocID="{107998BB-A060-4381-B952-95892DF83371}" presName="negativeSpace" presStyleCnt="0"/>
      <dgm:spPr/>
    </dgm:pt>
    <dgm:pt modelId="{2F8A54AB-DBF7-4190-BF5E-CADA84AEA81D}" type="pres">
      <dgm:prSet presAssocID="{107998BB-A060-4381-B952-95892DF83371}" presName="childText" presStyleLbl="conFgAcc1" presStyleIdx="1" presStyleCnt="5">
        <dgm:presLayoutVars>
          <dgm:bulletEnabled val="1"/>
        </dgm:presLayoutVars>
      </dgm:prSet>
      <dgm:spPr/>
    </dgm:pt>
    <dgm:pt modelId="{4307EA12-3305-4659-AB48-1714F4450F13}" type="pres">
      <dgm:prSet presAssocID="{3D7E7637-E730-49C9-8F94-CD6DC27C8D4C}" presName="spaceBetweenRectangles" presStyleCnt="0"/>
      <dgm:spPr/>
    </dgm:pt>
    <dgm:pt modelId="{302BA354-F434-47A6-82DE-0E1C81BA89D5}" type="pres">
      <dgm:prSet presAssocID="{89A3116D-9376-4DA2-A95B-BA387136AC76}" presName="parentLin" presStyleCnt="0"/>
      <dgm:spPr/>
    </dgm:pt>
    <dgm:pt modelId="{C238D254-1AF7-4DD1-A5DA-67240B39B6FC}" type="pres">
      <dgm:prSet presAssocID="{89A3116D-9376-4DA2-A95B-BA387136AC76}" presName="parentLeftMargin" presStyleLbl="node1" presStyleIdx="1" presStyleCnt="5"/>
      <dgm:spPr/>
    </dgm:pt>
    <dgm:pt modelId="{181078AB-6DCB-45F7-BDF5-823C44D941B4}" type="pres">
      <dgm:prSet presAssocID="{89A3116D-9376-4DA2-A95B-BA387136AC76}" presName="parentText" presStyleLbl="node1" presStyleIdx="2" presStyleCnt="5">
        <dgm:presLayoutVars>
          <dgm:chMax val="0"/>
          <dgm:bulletEnabled val="1"/>
        </dgm:presLayoutVars>
      </dgm:prSet>
      <dgm:spPr/>
    </dgm:pt>
    <dgm:pt modelId="{B6EBFDA6-9921-4A7D-BB36-C1F41B837DBD}" type="pres">
      <dgm:prSet presAssocID="{89A3116D-9376-4DA2-A95B-BA387136AC76}" presName="negativeSpace" presStyleCnt="0"/>
      <dgm:spPr/>
    </dgm:pt>
    <dgm:pt modelId="{D1F4A1E2-1B37-4D91-9356-C232F35C1470}" type="pres">
      <dgm:prSet presAssocID="{89A3116D-9376-4DA2-A95B-BA387136AC76}" presName="childText" presStyleLbl="conFgAcc1" presStyleIdx="2" presStyleCnt="5">
        <dgm:presLayoutVars>
          <dgm:bulletEnabled val="1"/>
        </dgm:presLayoutVars>
      </dgm:prSet>
      <dgm:spPr/>
    </dgm:pt>
    <dgm:pt modelId="{5B94C67A-DAC7-4001-94CC-A0EA5E78EBE5}" type="pres">
      <dgm:prSet presAssocID="{556A8901-D33F-4FBA-A83E-8DF2555ECD65}" presName="spaceBetweenRectangles" presStyleCnt="0"/>
      <dgm:spPr/>
    </dgm:pt>
    <dgm:pt modelId="{2A7E5C6E-677E-4282-B8A5-7308ACFDC518}" type="pres">
      <dgm:prSet presAssocID="{772684C6-4FC4-40F3-8237-F3A0A37F4BC8}" presName="parentLin" presStyleCnt="0"/>
      <dgm:spPr/>
    </dgm:pt>
    <dgm:pt modelId="{05C33E14-20AF-4701-A09A-D12A44D07A35}" type="pres">
      <dgm:prSet presAssocID="{772684C6-4FC4-40F3-8237-F3A0A37F4BC8}" presName="parentLeftMargin" presStyleLbl="node1" presStyleIdx="2" presStyleCnt="5"/>
      <dgm:spPr/>
    </dgm:pt>
    <dgm:pt modelId="{E9B2AC2A-EA17-4ABC-85AF-5CDF30028653}" type="pres">
      <dgm:prSet presAssocID="{772684C6-4FC4-40F3-8237-F3A0A37F4BC8}" presName="parentText" presStyleLbl="node1" presStyleIdx="3" presStyleCnt="5">
        <dgm:presLayoutVars>
          <dgm:chMax val="0"/>
          <dgm:bulletEnabled val="1"/>
        </dgm:presLayoutVars>
      </dgm:prSet>
      <dgm:spPr/>
    </dgm:pt>
    <dgm:pt modelId="{62598EAB-DAF6-49AF-BE61-730383ECC1CD}" type="pres">
      <dgm:prSet presAssocID="{772684C6-4FC4-40F3-8237-F3A0A37F4BC8}" presName="negativeSpace" presStyleCnt="0"/>
      <dgm:spPr/>
    </dgm:pt>
    <dgm:pt modelId="{C22BDD5C-18F9-4726-931B-456B1C8F14EC}" type="pres">
      <dgm:prSet presAssocID="{772684C6-4FC4-40F3-8237-F3A0A37F4BC8}" presName="childText" presStyleLbl="conFgAcc1" presStyleIdx="3" presStyleCnt="5">
        <dgm:presLayoutVars>
          <dgm:bulletEnabled val="1"/>
        </dgm:presLayoutVars>
      </dgm:prSet>
      <dgm:spPr/>
    </dgm:pt>
    <dgm:pt modelId="{90CD904C-17E5-4C4A-AD85-6FD32C0F8111}" type="pres">
      <dgm:prSet presAssocID="{84E79CB6-7704-4D4B-B891-6588494F0849}" presName="spaceBetweenRectangles" presStyleCnt="0"/>
      <dgm:spPr/>
    </dgm:pt>
    <dgm:pt modelId="{7F1BF770-C43E-4D91-8552-3F184B58C887}" type="pres">
      <dgm:prSet presAssocID="{E6C1AB73-7D98-4823-A019-3D16FB3FAB0E}" presName="parentLin" presStyleCnt="0"/>
      <dgm:spPr/>
    </dgm:pt>
    <dgm:pt modelId="{CE312126-6AE5-4411-8B8D-56BAF39D3926}" type="pres">
      <dgm:prSet presAssocID="{E6C1AB73-7D98-4823-A019-3D16FB3FAB0E}" presName="parentLeftMargin" presStyleLbl="node1" presStyleIdx="3" presStyleCnt="5"/>
      <dgm:spPr/>
    </dgm:pt>
    <dgm:pt modelId="{7FF7FCA5-D5CA-49C6-8E25-78FA2D0198CA}" type="pres">
      <dgm:prSet presAssocID="{E6C1AB73-7D98-4823-A019-3D16FB3FAB0E}" presName="parentText" presStyleLbl="node1" presStyleIdx="4" presStyleCnt="5">
        <dgm:presLayoutVars>
          <dgm:chMax val="0"/>
          <dgm:bulletEnabled val="1"/>
        </dgm:presLayoutVars>
      </dgm:prSet>
      <dgm:spPr/>
    </dgm:pt>
    <dgm:pt modelId="{EB680F17-C92C-472D-B6EA-906F855B6609}" type="pres">
      <dgm:prSet presAssocID="{E6C1AB73-7D98-4823-A019-3D16FB3FAB0E}" presName="negativeSpace" presStyleCnt="0"/>
      <dgm:spPr/>
    </dgm:pt>
    <dgm:pt modelId="{B7810FF6-9DDC-415C-8FC3-0ECE491BF6B7}" type="pres">
      <dgm:prSet presAssocID="{E6C1AB73-7D98-4823-A019-3D16FB3FAB0E}" presName="childText" presStyleLbl="conFgAcc1" presStyleIdx="4" presStyleCnt="5">
        <dgm:presLayoutVars>
          <dgm:bulletEnabled val="1"/>
        </dgm:presLayoutVars>
      </dgm:prSet>
      <dgm:spPr/>
    </dgm:pt>
  </dgm:ptLst>
  <dgm:cxnLst>
    <dgm:cxn modelId="{B908F701-8FA8-4628-BD40-BB3CF51D2297}" srcId="{89A3116D-9376-4DA2-A95B-BA387136AC76}" destId="{D1275961-AB46-4007-85EC-4EAAEBCF4917}" srcOrd="0" destOrd="0" parTransId="{5020D327-3C70-407A-B16B-2FB544264D9C}" sibTransId="{424B720E-1C4B-4111-8DBA-1124D0912700}"/>
    <dgm:cxn modelId="{D2154616-EBA7-4ECF-B9E0-B449C53D0AD9}" type="presOf" srcId="{715E8626-EEAA-4C42-97E3-1DE228C46B25}" destId="{C22BDD5C-18F9-4726-931B-456B1C8F14EC}" srcOrd="0" destOrd="1" presId="urn:microsoft.com/office/officeart/2005/8/layout/list1"/>
    <dgm:cxn modelId="{A8646918-442C-43CA-9EF4-EE4AAB2543BD}" type="presOf" srcId="{772684C6-4FC4-40F3-8237-F3A0A37F4BC8}" destId="{05C33E14-20AF-4701-A09A-D12A44D07A35}" srcOrd="0" destOrd="0" presId="urn:microsoft.com/office/officeart/2005/8/layout/list1"/>
    <dgm:cxn modelId="{EE5C891E-4F38-44B1-9C91-316375FCA38F}" srcId="{4C0DF8C3-04F1-405E-BD78-C104EBA51564}" destId="{E6C1AB73-7D98-4823-A019-3D16FB3FAB0E}" srcOrd="4" destOrd="0" parTransId="{68F2BABC-1218-477F-889E-A419D2B2D2DE}" sibTransId="{608E4707-5A50-4FE1-BC5B-E16AE67E9B0D}"/>
    <dgm:cxn modelId="{D670D127-7AEF-4965-8250-B7112EB50132}" type="presOf" srcId="{DA4602E8-95D3-4B62-AD5C-84EFDF854EFE}" destId="{B17B2410-96B1-4B64-8307-3E3D0B7AEE07}" srcOrd="0" destOrd="0" presId="urn:microsoft.com/office/officeart/2005/8/layout/list1"/>
    <dgm:cxn modelId="{8E632628-E1BC-4432-B105-F27A8D9B1DDC}" type="presOf" srcId="{89A3116D-9376-4DA2-A95B-BA387136AC76}" destId="{181078AB-6DCB-45F7-BDF5-823C44D941B4}" srcOrd="1" destOrd="0" presId="urn:microsoft.com/office/officeart/2005/8/layout/list1"/>
    <dgm:cxn modelId="{7498632D-057E-4147-AFB3-4E1A5A58F95C}" srcId="{E6C1AB73-7D98-4823-A019-3D16FB3FAB0E}" destId="{78E423CA-908B-42C0-8585-898BB83B547A}" srcOrd="2" destOrd="0" parTransId="{297F2C18-179F-46A6-A0C6-C3C9F26D8B95}" sibTransId="{4CFCD32B-09E6-4692-BEAE-333973F04A6A}"/>
    <dgm:cxn modelId="{B0252131-EFBD-4F38-B24E-9ECE2ED09789}" type="presOf" srcId="{39C80A5B-43AB-4B6E-8FB0-B02446B6A48C}" destId="{34EE1BEA-B675-45B7-AE4F-3A0AD85FEDB7}" srcOrd="0" destOrd="0" presId="urn:microsoft.com/office/officeart/2005/8/layout/list1"/>
    <dgm:cxn modelId="{D8196F3C-6B87-43D3-B629-D9CA5635A697}" type="presOf" srcId="{A9CE708B-749A-4214-98FA-7CE913B68F08}" destId="{2F8A54AB-DBF7-4190-BF5E-CADA84AEA81D}" srcOrd="0" destOrd="1" presId="urn:microsoft.com/office/officeart/2005/8/layout/list1"/>
    <dgm:cxn modelId="{8BEEF13D-2C7E-4CDA-9092-B49BE09E810D}" type="presOf" srcId="{78E423CA-908B-42C0-8585-898BB83B547A}" destId="{B7810FF6-9DDC-415C-8FC3-0ECE491BF6B7}" srcOrd="0" destOrd="2" presId="urn:microsoft.com/office/officeart/2005/8/layout/list1"/>
    <dgm:cxn modelId="{288FC93E-9332-44A5-B30B-7402B4B4D4DB}" srcId="{772684C6-4FC4-40F3-8237-F3A0A37F4BC8}" destId="{715E8626-EEAA-4C42-97E3-1DE228C46B25}" srcOrd="1" destOrd="0" parTransId="{EFCFE4C0-9CC4-4A77-88B3-B5C4B93A0AD9}" sibTransId="{293596A9-E9FB-4FC7-9E3C-BD991C97E196}"/>
    <dgm:cxn modelId="{1859B85E-3100-4B46-8D49-725A5AD57E79}" type="presOf" srcId="{47BE8704-7000-4626-BCF0-E623C6EAD17D}" destId="{B7810FF6-9DDC-415C-8FC3-0ECE491BF6B7}" srcOrd="0" destOrd="1" presId="urn:microsoft.com/office/officeart/2005/8/layout/list1"/>
    <dgm:cxn modelId="{5BF50C4A-5C8A-4A6D-A92D-27A7B7A62577}" type="presOf" srcId="{772684C6-4FC4-40F3-8237-F3A0A37F4BC8}" destId="{E9B2AC2A-EA17-4ABC-85AF-5CDF30028653}" srcOrd="1" destOrd="0" presId="urn:microsoft.com/office/officeart/2005/8/layout/list1"/>
    <dgm:cxn modelId="{2E22DD6A-B442-4EF5-AC19-33FA3A7CE634}" type="presOf" srcId="{C134B721-A5FC-4156-ADAC-7388103DBF01}" destId="{C22BDD5C-18F9-4726-931B-456B1C8F14EC}" srcOrd="0" destOrd="0" presId="urn:microsoft.com/office/officeart/2005/8/layout/list1"/>
    <dgm:cxn modelId="{01A4574B-08D9-4932-872F-E65F4AD21F43}" srcId="{4C0DF8C3-04F1-405E-BD78-C104EBA51564}" destId="{39C80A5B-43AB-4B6E-8FB0-B02446B6A48C}" srcOrd="0" destOrd="0" parTransId="{A6B2859F-BC86-49A2-9F4C-E627E92B43CF}" sibTransId="{DDDA91F6-1DED-41F9-B807-8AE6DA3063CD}"/>
    <dgm:cxn modelId="{8EA01A71-AD75-4391-8C00-7E624753110A}" type="presOf" srcId="{89A3116D-9376-4DA2-A95B-BA387136AC76}" destId="{C238D254-1AF7-4DD1-A5DA-67240B39B6FC}" srcOrd="0" destOrd="0" presId="urn:microsoft.com/office/officeart/2005/8/layout/list1"/>
    <dgm:cxn modelId="{37349055-FECC-43A3-A33B-2E9224DF8321}" type="presOf" srcId="{D1275961-AB46-4007-85EC-4EAAEBCF4917}" destId="{D1F4A1E2-1B37-4D91-9356-C232F35C1470}" srcOrd="0" destOrd="0" presId="urn:microsoft.com/office/officeart/2005/8/layout/list1"/>
    <dgm:cxn modelId="{ACF96278-C7A9-4630-AD4D-A57E907DE17E}" type="presOf" srcId="{39C80A5B-43AB-4B6E-8FB0-B02446B6A48C}" destId="{0B6B12EC-1F19-4F21-B2BE-688DD824127C}" srcOrd="1" destOrd="0" presId="urn:microsoft.com/office/officeart/2005/8/layout/list1"/>
    <dgm:cxn modelId="{5F996878-43A0-4B10-9C01-0079C590844D}" type="presOf" srcId="{A31D8B6A-89F9-49D8-B02F-C70E15473F3F}" destId="{2F8A54AB-DBF7-4190-BF5E-CADA84AEA81D}" srcOrd="0" destOrd="0" presId="urn:microsoft.com/office/officeart/2005/8/layout/list1"/>
    <dgm:cxn modelId="{FE39C87A-63ED-48FB-8370-B4387AA300EF}" type="presOf" srcId="{107998BB-A060-4381-B952-95892DF83371}" destId="{9D4277C0-4A15-4435-B9A6-EEF61C4FD45B}" srcOrd="1" destOrd="0" presId="urn:microsoft.com/office/officeart/2005/8/layout/list1"/>
    <dgm:cxn modelId="{707BA984-C207-487D-BCA5-34765A6586BB}" srcId="{4C0DF8C3-04F1-405E-BD78-C104EBA51564}" destId="{772684C6-4FC4-40F3-8237-F3A0A37F4BC8}" srcOrd="3" destOrd="0" parTransId="{99FB3CAF-6704-4E65-ADFB-36451FA9EBAD}" sibTransId="{84E79CB6-7704-4D4B-B891-6588494F0849}"/>
    <dgm:cxn modelId="{C362ED87-37B5-40E7-BC5D-49F2BAA9FCDB}" srcId="{772684C6-4FC4-40F3-8237-F3A0A37F4BC8}" destId="{C134B721-A5FC-4156-ADAC-7388103DBF01}" srcOrd="0" destOrd="0" parTransId="{55FFC444-DCA2-4F48-AD78-357B55223402}" sibTransId="{B413A2B7-CDDA-43F5-9952-14848CF8098A}"/>
    <dgm:cxn modelId="{37440C8F-86B5-4017-B099-BECE99BFF3CC}" type="presOf" srcId="{E6C1AB73-7D98-4823-A019-3D16FB3FAB0E}" destId="{CE312126-6AE5-4411-8B8D-56BAF39D3926}" srcOrd="0" destOrd="0" presId="urn:microsoft.com/office/officeart/2005/8/layout/list1"/>
    <dgm:cxn modelId="{52EDF898-26F8-47D9-8342-41544833DAA8}" type="presOf" srcId="{107998BB-A060-4381-B952-95892DF83371}" destId="{57F2547B-D908-4C8B-B0E3-A0652F0B9492}" srcOrd="0" destOrd="0" presId="urn:microsoft.com/office/officeart/2005/8/layout/list1"/>
    <dgm:cxn modelId="{0F662FA3-004B-4083-ACD4-DE986CE6B222}" srcId="{89A3116D-9376-4DA2-A95B-BA387136AC76}" destId="{6C140D5D-D3D4-4911-B158-815A9FAFA01E}" srcOrd="1" destOrd="0" parTransId="{9C8D542F-D346-435A-8048-80D68B3932A8}" sibTransId="{8582C131-03BA-4E51-9459-A7DFAAD63D04}"/>
    <dgm:cxn modelId="{E1507FA5-D57D-417B-B0B7-21AA8110A091}" srcId="{4C0DF8C3-04F1-405E-BD78-C104EBA51564}" destId="{89A3116D-9376-4DA2-A95B-BA387136AC76}" srcOrd="2" destOrd="0" parTransId="{0F5AD8D5-A737-45BD-A3B7-E516D16F70B5}" sibTransId="{556A8901-D33F-4FBA-A83E-8DF2555ECD65}"/>
    <dgm:cxn modelId="{9F20B3B2-01DB-44A9-BCF1-3F5411BD6EC2}" type="presOf" srcId="{AC697FED-E3FB-47AB-8886-AB3FB9AA26FA}" destId="{B7810FF6-9DDC-415C-8FC3-0ECE491BF6B7}" srcOrd="0" destOrd="0" presId="urn:microsoft.com/office/officeart/2005/8/layout/list1"/>
    <dgm:cxn modelId="{AFFF67BD-316B-45CC-BDA7-E7F4CDBF78C9}" srcId="{4C0DF8C3-04F1-405E-BD78-C104EBA51564}" destId="{107998BB-A060-4381-B952-95892DF83371}" srcOrd="1" destOrd="0" parTransId="{AFBAD719-34A3-4127-8FE7-BEE09C76A8E1}" sibTransId="{3D7E7637-E730-49C9-8F94-CD6DC27C8D4C}"/>
    <dgm:cxn modelId="{047431CC-C1D3-46D7-BB07-AB13AA125E0E}" type="presOf" srcId="{4C0DF8C3-04F1-405E-BD78-C104EBA51564}" destId="{4C622927-8DBC-4BBA-9772-72ABF2900B38}" srcOrd="0" destOrd="0" presId="urn:microsoft.com/office/officeart/2005/8/layout/list1"/>
    <dgm:cxn modelId="{CBD243D9-F098-49C2-881B-2A7E8E795C00}" srcId="{107998BB-A060-4381-B952-95892DF83371}" destId="{A31D8B6A-89F9-49D8-B02F-C70E15473F3F}" srcOrd="0" destOrd="0" parTransId="{91499F7E-4C3D-403E-9F81-E12E7CD77926}" sibTransId="{4C7DB01D-FA85-4927-A96A-DB4E72A346C4}"/>
    <dgm:cxn modelId="{7332C6D9-B6CD-4A85-87A8-2C6EDD62A515}" type="presOf" srcId="{6C140D5D-D3D4-4911-B158-815A9FAFA01E}" destId="{D1F4A1E2-1B37-4D91-9356-C232F35C1470}" srcOrd="0" destOrd="1" presId="urn:microsoft.com/office/officeart/2005/8/layout/list1"/>
    <dgm:cxn modelId="{889A37E1-01C6-4B80-B7E1-D22A74E675BC}" type="presOf" srcId="{E6C1AB73-7D98-4823-A019-3D16FB3FAB0E}" destId="{7FF7FCA5-D5CA-49C6-8E25-78FA2D0198CA}" srcOrd="1" destOrd="0" presId="urn:microsoft.com/office/officeart/2005/8/layout/list1"/>
    <dgm:cxn modelId="{34608FE3-3886-4635-AB7A-6F9411528B8D}" srcId="{107998BB-A060-4381-B952-95892DF83371}" destId="{A9CE708B-749A-4214-98FA-7CE913B68F08}" srcOrd="1" destOrd="0" parTransId="{52E91603-50DB-44DC-9362-BAFCD4DDCF32}" sibTransId="{7D0E9338-07FE-4227-9BDE-4E9F22291992}"/>
    <dgm:cxn modelId="{3CCE5FEA-1A71-42EE-9252-E60F32A805B4}" srcId="{39C80A5B-43AB-4B6E-8FB0-B02446B6A48C}" destId="{DA4602E8-95D3-4B62-AD5C-84EFDF854EFE}" srcOrd="0" destOrd="0" parTransId="{031E89B7-211B-4764-95E1-F2AF5F8C9B9C}" sibTransId="{3400EAB0-6201-407B-B694-83DD5F803670}"/>
    <dgm:cxn modelId="{E81D38F1-7EB6-4532-ADDB-932421966AFC}" srcId="{E6C1AB73-7D98-4823-A019-3D16FB3FAB0E}" destId="{AC697FED-E3FB-47AB-8886-AB3FB9AA26FA}" srcOrd="0" destOrd="0" parTransId="{A7C4266E-A76D-4022-A18E-82A06536E4E2}" sibTransId="{E9EF02A3-915D-44C2-948D-A11C40148A26}"/>
    <dgm:cxn modelId="{66E8BAFB-80AE-4F14-A7F9-021651C1EAE1}" srcId="{E6C1AB73-7D98-4823-A019-3D16FB3FAB0E}" destId="{47BE8704-7000-4626-BCF0-E623C6EAD17D}" srcOrd="1" destOrd="0" parTransId="{0C71CBCC-BC3E-4483-8A12-0E0EA0FF9F3C}" sibTransId="{A675BE8D-CC93-4535-B074-80788CF44F7E}"/>
    <dgm:cxn modelId="{0FF77651-D8CD-4417-87D2-44AA160931AD}" type="presParOf" srcId="{4C622927-8DBC-4BBA-9772-72ABF2900B38}" destId="{3CCE4C36-2CC2-49EE-8B29-D70D8531994D}" srcOrd="0" destOrd="0" presId="urn:microsoft.com/office/officeart/2005/8/layout/list1"/>
    <dgm:cxn modelId="{4AE7B782-AF67-443C-9DEA-070762F65B04}" type="presParOf" srcId="{3CCE4C36-2CC2-49EE-8B29-D70D8531994D}" destId="{34EE1BEA-B675-45B7-AE4F-3A0AD85FEDB7}" srcOrd="0" destOrd="0" presId="urn:microsoft.com/office/officeart/2005/8/layout/list1"/>
    <dgm:cxn modelId="{35510B37-29D1-44E6-BD3D-697FD3EE984F}" type="presParOf" srcId="{3CCE4C36-2CC2-49EE-8B29-D70D8531994D}" destId="{0B6B12EC-1F19-4F21-B2BE-688DD824127C}" srcOrd="1" destOrd="0" presId="urn:microsoft.com/office/officeart/2005/8/layout/list1"/>
    <dgm:cxn modelId="{4176E564-5A43-47AE-84C2-C9E82AABB9FA}" type="presParOf" srcId="{4C622927-8DBC-4BBA-9772-72ABF2900B38}" destId="{15894D4E-CD54-4BF2-99C6-257620446948}" srcOrd="1" destOrd="0" presId="urn:microsoft.com/office/officeart/2005/8/layout/list1"/>
    <dgm:cxn modelId="{5638DAA8-BB58-409A-ABB5-4CA36D5480D8}" type="presParOf" srcId="{4C622927-8DBC-4BBA-9772-72ABF2900B38}" destId="{B17B2410-96B1-4B64-8307-3E3D0B7AEE07}" srcOrd="2" destOrd="0" presId="urn:microsoft.com/office/officeart/2005/8/layout/list1"/>
    <dgm:cxn modelId="{14CDB13C-F239-4DD3-B712-0193FA2B3B4A}" type="presParOf" srcId="{4C622927-8DBC-4BBA-9772-72ABF2900B38}" destId="{E861DAAC-1CCE-46AF-8EA6-200C1E02DAB5}" srcOrd="3" destOrd="0" presId="urn:microsoft.com/office/officeart/2005/8/layout/list1"/>
    <dgm:cxn modelId="{5CC21F9C-3403-4EC4-8846-AEDE96531D8F}" type="presParOf" srcId="{4C622927-8DBC-4BBA-9772-72ABF2900B38}" destId="{4DA60F95-505B-4550-A65F-0CFBB1CE3113}" srcOrd="4" destOrd="0" presId="urn:microsoft.com/office/officeart/2005/8/layout/list1"/>
    <dgm:cxn modelId="{E0DC5DD5-15A0-4F64-B2BF-2C9699B2257F}" type="presParOf" srcId="{4DA60F95-505B-4550-A65F-0CFBB1CE3113}" destId="{57F2547B-D908-4C8B-B0E3-A0652F0B9492}" srcOrd="0" destOrd="0" presId="urn:microsoft.com/office/officeart/2005/8/layout/list1"/>
    <dgm:cxn modelId="{E134A3FB-8E27-4DDD-BE31-F140BD903411}" type="presParOf" srcId="{4DA60F95-505B-4550-A65F-0CFBB1CE3113}" destId="{9D4277C0-4A15-4435-B9A6-EEF61C4FD45B}" srcOrd="1" destOrd="0" presId="urn:microsoft.com/office/officeart/2005/8/layout/list1"/>
    <dgm:cxn modelId="{303601A2-C59E-4634-89CD-AF4D4266E000}" type="presParOf" srcId="{4C622927-8DBC-4BBA-9772-72ABF2900B38}" destId="{4DF72F22-AD03-4623-97E0-3968266C103C}" srcOrd="5" destOrd="0" presId="urn:microsoft.com/office/officeart/2005/8/layout/list1"/>
    <dgm:cxn modelId="{8B1B721B-A4B2-4158-8FB7-FAF4DF2BD68D}" type="presParOf" srcId="{4C622927-8DBC-4BBA-9772-72ABF2900B38}" destId="{2F8A54AB-DBF7-4190-BF5E-CADA84AEA81D}" srcOrd="6" destOrd="0" presId="urn:microsoft.com/office/officeart/2005/8/layout/list1"/>
    <dgm:cxn modelId="{216FC7EB-2942-48D2-8DC6-6BFAF3F6DED6}" type="presParOf" srcId="{4C622927-8DBC-4BBA-9772-72ABF2900B38}" destId="{4307EA12-3305-4659-AB48-1714F4450F13}" srcOrd="7" destOrd="0" presId="urn:microsoft.com/office/officeart/2005/8/layout/list1"/>
    <dgm:cxn modelId="{95150120-02B0-40B1-A27A-37834DDC30CF}" type="presParOf" srcId="{4C622927-8DBC-4BBA-9772-72ABF2900B38}" destId="{302BA354-F434-47A6-82DE-0E1C81BA89D5}" srcOrd="8" destOrd="0" presId="urn:microsoft.com/office/officeart/2005/8/layout/list1"/>
    <dgm:cxn modelId="{11829CE0-ED54-422C-AD60-1F27BF4F9B3B}" type="presParOf" srcId="{302BA354-F434-47A6-82DE-0E1C81BA89D5}" destId="{C238D254-1AF7-4DD1-A5DA-67240B39B6FC}" srcOrd="0" destOrd="0" presId="urn:microsoft.com/office/officeart/2005/8/layout/list1"/>
    <dgm:cxn modelId="{B1571B70-BBEC-4DE2-AD9A-7B7FA48E6E76}" type="presParOf" srcId="{302BA354-F434-47A6-82DE-0E1C81BA89D5}" destId="{181078AB-6DCB-45F7-BDF5-823C44D941B4}" srcOrd="1" destOrd="0" presId="urn:microsoft.com/office/officeart/2005/8/layout/list1"/>
    <dgm:cxn modelId="{EF76FB22-3AF9-46FB-86D8-35A58C588BFA}" type="presParOf" srcId="{4C622927-8DBC-4BBA-9772-72ABF2900B38}" destId="{B6EBFDA6-9921-4A7D-BB36-C1F41B837DBD}" srcOrd="9" destOrd="0" presId="urn:microsoft.com/office/officeart/2005/8/layout/list1"/>
    <dgm:cxn modelId="{5548DE75-9434-44D6-8CA7-6279265B9281}" type="presParOf" srcId="{4C622927-8DBC-4BBA-9772-72ABF2900B38}" destId="{D1F4A1E2-1B37-4D91-9356-C232F35C1470}" srcOrd="10" destOrd="0" presId="urn:microsoft.com/office/officeart/2005/8/layout/list1"/>
    <dgm:cxn modelId="{A494EC33-0F8C-462C-AD46-667CBA3D26FB}" type="presParOf" srcId="{4C622927-8DBC-4BBA-9772-72ABF2900B38}" destId="{5B94C67A-DAC7-4001-94CC-A0EA5E78EBE5}" srcOrd="11" destOrd="0" presId="urn:microsoft.com/office/officeart/2005/8/layout/list1"/>
    <dgm:cxn modelId="{F8100919-35BA-4457-BA7E-2AFB58D4BA59}" type="presParOf" srcId="{4C622927-8DBC-4BBA-9772-72ABF2900B38}" destId="{2A7E5C6E-677E-4282-B8A5-7308ACFDC518}" srcOrd="12" destOrd="0" presId="urn:microsoft.com/office/officeart/2005/8/layout/list1"/>
    <dgm:cxn modelId="{5FF1D46E-F3BC-4492-8567-2A2F79760B97}" type="presParOf" srcId="{2A7E5C6E-677E-4282-B8A5-7308ACFDC518}" destId="{05C33E14-20AF-4701-A09A-D12A44D07A35}" srcOrd="0" destOrd="0" presId="urn:microsoft.com/office/officeart/2005/8/layout/list1"/>
    <dgm:cxn modelId="{3BF69B47-2743-4434-9332-5DA7EB53081B}" type="presParOf" srcId="{2A7E5C6E-677E-4282-B8A5-7308ACFDC518}" destId="{E9B2AC2A-EA17-4ABC-85AF-5CDF30028653}" srcOrd="1" destOrd="0" presId="urn:microsoft.com/office/officeart/2005/8/layout/list1"/>
    <dgm:cxn modelId="{FD784513-572D-4981-BF7A-5044BB0B8BC4}" type="presParOf" srcId="{4C622927-8DBC-4BBA-9772-72ABF2900B38}" destId="{62598EAB-DAF6-49AF-BE61-730383ECC1CD}" srcOrd="13" destOrd="0" presId="urn:microsoft.com/office/officeart/2005/8/layout/list1"/>
    <dgm:cxn modelId="{6137C94F-4425-49C9-A860-BEDFB7BC335A}" type="presParOf" srcId="{4C622927-8DBC-4BBA-9772-72ABF2900B38}" destId="{C22BDD5C-18F9-4726-931B-456B1C8F14EC}" srcOrd="14" destOrd="0" presId="urn:microsoft.com/office/officeart/2005/8/layout/list1"/>
    <dgm:cxn modelId="{4F733BF9-E5B8-4EC6-A6C1-C6244FC32B26}" type="presParOf" srcId="{4C622927-8DBC-4BBA-9772-72ABF2900B38}" destId="{90CD904C-17E5-4C4A-AD85-6FD32C0F8111}" srcOrd="15" destOrd="0" presId="urn:microsoft.com/office/officeart/2005/8/layout/list1"/>
    <dgm:cxn modelId="{88186D6D-ABD8-4B1D-B432-FD4BC02DE40C}" type="presParOf" srcId="{4C622927-8DBC-4BBA-9772-72ABF2900B38}" destId="{7F1BF770-C43E-4D91-8552-3F184B58C887}" srcOrd="16" destOrd="0" presId="urn:microsoft.com/office/officeart/2005/8/layout/list1"/>
    <dgm:cxn modelId="{2C9A1923-63FF-43B8-8D75-7A4688D149C5}" type="presParOf" srcId="{7F1BF770-C43E-4D91-8552-3F184B58C887}" destId="{CE312126-6AE5-4411-8B8D-56BAF39D3926}" srcOrd="0" destOrd="0" presId="urn:microsoft.com/office/officeart/2005/8/layout/list1"/>
    <dgm:cxn modelId="{9CD29DE3-1E24-426F-9F62-9EFDA2507977}" type="presParOf" srcId="{7F1BF770-C43E-4D91-8552-3F184B58C887}" destId="{7FF7FCA5-D5CA-49C6-8E25-78FA2D0198CA}" srcOrd="1" destOrd="0" presId="urn:microsoft.com/office/officeart/2005/8/layout/list1"/>
    <dgm:cxn modelId="{8C257B99-3CCA-4746-AF41-788661ED49C8}" type="presParOf" srcId="{4C622927-8DBC-4BBA-9772-72ABF2900B38}" destId="{EB680F17-C92C-472D-B6EA-906F855B6609}" srcOrd="17" destOrd="0" presId="urn:microsoft.com/office/officeart/2005/8/layout/list1"/>
    <dgm:cxn modelId="{5CF4D488-BC61-4F34-B870-B2C0BB86F75C}" type="presParOf" srcId="{4C622927-8DBC-4BBA-9772-72ABF2900B38}" destId="{B7810FF6-9DDC-415C-8FC3-0ECE491BF6B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9B863-F6F7-403F-9457-882FEE6C81D5}" type="doc">
      <dgm:prSet loTypeId="urn:microsoft.com/office/officeart/2011/layout/RadialPictureList" loCatId="picture" qsTypeId="urn:microsoft.com/office/officeart/2005/8/quickstyle/3d2" qsCatId="3D" csTypeId="urn:microsoft.com/office/officeart/2005/8/colors/accent2_2" csCatId="accent2" phldr="1"/>
      <dgm:spPr/>
      <dgm:t>
        <a:bodyPr/>
        <a:lstStyle/>
        <a:p>
          <a:endParaRPr lang="en-US"/>
        </a:p>
      </dgm:t>
    </dgm:pt>
    <dgm:pt modelId="{657AE8D4-7E89-411B-B5AD-37DBFD77D177}">
      <dgm:prSet phldrT="[Text]"/>
      <dgm:spPr/>
      <dgm:t>
        <a:bodyPr/>
        <a:lstStyle/>
        <a:p>
          <a:r>
            <a:rPr lang="en-US" b="1" dirty="0">
              <a:latin typeface="DaunPenh" panose="01010101010101010101" pitchFamily="2" charset="0"/>
              <a:ea typeface="Calibri" panose="020F0502020204030204" pitchFamily="34" charset="0"/>
              <a:cs typeface="DaunPenh" panose="01010101010101010101" pitchFamily="2" charset="0"/>
            </a:rPr>
            <a:t>ARM has </a:t>
          </a:r>
          <a:r>
            <a:rPr lang="en-US" b="1" i="0" u="none"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37</a:t>
          </a:r>
          <a:r>
            <a:rPr lang="en-US" b="1" dirty="0">
              <a:latin typeface="DaunPenh" panose="01010101010101010101" pitchFamily="2" charset="0"/>
              <a:ea typeface="Calibri" panose="020F0502020204030204" pitchFamily="34" charset="0"/>
              <a:cs typeface="DaunPenh" panose="01010101010101010101" pitchFamily="2" charset="0"/>
            </a:rPr>
            <a:t> registers all of which are 32-bits long</a:t>
          </a:r>
          <a:endParaRPr lang="en-US" dirty="0"/>
        </a:p>
      </dgm:t>
    </dgm:pt>
    <dgm:pt modelId="{A079C24D-AD4A-4166-AB99-0219F1BE1706}" type="parTrans" cxnId="{CC3074DB-88A3-46A9-AF6D-F3C5ACF3B050}">
      <dgm:prSet/>
      <dgm:spPr/>
      <dgm:t>
        <a:bodyPr/>
        <a:lstStyle/>
        <a:p>
          <a:endParaRPr lang="en-US"/>
        </a:p>
      </dgm:t>
    </dgm:pt>
    <dgm:pt modelId="{7F6D7D58-D911-4197-A545-AFD92513BF15}" type="sibTrans" cxnId="{CC3074DB-88A3-46A9-AF6D-F3C5ACF3B050}">
      <dgm:prSet/>
      <dgm:spPr/>
      <dgm:t>
        <a:bodyPr/>
        <a:lstStyle/>
        <a:p>
          <a:endParaRPr lang="en-US"/>
        </a:p>
      </dgm:t>
    </dgm:pt>
    <dgm:pt modelId="{E02495AF-DE8A-4824-B844-7F6C9C7F860F}">
      <dgm:prSet phldrT="[Text]"/>
      <dgm:spPr/>
      <dgm:t>
        <a:bodyPr/>
        <a:lstStyle/>
        <a:p>
          <a:r>
            <a:rPr lang="en-US" b="1" i="0" u="none"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1</a:t>
          </a:r>
          <a:r>
            <a:rPr lang="en-US" b="1" dirty="0">
              <a:latin typeface="DaunPenh" panose="01010101010101010101" pitchFamily="2" charset="0"/>
              <a:ea typeface="Calibri" panose="020F0502020204030204" pitchFamily="34" charset="0"/>
              <a:cs typeface="DaunPenh" panose="01010101010101010101" pitchFamily="2" charset="0"/>
            </a:rPr>
            <a:t> dedicated program counter (pc)</a:t>
          </a:r>
          <a:endParaRPr lang="en-US" dirty="0"/>
        </a:p>
      </dgm:t>
    </dgm:pt>
    <dgm:pt modelId="{5098DE4F-82E6-4881-81AE-219A6B78FDCC}" type="parTrans" cxnId="{5AA0888F-45F9-4354-9770-2B21E5B22DD3}">
      <dgm:prSet/>
      <dgm:spPr/>
      <dgm:t>
        <a:bodyPr/>
        <a:lstStyle/>
        <a:p>
          <a:endParaRPr lang="en-US"/>
        </a:p>
      </dgm:t>
    </dgm:pt>
    <dgm:pt modelId="{098F7449-FCD4-4670-BBE5-2E17E89E4F72}" type="sibTrans" cxnId="{5AA0888F-45F9-4354-9770-2B21E5B22DD3}">
      <dgm:prSet/>
      <dgm:spPr/>
      <dgm:t>
        <a:bodyPr/>
        <a:lstStyle/>
        <a:p>
          <a:endParaRPr lang="en-US"/>
        </a:p>
      </dgm:t>
    </dgm:pt>
    <dgm:pt modelId="{B4512F75-2354-4B3A-BA06-28A4FCE62FAA}">
      <dgm:prSet phldrT="[Text]"/>
      <dgm:spPr/>
      <dgm:t>
        <a:bodyPr/>
        <a:lstStyle/>
        <a:p>
          <a:r>
            <a:rPr lang="en-US" b="1" i="0" u="none"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1</a:t>
          </a:r>
          <a:r>
            <a:rPr lang="en-US" b="1" dirty="0">
              <a:latin typeface="DaunPenh" panose="01010101010101010101" pitchFamily="2" charset="0"/>
              <a:ea typeface="Calibri" panose="020F0502020204030204" pitchFamily="34" charset="0"/>
              <a:cs typeface="DaunPenh" panose="01010101010101010101" pitchFamily="2" charset="0"/>
            </a:rPr>
            <a:t> dedicated current program status register (</a:t>
          </a:r>
          <a:r>
            <a:rPr lang="en-US" b="1" dirty="0" err="1">
              <a:latin typeface="DaunPenh" panose="01010101010101010101" pitchFamily="2" charset="0"/>
              <a:ea typeface="Calibri" panose="020F0502020204030204" pitchFamily="34" charset="0"/>
              <a:cs typeface="DaunPenh" panose="01010101010101010101" pitchFamily="2" charset="0"/>
            </a:rPr>
            <a:t>cpsr</a:t>
          </a:r>
          <a:r>
            <a:rPr lang="en-US" b="1" dirty="0">
              <a:latin typeface="DaunPenh" panose="01010101010101010101" pitchFamily="2" charset="0"/>
              <a:ea typeface="Calibri" panose="020F0502020204030204" pitchFamily="34" charset="0"/>
              <a:cs typeface="DaunPenh" panose="01010101010101010101" pitchFamily="2" charset="0"/>
            </a:rPr>
            <a:t>)</a:t>
          </a:r>
          <a:endParaRPr lang="en-US" dirty="0"/>
        </a:p>
      </dgm:t>
    </dgm:pt>
    <dgm:pt modelId="{BDEA3F02-865F-4796-85B7-7517CB45C9BA}" type="parTrans" cxnId="{5C1A6DA9-D391-42C2-A09A-6CB610DFC7DA}">
      <dgm:prSet/>
      <dgm:spPr/>
      <dgm:t>
        <a:bodyPr/>
        <a:lstStyle/>
        <a:p>
          <a:endParaRPr lang="en-US"/>
        </a:p>
      </dgm:t>
    </dgm:pt>
    <dgm:pt modelId="{0E7F80E9-6F45-486E-A7AB-A9670E22B2CA}" type="sibTrans" cxnId="{5C1A6DA9-D391-42C2-A09A-6CB610DFC7DA}">
      <dgm:prSet/>
      <dgm:spPr/>
      <dgm:t>
        <a:bodyPr/>
        <a:lstStyle/>
        <a:p>
          <a:endParaRPr lang="en-US"/>
        </a:p>
      </dgm:t>
    </dgm:pt>
    <dgm:pt modelId="{2A8F6A9E-CA1C-42A3-BE6B-618E37B48402}">
      <dgm:prSet phldrT="[Text]"/>
      <dgm:spPr/>
      <dgm:t>
        <a:bodyPr/>
        <a:lstStyle/>
        <a:p>
          <a:r>
            <a:rPr lang="en-US" b="1" i="0" u="none"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5</a:t>
          </a:r>
          <a:r>
            <a:rPr lang="en-US" b="1" dirty="0">
              <a:latin typeface="DaunPenh" panose="01010101010101010101" pitchFamily="2" charset="0"/>
              <a:ea typeface="Calibri" panose="020F0502020204030204" pitchFamily="34" charset="0"/>
              <a:cs typeface="DaunPenh" panose="01010101010101010101" pitchFamily="2" charset="0"/>
            </a:rPr>
            <a:t> dedicated saved program status registers (</a:t>
          </a:r>
          <a:r>
            <a:rPr lang="en-US" b="1" dirty="0" err="1">
              <a:latin typeface="DaunPenh" panose="01010101010101010101" pitchFamily="2" charset="0"/>
              <a:ea typeface="Calibri" panose="020F0502020204030204" pitchFamily="34" charset="0"/>
              <a:cs typeface="DaunPenh" panose="01010101010101010101" pitchFamily="2" charset="0"/>
            </a:rPr>
            <a:t>spsr</a:t>
          </a:r>
          <a:r>
            <a:rPr lang="en-US" b="1" dirty="0">
              <a:latin typeface="DaunPenh" panose="01010101010101010101" pitchFamily="2" charset="0"/>
              <a:ea typeface="Calibri" panose="020F0502020204030204" pitchFamily="34" charset="0"/>
              <a:cs typeface="DaunPenh" panose="01010101010101010101" pitchFamily="2" charset="0"/>
            </a:rPr>
            <a:t>)</a:t>
          </a:r>
          <a:endParaRPr lang="en-US" dirty="0"/>
        </a:p>
      </dgm:t>
    </dgm:pt>
    <dgm:pt modelId="{7373BA71-0373-4286-B901-0F52C9C43736}" type="parTrans" cxnId="{015EEFC2-8789-4A1D-A041-478AA1A35748}">
      <dgm:prSet/>
      <dgm:spPr/>
      <dgm:t>
        <a:bodyPr/>
        <a:lstStyle/>
        <a:p>
          <a:endParaRPr lang="en-US"/>
        </a:p>
      </dgm:t>
    </dgm:pt>
    <dgm:pt modelId="{963E5912-AAB1-4AAF-9CAF-274DEB0F35C8}" type="sibTrans" cxnId="{015EEFC2-8789-4A1D-A041-478AA1A35748}">
      <dgm:prSet/>
      <dgm:spPr/>
      <dgm:t>
        <a:bodyPr/>
        <a:lstStyle/>
        <a:p>
          <a:endParaRPr lang="en-US"/>
        </a:p>
      </dgm:t>
    </dgm:pt>
    <dgm:pt modelId="{E5B6A041-9823-4C10-B642-EC5845738A44}">
      <dgm:prSet phldrT="[Text]"/>
      <dgm:spPr/>
      <dgm:t>
        <a:bodyPr/>
        <a:lstStyle/>
        <a:p>
          <a:r>
            <a:rPr lang="en-US" b="1" i="0" u="none"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30</a:t>
          </a:r>
          <a:r>
            <a:rPr lang="en-US" b="1" dirty="0">
              <a:latin typeface="DaunPenh" panose="01010101010101010101" pitchFamily="2" charset="0"/>
              <a:ea typeface="Calibri" panose="020F0502020204030204" pitchFamily="34" charset="0"/>
              <a:cs typeface="DaunPenh" panose="01010101010101010101" pitchFamily="2" charset="0"/>
            </a:rPr>
            <a:t> general purpose registers </a:t>
          </a:r>
          <a:endParaRPr lang="en-US" dirty="0"/>
        </a:p>
      </dgm:t>
    </dgm:pt>
    <dgm:pt modelId="{07295180-ED78-45B8-839A-83ED887B27AA}" type="parTrans" cxnId="{176A0F08-4DCC-4164-81E9-EF62CBB67BDB}">
      <dgm:prSet/>
      <dgm:spPr/>
      <dgm:t>
        <a:bodyPr/>
        <a:lstStyle/>
        <a:p>
          <a:endParaRPr lang="en-US"/>
        </a:p>
      </dgm:t>
    </dgm:pt>
    <dgm:pt modelId="{A8D877BD-B130-4FBE-A894-71C574A0C394}" type="sibTrans" cxnId="{176A0F08-4DCC-4164-81E9-EF62CBB67BDB}">
      <dgm:prSet/>
      <dgm:spPr/>
      <dgm:t>
        <a:bodyPr/>
        <a:lstStyle/>
        <a:p>
          <a:endParaRPr lang="en-US"/>
        </a:p>
      </dgm:t>
    </dgm:pt>
    <dgm:pt modelId="{51640913-D151-41F2-8B85-C0627BACB4C0}" type="pres">
      <dgm:prSet presAssocID="{5FC9B863-F6F7-403F-9457-882FEE6C81D5}" presName="Name0" presStyleCnt="0">
        <dgm:presLayoutVars>
          <dgm:chMax val="1"/>
          <dgm:chPref val="1"/>
          <dgm:dir/>
          <dgm:resizeHandles/>
        </dgm:presLayoutVars>
      </dgm:prSet>
      <dgm:spPr/>
    </dgm:pt>
    <dgm:pt modelId="{B4BFA20A-03A8-4B95-BC41-97C6775D8EAA}" type="pres">
      <dgm:prSet presAssocID="{657AE8D4-7E89-411B-B5AD-37DBFD77D177}" presName="Parent" presStyleLbl="node1" presStyleIdx="0" presStyleCnt="2">
        <dgm:presLayoutVars>
          <dgm:chMax val="4"/>
          <dgm:chPref val="3"/>
        </dgm:presLayoutVars>
      </dgm:prSet>
      <dgm:spPr/>
    </dgm:pt>
    <dgm:pt modelId="{9D235663-9052-49D4-ABF9-E5D55C38FAE9}" type="pres">
      <dgm:prSet presAssocID="{E02495AF-DE8A-4824-B844-7F6C9C7F860F}" presName="Accent" presStyleLbl="node1" presStyleIdx="1" presStyleCnt="2"/>
      <dgm:spPr/>
    </dgm:pt>
    <dgm:pt modelId="{95BF7988-4448-49D9-8F0D-668FC5EAFD1A}" type="pres">
      <dgm:prSet presAssocID="{E02495AF-DE8A-4824-B844-7F6C9C7F860F}" presName="Image1"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Vintage movie countdown 0"/>
        </a:ext>
      </dgm:extLst>
    </dgm:pt>
    <dgm:pt modelId="{606BD564-F68D-43DD-9B3A-60ECA1D783EC}" type="pres">
      <dgm:prSet presAssocID="{E02495AF-DE8A-4824-B844-7F6C9C7F860F}" presName="Child1" presStyleLbl="revTx" presStyleIdx="0" presStyleCnt="4" custScaleX="121362" custLinFactNeighborX="10010" custLinFactNeighborY="1717">
        <dgm:presLayoutVars>
          <dgm:chMax val="0"/>
          <dgm:chPref val="0"/>
          <dgm:bulletEnabled val="1"/>
        </dgm:presLayoutVars>
      </dgm:prSet>
      <dgm:spPr/>
    </dgm:pt>
    <dgm:pt modelId="{56BF129B-9781-4D71-BAD0-E8649D185421}" type="pres">
      <dgm:prSet presAssocID="{B4512F75-2354-4B3A-BA06-28A4FCE62FAA}" presName="Image2" presStyleCnt="0"/>
      <dgm:spPr/>
    </dgm:pt>
    <dgm:pt modelId="{B5395EDC-B285-405C-9FF7-46F235D73684}" type="pres">
      <dgm:prSet presAssocID="{B4512F75-2354-4B3A-BA06-28A4FCE62FAA}" presName="Imag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extLst>
        <a:ext uri="{E40237B7-FDA0-4F09-8148-C483321AD2D9}">
          <dgm14:cNvPr xmlns:dgm14="http://schemas.microsoft.com/office/drawing/2010/diagram" id="0" name="" descr="Different types of clocks"/>
        </a:ext>
      </dgm:extLst>
    </dgm:pt>
    <dgm:pt modelId="{2E00164F-DAE5-43D3-93DF-4EDC47233E88}" type="pres">
      <dgm:prSet presAssocID="{B4512F75-2354-4B3A-BA06-28A4FCE62FAA}" presName="Child2" presStyleLbl="revTx" presStyleIdx="1" presStyleCnt="4">
        <dgm:presLayoutVars>
          <dgm:chMax val="0"/>
          <dgm:chPref val="0"/>
          <dgm:bulletEnabled val="1"/>
        </dgm:presLayoutVars>
      </dgm:prSet>
      <dgm:spPr/>
    </dgm:pt>
    <dgm:pt modelId="{10A39C23-8AB2-42A3-8E6C-A8709ED2D0A0}" type="pres">
      <dgm:prSet presAssocID="{2A8F6A9E-CA1C-42A3-BE6B-618E37B48402}" presName="Image3" presStyleCnt="0"/>
      <dgm:spPr/>
    </dgm:pt>
    <dgm:pt modelId="{E74E6FDB-AD44-407A-9AC3-16DB37EE8EC4}" type="pres">
      <dgm:prSet presAssocID="{2A8F6A9E-CA1C-42A3-BE6B-618E37B48402}" presName="Imag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Padlock on computer motherboard"/>
        </a:ext>
      </dgm:extLst>
    </dgm:pt>
    <dgm:pt modelId="{62B84E4B-3733-4DAE-8381-A27CF65218DE}" type="pres">
      <dgm:prSet presAssocID="{2A8F6A9E-CA1C-42A3-BE6B-618E37B48402}" presName="Child3" presStyleLbl="revTx" presStyleIdx="2" presStyleCnt="4">
        <dgm:presLayoutVars>
          <dgm:chMax val="0"/>
          <dgm:chPref val="0"/>
          <dgm:bulletEnabled val="1"/>
        </dgm:presLayoutVars>
      </dgm:prSet>
      <dgm:spPr/>
    </dgm:pt>
    <dgm:pt modelId="{C8880F27-31FC-4CA6-A4B2-B8D52B9FAB2F}" type="pres">
      <dgm:prSet presAssocID="{E5B6A041-9823-4C10-B642-EC5845738A44}" presName="Image4" presStyleCnt="0"/>
      <dgm:spPr/>
    </dgm:pt>
    <dgm:pt modelId="{82EFDDF8-FA8B-4B9E-AA88-6613249439BC}" type="pres">
      <dgm:prSet presAssocID="{E5B6A041-9823-4C10-B642-EC5845738A44}"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ainbow abstract fiber optics"/>
        </a:ext>
      </dgm:extLst>
    </dgm:pt>
    <dgm:pt modelId="{443DC976-64C5-4A1E-BAFE-6A6393DD6255}" type="pres">
      <dgm:prSet presAssocID="{E5B6A041-9823-4C10-B642-EC5845738A44}" presName="Child4" presStyleLbl="revTx" presStyleIdx="3" presStyleCnt="4">
        <dgm:presLayoutVars>
          <dgm:chMax val="0"/>
          <dgm:chPref val="0"/>
          <dgm:bulletEnabled val="1"/>
        </dgm:presLayoutVars>
      </dgm:prSet>
      <dgm:spPr/>
    </dgm:pt>
  </dgm:ptLst>
  <dgm:cxnLst>
    <dgm:cxn modelId="{176A0F08-4DCC-4164-81E9-EF62CBB67BDB}" srcId="{657AE8D4-7E89-411B-B5AD-37DBFD77D177}" destId="{E5B6A041-9823-4C10-B642-EC5845738A44}" srcOrd="3" destOrd="0" parTransId="{07295180-ED78-45B8-839A-83ED887B27AA}" sibTransId="{A8D877BD-B130-4FBE-A894-71C574A0C394}"/>
    <dgm:cxn modelId="{82015620-805D-4BFE-9B8D-C4594DB7371C}" type="presOf" srcId="{2A8F6A9E-CA1C-42A3-BE6B-618E37B48402}" destId="{62B84E4B-3733-4DAE-8381-A27CF65218DE}" srcOrd="0" destOrd="0" presId="urn:microsoft.com/office/officeart/2011/layout/RadialPictureList"/>
    <dgm:cxn modelId="{E0589721-829D-46B0-BE95-D3937AA3DFAA}" type="presOf" srcId="{B4512F75-2354-4B3A-BA06-28A4FCE62FAA}" destId="{2E00164F-DAE5-43D3-93DF-4EDC47233E88}" srcOrd="0" destOrd="0" presId="urn:microsoft.com/office/officeart/2011/layout/RadialPictureList"/>
    <dgm:cxn modelId="{DC18BA69-E495-4008-80F2-3A1D787B25DC}" type="presOf" srcId="{657AE8D4-7E89-411B-B5AD-37DBFD77D177}" destId="{B4BFA20A-03A8-4B95-BC41-97C6775D8EAA}" srcOrd="0" destOrd="0" presId="urn:microsoft.com/office/officeart/2011/layout/RadialPictureList"/>
    <dgm:cxn modelId="{21134B73-FB69-4AC1-B178-9D5B8077E275}" type="presOf" srcId="{E5B6A041-9823-4C10-B642-EC5845738A44}" destId="{443DC976-64C5-4A1E-BAFE-6A6393DD6255}" srcOrd="0" destOrd="0" presId="urn:microsoft.com/office/officeart/2011/layout/RadialPictureList"/>
    <dgm:cxn modelId="{5AA0888F-45F9-4354-9770-2B21E5B22DD3}" srcId="{657AE8D4-7E89-411B-B5AD-37DBFD77D177}" destId="{E02495AF-DE8A-4824-B844-7F6C9C7F860F}" srcOrd="0" destOrd="0" parTransId="{5098DE4F-82E6-4881-81AE-219A6B78FDCC}" sibTransId="{098F7449-FCD4-4670-BBE5-2E17E89E4F72}"/>
    <dgm:cxn modelId="{0740B6A2-9A39-44E2-AD1B-0EFD11002DC3}" type="presOf" srcId="{5FC9B863-F6F7-403F-9457-882FEE6C81D5}" destId="{51640913-D151-41F2-8B85-C0627BACB4C0}" srcOrd="0" destOrd="0" presId="urn:microsoft.com/office/officeart/2011/layout/RadialPictureList"/>
    <dgm:cxn modelId="{5C1A6DA9-D391-42C2-A09A-6CB610DFC7DA}" srcId="{657AE8D4-7E89-411B-B5AD-37DBFD77D177}" destId="{B4512F75-2354-4B3A-BA06-28A4FCE62FAA}" srcOrd="1" destOrd="0" parTransId="{BDEA3F02-865F-4796-85B7-7517CB45C9BA}" sibTransId="{0E7F80E9-6F45-486E-A7AB-A9670E22B2CA}"/>
    <dgm:cxn modelId="{015EEFC2-8789-4A1D-A041-478AA1A35748}" srcId="{657AE8D4-7E89-411B-B5AD-37DBFD77D177}" destId="{2A8F6A9E-CA1C-42A3-BE6B-618E37B48402}" srcOrd="2" destOrd="0" parTransId="{7373BA71-0373-4286-B901-0F52C9C43736}" sibTransId="{963E5912-AAB1-4AAF-9CAF-274DEB0F35C8}"/>
    <dgm:cxn modelId="{CC3074DB-88A3-46A9-AF6D-F3C5ACF3B050}" srcId="{5FC9B863-F6F7-403F-9457-882FEE6C81D5}" destId="{657AE8D4-7E89-411B-B5AD-37DBFD77D177}" srcOrd="0" destOrd="0" parTransId="{A079C24D-AD4A-4166-AB99-0219F1BE1706}" sibTransId="{7F6D7D58-D911-4197-A545-AFD92513BF15}"/>
    <dgm:cxn modelId="{9EA630E5-3B1A-4C22-9CB7-094590D5696F}" type="presOf" srcId="{E02495AF-DE8A-4824-B844-7F6C9C7F860F}" destId="{606BD564-F68D-43DD-9B3A-60ECA1D783EC}" srcOrd="0" destOrd="0" presId="urn:microsoft.com/office/officeart/2011/layout/RadialPictureList"/>
    <dgm:cxn modelId="{F2292DC1-5861-42DB-9CF4-EE38E9B559D1}" type="presParOf" srcId="{51640913-D151-41F2-8B85-C0627BACB4C0}" destId="{B4BFA20A-03A8-4B95-BC41-97C6775D8EAA}" srcOrd="0" destOrd="0" presId="urn:microsoft.com/office/officeart/2011/layout/RadialPictureList"/>
    <dgm:cxn modelId="{E356BD19-5ADE-41C2-A912-9180EEDDE704}" type="presParOf" srcId="{51640913-D151-41F2-8B85-C0627BACB4C0}" destId="{9D235663-9052-49D4-ABF9-E5D55C38FAE9}" srcOrd="1" destOrd="0" presId="urn:microsoft.com/office/officeart/2011/layout/RadialPictureList"/>
    <dgm:cxn modelId="{DFB51E8D-93D6-4A1E-A6BC-BC8753109329}" type="presParOf" srcId="{51640913-D151-41F2-8B85-C0627BACB4C0}" destId="{95BF7988-4448-49D9-8F0D-668FC5EAFD1A}" srcOrd="2" destOrd="0" presId="urn:microsoft.com/office/officeart/2011/layout/RadialPictureList"/>
    <dgm:cxn modelId="{3317F660-CACA-48D9-AC87-51342080025F}" type="presParOf" srcId="{51640913-D151-41F2-8B85-C0627BACB4C0}" destId="{606BD564-F68D-43DD-9B3A-60ECA1D783EC}" srcOrd="3" destOrd="0" presId="urn:microsoft.com/office/officeart/2011/layout/RadialPictureList"/>
    <dgm:cxn modelId="{7E2804A9-DF4F-41D9-98BE-8D7A27D5828B}" type="presParOf" srcId="{51640913-D151-41F2-8B85-C0627BACB4C0}" destId="{56BF129B-9781-4D71-BAD0-E8649D185421}" srcOrd="4" destOrd="0" presId="urn:microsoft.com/office/officeart/2011/layout/RadialPictureList"/>
    <dgm:cxn modelId="{03CC4392-30AA-45BD-9A23-AEB8D3B17003}" type="presParOf" srcId="{56BF129B-9781-4D71-BAD0-E8649D185421}" destId="{B5395EDC-B285-405C-9FF7-46F235D73684}" srcOrd="0" destOrd="0" presId="urn:microsoft.com/office/officeart/2011/layout/RadialPictureList"/>
    <dgm:cxn modelId="{786368DE-82F5-4855-B1C4-46A50E0F6145}" type="presParOf" srcId="{51640913-D151-41F2-8B85-C0627BACB4C0}" destId="{2E00164F-DAE5-43D3-93DF-4EDC47233E88}" srcOrd="5" destOrd="0" presId="urn:microsoft.com/office/officeart/2011/layout/RadialPictureList"/>
    <dgm:cxn modelId="{7688285E-B08C-4CCC-895A-B42649294F22}" type="presParOf" srcId="{51640913-D151-41F2-8B85-C0627BACB4C0}" destId="{10A39C23-8AB2-42A3-8E6C-A8709ED2D0A0}" srcOrd="6" destOrd="0" presId="urn:microsoft.com/office/officeart/2011/layout/RadialPictureList"/>
    <dgm:cxn modelId="{6AD34FAB-2BA9-4218-8CD0-B6EB7FCF3F8C}" type="presParOf" srcId="{10A39C23-8AB2-42A3-8E6C-A8709ED2D0A0}" destId="{E74E6FDB-AD44-407A-9AC3-16DB37EE8EC4}" srcOrd="0" destOrd="0" presId="urn:microsoft.com/office/officeart/2011/layout/RadialPictureList"/>
    <dgm:cxn modelId="{EA41B077-DFD5-4C1E-BD04-E7BFFCCDFCFC}" type="presParOf" srcId="{51640913-D151-41F2-8B85-C0627BACB4C0}" destId="{62B84E4B-3733-4DAE-8381-A27CF65218DE}" srcOrd="7" destOrd="0" presId="urn:microsoft.com/office/officeart/2011/layout/RadialPictureList"/>
    <dgm:cxn modelId="{BAD76B91-F8ED-413B-AADA-D503414583A0}" type="presParOf" srcId="{51640913-D151-41F2-8B85-C0627BACB4C0}" destId="{C8880F27-31FC-4CA6-A4B2-B8D52B9FAB2F}" srcOrd="8" destOrd="0" presId="urn:microsoft.com/office/officeart/2011/layout/RadialPictureList"/>
    <dgm:cxn modelId="{704B3979-A751-4BD0-A448-BC53B8CB6CCB}" type="presParOf" srcId="{C8880F27-31FC-4CA6-A4B2-B8D52B9FAB2F}" destId="{82EFDDF8-FA8B-4B9E-AA88-6613249439BC}" srcOrd="0" destOrd="0" presId="urn:microsoft.com/office/officeart/2011/layout/RadialPictureList"/>
    <dgm:cxn modelId="{2A2DD0AC-A8B7-45AD-90F5-5A8F01B93766}" type="presParOf" srcId="{51640913-D151-41F2-8B85-C0627BACB4C0}" destId="{443DC976-64C5-4A1E-BAFE-6A6393DD6255}" srcOrd="9"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D57EF8-413D-4920-84CE-4CC774829128}" type="doc">
      <dgm:prSet loTypeId="urn:microsoft.com/office/officeart/2008/layout/AlternatingPictureBlocks" loCatId="list" qsTypeId="urn:microsoft.com/office/officeart/2005/8/quickstyle/3d3" qsCatId="3D" csTypeId="urn:microsoft.com/office/officeart/2005/8/colors/accent1_1" csCatId="accent1" phldr="1"/>
      <dgm:spPr/>
    </dgm:pt>
    <dgm:pt modelId="{D197AD72-AA6C-4E27-8566-83C99B44B899}">
      <dgm:prSet/>
      <dgm:spPr/>
      <dgm:t>
        <a:bodyPr/>
        <a:lstStyle/>
        <a:p>
          <a:r>
            <a:rPr lang="en-US" b="1">
              <a:latin typeface="DaunPenh" panose="01010101010101010101" pitchFamily="2" charset="0"/>
              <a:ea typeface="Calibri" panose="020F0502020204030204" pitchFamily="34" charset="0"/>
              <a:cs typeface="DaunPenh" panose="01010101010101010101" pitchFamily="2" charset="0"/>
            </a:rPr>
            <a:t>Data processing instructions</a:t>
          </a:r>
          <a:endParaRPr lang="en-US" b="1" dirty="0">
            <a:latin typeface="DaunPenh" panose="01010101010101010101" pitchFamily="2" charset="0"/>
            <a:ea typeface="Calibri" panose="020F0502020204030204" pitchFamily="34" charset="0"/>
            <a:cs typeface="DaunPenh" panose="01010101010101010101" pitchFamily="2" charset="0"/>
          </a:endParaRPr>
        </a:p>
      </dgm:t>
    </dgm:pt>
    <dgm:pt modelId="{13366717-2CD6-4CBE-A66D-61CEC618F527}" type="parTrans" cxnId="{6689A50A-5B33-4EF7-9F9C-C79BE8CECD65}">
      <dgm:prSet/>
      <dgm:spPr/>
      <dgm:t>
        <a:bodyPr/>
        <a:lstStyle/>
        <a:p>
          <a:endParaRPr lang="en-US"/>
        </a:p>
      </dgm:t>
    </dgm:pt>
    <dgm:pt modelId="{6182A541-BDD1-4BCF-B677-2DD4287AFC3E}" type="sibTrans" cxnId="{6689A50A-5B33-4EF7-9F9C-C79BE8CECD65}">
      <dgm:prSet/>
      <dgm:spPr/>
      <dgm:t>
        <a:bodyPr/>
        <a:lstStyle/>
        <a:p>
          <a:endParaRPr lang="en-US"/>
        </a:p>
      </dgm:t>
    </dgm:pt>
    <dgm:pt modelId="{2317A769-D702-4632-93CB-32ADE75EEF4F}">
      <dgm:prSet/>
      <dgm:spPr/>
      <dgm:t>
        <a:bodyPr/>
        <a:lstStyle/>
        <a:p>
          <a:r>
            <a:rPr lang="en-US" b="1" dirty="0">
              <a:latin typeface="DaunPenh" panose="01010101010101010101" pitchFamily="2" charset="0"/>
              <a:ea typeface="Calibri" panose="020F0502020204030204" pitchFamily="34" charset="0"/>
              <a:cs typeface="DaunPenh" panose="01010101010101010101" pitchFamily="2" charset="0"/>
            </a:rPr>
            <a:t>Branch instructions</a:t>
          </a:r>
        </a:p>
      </dgm:t>
    </dgm:pt>
    <dgm:pt modelId="{FD7435A9-CF65-4434-A66B-D909328673A7}" type="parTrans" cxnId="{B41E1E17-DE96-4D70-995F-D914B0E6065A}">
      <dgm:prSet/>
      <dgm:spPr/>
      <dgm:t>
        <a:bodyPr/>
        <a:lstStyle/>
        <a:p>
          <a:endParaRPr lang="en-US"/>
        </a:p>
      </dgm:t>
    </dgm:pt>
    <dgm:pt modelId="{DC0752E4-D829-4207-B947-3D39633882FD}" type="sibTrans" cxnId="{B41E1E17-DE96-4D70-995F-D914B0E6065A}">
      <dgm:prSet/>
      <dgm:spPr/>
      <dgm:t>
        <a:bodyPr/>
        <a:lstStyle/>
        <a:p>
          <a:endParaRPr lang="en-US"/>
        </a:p>
      </dgm:t>
    </dgm:pt>
    <dgm:pt modelId="{E3FA7CB3-D8FA-46E7-BF03-ADBDFAAC31F5}">
      <dgm:prSet/>
      <dgm:spPr/>
      <dgm:t>
        <a:bodyPr/>
        <a:lstStyle/>
        <a:p>
          <a:r>
            <a:rPr lang="en-US" b="1" dirty="0">
              <a:latin typeface="DaunPenh" panose="01010101010101010101" pitchFamily="2" charset="0"/>
              <a:ea typeface="Calibri" panose="020F0502020204030204" pitchFamily="34" charset="0"/>
              <a:cs typeface="DaunPenh" panose="01010101010101010101" pitchFamily="2" charset="0"/>
            </a:rPr>
            <a:t>Load-Store instructions</a:t>
          </a:r>
        </a:p>
      </dgm:t>
    </dgm:pt>
    <dgm:pt modelId="{52E7CF89-01D6-4B5A-A182-F06125EFD9F7}" type="parTrans" cxnId="{95D672ED-ED68-4D2C-BD5D-44A036CF3459}">
      <dgm:prSet/>
      <dgm:spPr/>
      <dgm:t>
        <a:bodyPr/>
        <a:lstStyle/>
        <a:p>
          <a:endParaRPr lang="en-US"/>
        </a:p>
      </dgm:t>
    </dgm:pt>
    <dgm:pt modelId="{475EA4FC-284D-4CB8-9542-F736EE0B2FA0}" type="sibTrans" cxnId="{95D672ED-ED68-4D2C-BD5D-44A036CF3459}">
      <dgm:prSet/>
      <dgm:spPr/>
      <dgm:t>
        <a:bodyPr/>
        <a:lstStyle/>
        <a:p>
          <a:endParaRPr lang="en-US"/>
        </a:p>
      </dgm:t>
    </dgm:pt>
    <dgm:pt modelId="{6AC48730-82BD-4BD8-AA10-D647612B23A1}">
      <dgm:prSet/>
      <dgm:spPr/>
      <dgm:t>
        <a:bodyPr/>
        <a:lstStyle/>
        <a:p>
          <a:r>
            <a:rPr lang="en-US" b="1" dirty="0">
              <a:latin typeface="DaunPenh" panose="01010101010101010101" pitchFamily="2" charset="0"/>
              <a:ea typeface="Calibri" panose="020F0502020204030204" pitchFamily="34" charset="0"/>
              <a:cs typeface="DaunPenh" panose="01010101010101010101" pitchFamily="2" charset="0"/>
            </a:rPr>
            <a:t>Software interrupt instructions</a:t>
          </a:r>
        </a:p>
      </dgm:t>
    </dgm:pt>
    <dgm:pt modelId="{C40E0596-B0DD-434C-B2E6-53DFE3257A84}" type="parTrans" cxnId="{B7BB4A0E-6ACE-4B3B-A9FD-F1342CA7F0A8}">
      <dgm:prSet/>
      <dgm:spPr/>
      <dgm:t>
        <a:bodyPr/>
        <a:lstStyle/>
        <a:p>
          <a:endParaRPr lang="en-US"/>
        </a:p>
      </dgm:t>
    </dgm:pt>
    <dgm:pt modelId="{E15BBA4D-AA92-4689-8FED-B9B4DD6EA98D}" type="sibTrans" cxnId="{B7BB4A0E-6ACE-4B3B-A9FD-F1342CA7F0A8}">
      <dgm:prSet/>
      <dgm:spPr/>
      <dgm:t>
        <a:bodyPr/>
        <a:lstStyle/>
        <a:p>
          <a:endParaRPr lang="en-US"/>
        </a:p>
      </dgm:t>
    </dgm:pt>
    <dgm:pt modelId="{31C02FD7-2455-46F1-9DC7-C5BF496FCD67}">
      <dgm:prSet/>
      <dgm:spPr/>
      <dgm:t>
        <a:bodyPr/>
        <a:lstStyle/>
        <a:p>
          <a:r>
            <a:rPr lang="en-US" b="1" dirty="0">
              <a:latin typeface="DaunPenh" panose="01010101010101010101" pitchFamily="2" charset="0"/>
              <a:ea typeface="Calibri" panose="020F0502020204030204" pitchFamily="34" charset="0"/>
              <a:cs typeface="DaunPenh" panose="01010101010101010101" pitchFamily="2" charset="0"/>
            </a:rPr>
            <a:t>Program status register instructions</a:t>
          </a:r>
        </a:p>
      </dgm:t>
    </dgm:pt>
    <dgm:pt modelId="{FE29A915-0DF5-4237-8BAA-FF99381F482D}" type="parTrans" cxnId="{6FE63907-8CF8-4E4F-85A1-A3E008766BFB}">
      <dgm:prSet/>
      <dgm:spPr/>
      <dgm:t>
        <a:bodyPr/>
        <a:lstStyle/>
        <a:p>
          <a:endParaRPr lang="en-US"/>
        </a:p>
      </dgm:t>
    </dgm:pt>
    <dgm:pt modelId="{0CE35ED1-3A18-4943-ABF8-DCC71D715868}" type="sibTrans" cxnId="{6FE63907-8CF8-4E4F-85A1-A3E008766BFB}">
      <dgm:prSet/>
      <dgm:spPr/>
      <dgm:t>
        <a:bodyPr/>
        <a:lstStyle/>
        <a:p>
          <a:endParaRPr lang="en-US"/>
        </a:p>
      </dgm:t>
    </dgm:pt>
    <dgm:pt modelId="{22A68C9B-BB60-41BD-8615-B810D35E9E72}">
      <dgm:prSet/>
      <dgm:spPr/>
      <dgm:t>
        <a:bodyPr/>
        <a:lstStyle/>
        <a:p>
          <a:r>
            <a:rPr lang="en-US" b="1">
              <a:latin typeface="DaunPenh" panose="01010101010101010101" pitchFamily="2" charset="0"/>
              <a:ea typeface="Calibri" panose="020F0502020204030204" pitchFamily="34" charset="0"/>
              <a:cs typeface="DaunPenh" panose="01010101010101010101" pitchFamily="2" charset="0"/>
            </a:rPr>
            <a:t>Coprocessor instructions </a:t>
          </a:r>
          <a:endParaRPr lang="en-US" b="1" dirty="0">
            <a:latin typeface="DaunPenh" panose="01010101010101010101" pitchFamily="2" charset="0"/>
            <a:ea typeface="Calibri" panose="020F0502020204030204" pitchFamily="34" charset="0"/>
            <a:cs typeface="DaunPenh" panose="01010101010101010101" pitchFamily="2" charset="0"/>
          </a:endParaRPr>
        </a:p>
      </dgm:t>
    </dgm:pt>
    <dgm:pt modelId="{9C8B159E-C21E-4EEC-821A-32B127DA5D7F}" type="parTrans" cxnId="{224741D6-F1EB-4E95-8730-9B1DCEBE7E5D}">
      <dgm:prSet/>
      <dgm:spPr/>
      <dgm:t>
        <a:bodyPr/>
        <a:lstStyle/>
        <a:p>
          <a:endParaRPr lang="en-US"/>
        </a:p>
      </dgm:t>
    </dgm:pt>
    <dgm:pt modelId="{BC828751-EDEE-4EEF-A8E2-276B5334AE0B}" type="sibTrans" cxnId="{224741D6-F1EB-4E95-8730-9B1DCEBE7E5D}">
      <dgm:prSet/>
      <dgm:spPr/>
      <dgm:t>
        <a:bodyPr/>
        <a:lstStyle/>
        <a:p>
          <a:endParaRPr lang="en-US"/>
        </a:p>
      </dgm:t>
    </dgm:pt>
    <dgm:pt modelId="{0BF55DB0-53DE-44E8-B7F9-C49C293633F7}" type="pres">
      <dgm:prSet presAssocID="{82D57EF8-413D-4920-84CE-4CC774829128}" presName="linearFlow" presStyleCnt="0">
        <dgm:presLayoutVars>
          <dgm:dir/>
          <dgm:resizeHandles val="exact"/>
        </dgm:presLayoutVars>
      </dgm:prSet>
      <dgm:spPr/>
    </dgm:pt>
    <dgm:pt modelId="{A2A527E5-05CA-44DB-A21D-DED44B62082B}" type="pres">
      <dgm:prSet presAssocID="{D197AD72-AA6C-4E27-8566-83C99B44B899}" presName="comp" presStyleCnt="0"/>
      <dgm:spPr/>
    </dgm:pt>
    <dgm:pt modelId="{27CF44F4-B7E3-4F0F-89EF-AD33C77CD42E}" type="pres">
      <dgm:prSet presAssocID="{D197AD72-AA6C-4E27-8566-83C99B44B899}" presName="rect2" presStyleLbl="node1" presStyleIdx="0" presStyleCnt="6">
        <dgm:presLayoutVars>
          <dgm:bulletEnabled val="1"/>
        </dgm:presLayoutVars>
      </dgm:prSet>
      <dgm:spPr/>
    </dgm:pt>
    <dgm:pt modelId="{DFA82A51-2499-4B9B-967B-372F3FC6D71B}" type="pres">
      <dgm:prSet presAssocID="{D197AD72-AA6C-4E27-8566-83C99B44B899}" presName="rect1" presStyleLbl="ln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000" r="-1000"/>
          </a:stretch>
        </a:blipFill>
      </dgm:spPr>
      <dgm:extLst>
        <a:ext uri="{E40237B7-FDA0-4F09-8148-C483321AD2D9}">
          <dgm14:cNvPr xmlns:dgm14="http://schemas.microsoft.com/office/drawing/2010/diagram" id="0" name="" descr="Badge 1 with solid fill"/>
        </a:ext>
      </dgm:extLst>
    </dgm:pt>
    <dgm:pt modelId="{C5F5D338-7A89-4E41-A1F6-C4087799705B}" type="pres">
      <dgm:prSet presAssocID="{6182A541-BDD1-4BCF-B677-2DD4287AFC3E}" presName="sibTrans" presStyleCnt="0"/>
      <dgm:spPr/>
    </dgm:pt>
    <dgm:pt modelId="{BDC5A798-B915-4633-BE7F-7164363F9A69}" type="pres">
      <dgm:prSet presAssocID="{2317A769-D702-4632-93CB-32ADE75EEF4F}" presName="comp" presStyleCnt="0"/>
      <dgm:spPr/>
    </dgm:pt>
    <dgm:pt modelId="{0144CB82-803F-4F0C-B298-DB8B380A2AA1}" type="pres">
      <dgm:prSet presAssocID="{2317A769-D702-4632-93CB-32ADE75EEF4F}" presName="rect2" presStyleLbl="node1" presStyleIdx="1" presStyleCnt="6">
        <dgm:presLayoutVars>
          <dgm:bulletEnabled val="1"/>
        </dgm:presLayoutVars>
      </dgm:prSet>
      <dgm:spPr/>
    </dgm:pt>
    <dgm:pt modelId="{2951F2AA-69D9-49A8-9D1F-8BD8211FAEB5}" type="pres">
      <dgm:prSet presAssocID="{2317A769-D702-4632-93CB-32ADE75EEF4F}" presName="rect1" presStyleLbl="ln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000" r="-1000"/>
          </a:stretch>
        </a:blipFill>
      </dgm:spPr>
      <dgm:extLst>
        <a:ext uri="{E40237B7-FDA0-4F09-8148-C483321AD2D9}">
          <dgm14:cNvPr xmlns:dgm14="http://schemas.microsoft.com/office/drawing/2010/diagram" id="0" name="" descr="Badge with solid fill"/>
        </a:ext>
      </dgm:extLst>
    </dgm:pt>
    <dgm:pt modelId="{D1E8EC76-62A5-4205-82B9-6718B5104E89}" type="pres">
      <dgm:prSet presAssocID="{DC0752E4-D829-4207-B947-3D39633882FD}" presName="sibTrans" presStyleCnt="0"/>
      <dgm:spPr/>
    </dgm:pt>
    <dgm:pt modelId="{64F1962C-C217-4E53-BD10-9CA98E2FD8DF}" type="pres">
      <dgm:prSet presAssocID="{E3FA7CB3-D8FA-46E7-BF03-ADBDFAAC31F5}" presName="comp" presStyleCnt="0"/>
      <dgm:spPr/>
    </dgm:pt>
    <dgm:pt modelId="{F3942991-B551-4FC8-8BDE-0ED448B6A6E0}" type="pres">
      <dgm:prSet presAssocID="{E3FA7CB3-D8FA-46E7-BF03-ADBDFAAC31F5}" presName="rect2" presStyleLbl="node1" presStyleIdx="2" presStyleCnt="6">
        <dgm:presLayoutVars>
          <dgm:bulletEnabled val="1"/>
        </dgm:presLayoutVars>
      </dgm:prSet>
      <dgm:spPr/>
    </dgm:pt>
    <dgm:pt modelId="{C1FC1D0A-9E60-46E3-A44E-E4567F16C93D}" type="pres">
      <dgm:prSet presAssocID="{E3FA7CB3-D8FA-46E7-BF03-ADBDFAAC31F5}" presName="rect1" presStyleLbl="ln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l="-1000" r="-1000"/>
          </a:stretch>
        </a:blipFill>
      </dgm:spPr>
      <dgm:extLst>
        <a:ext uri="{E40237B7-FDA0-4F09-8148-C483321AD2D9}">
          <dgm14:cNvPr xmlns:dgm14="http://schemas.microsoft.com/office/drawing/2010/diagram" id="0" name="" descr="Badge 3 with solid fill"/>
        </a:ext>
      </dgm:extLst>
    </dgm:pt>
    <dgm:pt modelId="{9BBCF081-5019-4D0E-AFF8-6B5302CF9AD1}" type="pres">
      <dgm:prSet presAssocID="{475EA4FC-284D-4CB8-9542-F736EE0B2FA0}" presName="sibTrans" presStyleCnt="0"/>
      <dgm:spPr/>
    </dgm:pt>
    <dgm:pt modelId="{E3A65117-1BAA-4772-8562-65AD790F5655}" type="pres">
      <dgm:prSet presAssocID="{6AC48730-82BD-4BD8-AA10-D647612B23A1}" presName="comp" presStyleCnt="0"/>
      <dgm:spPr/>
    </dgm:pt>
    <dgm:pt modelId="{87815DC5-32AC-4965-A492-F7C58919F400}" type="pres">
      <dgm:prSet presAssocID="{6AC48730-82BD-4BD8-AA10-D647612B23A1}" presName="rect2" presStyleLbl="node1" presStyleIdx="3" presStyleCnt="6">
        <dgm:presLayoutVars>
          <dgm:bulletEnabled val="1"/>
        </dgm:presLayoutVars>
      </dgm:prSet>
      <dgm:spPr/>
    </dgm:pt>
    <dgm:pt modelId="{4AB02EC5-983F-48AD-B120-722E3825DA82}" type="pres">
      <dgm:prSet presAssocID="{6AC48730-82BD-4BD8-AA10-D647612B23A1}" presName="rect1" presStyleLbl="ln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000" r="-1000"/>
          </a:stretch>
        </a:blipFill>
      </dgm:spPr>
      <dgm:extLst>
        <a:ext uri="{E40237B7-FDA0-4F09-8148-C483321AD2D9}">
          <dgm14:cNvPr xmlns:dgm14="http://schemas.microsoft.com/office/drawing/2010/diagram" id="0" name="" descr="Badge 4 with solid fill"/>
        </a:ext>
      </dgm:extLst>
    </dgm:pt>
    <dgm:pt modelId="{1573407C-5FD9-4CCD-B91E-74AD8AA98652}" type="pres">
      <dgm:prSet presAssocID="{E15BBA4D-AA92-4689-8FED-B9B4DD6EA98D}" presName="sibTrans" presStyleCnt="0"/>
      <dgm:spPr/>
    </dgm:pt>
    <dgm:pt modelId="{03B73779-895B-4017-9807-203F6C6C6A0A}" type="pres">
      <dgm:prSet presAssocID="{31C02FD7-2455-46F1-9DC7-C5BF496FCD67}" presName="comp" presStyleCnt="0"/>
      <dgm:spPr/>
    </dgm:pt>
    <dgm:pt modelId="{8B262C61-6D56-46E2-9634-FE4AAC521928}" type="pres">
      <dgm:prSet presAssocID="{31C02FD7-2455-46F1-9DC7-C5BF496FCD67}" presName="rect2" presStyleLbl="node1" presStyleIdx="4" presStyleCnt="6">
        <dgm:presLayoutVars>
          <dgm:bulletEnabled val="1"/>
        </dgm:presLayoutVars>
      </dgm:prSet>
      <dgm:spPr/>
    </dgm:pt>
    <dgm:pt modelId="{8B677C7B-A06A-474B-ACA8-502781D946F6}" type="pres">
      <dgm:prSet presAssocID="{31C02FD7-2455-46F1-9DC7-C5BF496FCD67}" presName="rect1" presStyleLbl="ln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1000" r="-1000"/>
          </a:stretch>
        </a:blipFill>
      </dgm:spPr>
      <dgm:extLst>
        <a:ext uri="{E40237B7-FDA0-4F09-8148-C483321AD2D9}">
          <dgm14:cNvPr xmlns:dgm14="http://schemas.microsoft.com/office/drawing/2010/diagram" id="0" name="" descr="Badge 5 with solid fill"/>
        </a:ext>
      </dgm:extLst>
    </dgm:pt>
    <dgm:pt modelId="{6DBF3284-FB4A-4F7B-8AC3-1D5C8BAD553F}" type="pres">
      <dgm:prSet presAssocID="{0CE35ED1-3A18-4943-ABF8-DCC71D715868}" presName="sibTrans" presStyleCnt="0"/>
      <dgm:spPr/>
    </dgm:pt>
    <dgm:pt modelId="{77EFF6DB-4F32-4585-A6F8-1813251B01FB}" type="pres">
      <dgm:prSet presAssocID="{22A68C9B-BB60-41BD-8615-B810D35E9E72}" presName="comp" presStyleCnt="0"/>
      <dgm:spPr/>
    </dgm:pt>
    <dgm:pt modelId="{F563220B-F013-4F1F-BCD0-60B832538F13}" type="pres">
      <dgm:prSet presAssocID="{22A68C9B-BB60-41BD-8615-B810D35E9E72}" presName="rect2" presStyleLbl="node1" presStyleIdx="5" presStyleCnt="6">
        <dgm:presLayoutVars>
          <dgm:bulletEnabled val="1"/>
        </dgm:presLayoutVars>
      </dgm:prSet>
      <dgm:spPr/>
    </dgm:pt>
    <dgm:pt modelId="{09386FD9-E3FA-49AB-B131-A596618318EF}" type="pres">
      <dgm:prSet presAssocID="{22A68C9B-BB60-41BD-8615-B810D35E9E72}" presName="rect1" presStyleLbl="ln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1000" r="-1000"/>
          </a:stretch>
        </a:blipFill>
      </dgm:spPr>
      <dgm:extLst>
        <a:ext uri="{E40237B7-FDA0-4F09-8148-C483321AD2D9}">
          <dgm14:cNvPr xmlns:dgm14="http://schemas.microsoft.com/office/drawing/2010/diagram" id="0" name="" descr="Badge 6 with solid fill"/>
        </a:ext>
      </dgm:extLst>
    </dgm:pt>
  </dgm:ptLst>
  <dgm:cxnLst>
    <dgm:cxn modelId="{4E40CD06-23F0-4E52-BA6D-C1014E8F596E}" type="presOf" srcId="{D197AD72-AA6C-4E27-8566-83C99B44B899}" destId="{27CF44F4-B7E3-4F0F-89EF-AD33C77CD42E}" srcOrd="0" destOrd="0" presId="urn:microsoft.com/office/officeart/2008/layout/AlternatingPictureBlocks"/>
    <dgm:cxn modelId="{6FE63907-8CF8-4E4F-85A1-A3E008766BFB}" srcId="{82D57EF8-413D-4920-84CE-4CC774829128}" destId="{31C02FD7-2455-46F1-9DC7-C5BF496FCD67}" srcOrd="4" destOrd="0" parTransId="{FE29A915-0DF5-4237-8BAA-FF99381F482D}" sibTransId="{0CE35ED1-3A18-4943-ABF8-DCC71D715868}"/>
    <dgm:cxn modelId="{6689A50A-5B33-4EF7-9F9C-C79BE8CECD65}" srcId="{82D57EF8-413D-4920-84CE-4CC774829128}" destId="{D197AD72-AA6C-4E27-8566-83C99B44B899}" srcOrd="0" destOrd="0" parTransId="{13366717-2CD6-4CBE-A66D-61CEC618F527}" sibTransId="{6182A541-BDD1-4BCF-B677-2DD4287AFC3E}"/>
    <dgm:cxn modelId="{B7BB4A0E-6ACE-4B3B-A9FD-F1342CA7F0A8}" srcId="{82D57EF8-413D-4920-84CE-4CC774829128}" destId="{6AC48730-82BD-4BD8-AA10-D647612B23A1}" srcOrd="3" destOrd="0" parTransId="{C40E0596-B0DD-434C-B2E6-53DFE3257A84}" sibTransId="{E15BBA4D-AA92-4689-8FED-B9B4DD6EA98D}"/>
    <dgm:cxn modelId="{B41E1E17-DE96-4D70-995F-D914B0E6065A}" srcId="{82D57EF8-413D-4920-84CE-4CC774829128}" destId="{2317A769-D702-4632-93CB-32ADE75EEF4F}" srcOrd="1" destOrd="0" parTransId="{FD7435A9-CF65-4434-A66B-D909328673A7}" sibTransId="{DC0752E4-D829-4207-B947-3D39633882FD}"/>
    <dgm:cxn modelId="{61FFFB21-6CC4-45AA-B1BE-A0CE26EA3CE1}" type="presOf" srcId="{82D57EF8-413D-4920-84CE-4CC774829128}" destId="{0BF55DB0-53DE-44E8-B7F9-C49C293633F7}" srcOrd="0" destOrd="0" presId="urn:microsoft.com/office/officeart/2008/layout/AlternatingPictureBlocks"/>
    <dgm:cxn modelId="{B0715449-CA99-4B32-AB01-55F836B11A8B}" type="presOf" srcId="{E3FA7CB3-D8FA-46E7-BF03-ADBDFAAC31F5}" destId="{F3942991-B551-4FC8-8BDE-0ED448B6A6E0}" srcOrd="0" destOrd="0" presId="urn:microsoft.com/office/officeart/2008/layout/AlternatingPictureBlocks"/>
    <dgm:cxn modelId="{A43E3852-9EB2-4863-B901-50AB6235D643}" type="presOf" srcId="{31C02FD7-2455-46F1-9DC7-C5BF496FCD67}" destId="{8B262C61-6D56-46E2-9634-FE4AAC521928}" srcOrd="0" destOrd="0" presId="urn:microsoft.com/office/officeart/2008/layout/AlternatingPictureBlocks"/>
    <dgm:cxn modelId="{D6104153-69DD-4C48-B945-17FF6853AF1A}" type="presOf" srcId="{2317A769-D702-4632-93CB-32ADE75EEF4F}" destId="{0144CB82-803F-4F0C-B298-DB8B380A2AA1}" srcOrd="0" destOrd="0" presId="urn:microsoft.com/office/officeart/2008/layout/AlternatingPictureBlocks"/>
    <dgm:cxn modelId="{688D5478-D969-470C-A569-1F574739A910}" type="presOf" srcId="{6AC48730-82BD-4BD8-AA10-D647612B23A1}" destId="{87815DC5-32AC-4965-A492-F7C58919F400}" srcOrd="0" destOrd="0" presId="urn:microsoft.com/office/officeart/2008/layout/AlternatingPictureBlocks"/>
    <dgm:cxn modelId="{50C5029E-0F61-4DCE-8D69-E97A122E2561}" type="presOf" srcId="{22A68C9B-BB60-41BD-8615-B810D35E9E72}" destId="{F563220B-F013-4F1F-BCD0-60B832538F13}" srcOrd="0" destOrd="0" presId="urn:microsoft.com/office/officeart/2008/layout/AlternatingPictureBlocks"/>
    <dgm:cxn modelId="{224741D6-F1EB-4E95-8730-9B1DCEBE7E5D}" srcId="{82D57EF8-413D-4920-84CE-4CC774829128}" destId="{22A68C9B-BB60-41BD-8615-B810D35E9E72}" srcOrd="5" destOrd="0" parTransId="{9C8B159E-C21E-4EEC-821A-32B127DA5D7F}" sibTransId="{BC828751-EDEE-4EEF-A8E2-276B5334AE0B}"/>
    <dgm:cxn modelId="{95D672ED-ED68-4D2C-BD5D-44A036CF3459}" srcId="{82D57EF8-413D-4920-84CE-4CC774829128}" destId="{E3FA7CB3-D8FA-46E7-BF03-ADBDFAAC31F5}" srcOrd="2" destOrd="0" parTransId="{52E7CF89-01D6-4B5A-A182-F06125EFD9F7}" sibTransId="{475EA4FC-284D-4CB8-9542-F736EE0B2FA0}"/>
    <dgm:cxn modelId="{E00860B6-818B-43D0-9A5D-1DE89C03D94E}" type="presParOf" srcId="{0BF55DB0-53DE-44E8-B7F9-C49C293633F7}" destId="{A2A527E5-05CA-44DB-A21D-DED44B62082B}" srcOrd="0" destOrd="0" presId="urn:microsoft.com/office/officeart/2008/layout/AlternatingPictureBlocks"/>
    <dgm:cxn modelId="{966368BD-3364-42B3-B9A4-BA205A34C24F}" type="presParOf" srcId="{A2A527E5-05CA-44DB-A21D-DED44B62082B}" destId="{27CF44F4-B7E3-4F0F-89EF-AD33C77CD42E}" srcOrd="0" destOrd="0" presId="urn:microsoft.com/office/officeart/2008/layout/AlternatingPictureBlocks"/>
    <dgm:cxn modelId="{318411BE-15C8-4B97-96DA-C5B9A68D00D4}" type="presParOf" srcId="{A2A527E5-05CA-44DB-A21D-DED44B62082B}" destId="{DFA82A51-2499-4B9B-967B-372F3FC6D71B}" srcOrd="1" destOrd="0" presId="urn:microsoft.com/office/officeart/2008/layout/AlternatingPictureBlocks"/>
    <dgm:cxn modelId="{3E69030A-F54C-433E-A808-6849116DA058}" type="presParOf" srcId="{0BF55DB0-53DE-44E8-B7F9-C49C293633F7}" destId="{C5F5D338-7A89-4E41-A1F6-C4087799705B}" srcOrd="1" destOrd="0" presId="urn:microsoft.com/office/officeart/2008/layout/AlternatingPictureBlocks"/>
    <dgm:cxn modelId="{AB95BB5A-DC56-4C41-8845-04667C782EE5}" type="presParOf" srcId="{0BF55DB0-53DE-44E8-B7F9-C49C293633F7}" destId="{BDC5A798-B915-4633-BE7F-7164363F9A69}" srcOrd="2" destOrd="0" presId="urn:microsoft.com/office/officeart/2008/layout/AlternatingPictureBlocks"/>
    <dgm:cxn modelId="{0D1E459F-DCA3-4644-BE0B-DBA91B6E4602}" type="presParOf" srcId="{BDC5A798-B915-4633-BE7F-7164363F9A69}" destId="{0144CB82-803F-4F0C-B298-DB8B380A2AA1}" srcOrd="0" destOrd="0" presId="urn:microsoft.com/office/officeart/2008/layout/AlternatingPictureBlocks"/>
    <dgm:cxn modelId="{C48A0E57-F259-4D4C-A52D-47F712DBDE0A}" type="presParOf" srcId="{BDC5A798-B915-4633-BE7F-7164363F9A69}" destId="{2951F2AA-69D9-49A8-9D1F-8BD8211FAEB5}" srcOrd="1" destOrd="0" presId="urn:microsoft.com/office/officeart/2008/layout/AlternatingPictureBlocks"/>
    <dgm:cxn modelId="{8A4AB187-4819-465B-B2C6-7E3383C28203}" type="presParOf" srcId="{0BF55DB0-53DE-44E8-B7F9-C49C293633F7}" destId="{D1E8EC76-62A5-4205-82B9-6718B5104E89}" srcOrd="3" destOrd="0" presId="urn:microsoft.com/office/officeart/2008/layout/AlternatingPictureBlocks"/>
    <dgm:cxn modelId="{7D4CE320-A2EF-4E88-8F43-C8DE8BA7DD75}" type="presParOf" srcId="{0BF55DB0-53DE-44E8-B7F9-C49C293633F7}" destId="{64F1962C-C217-4E53-BD10-9CA98E2FD8DF}" srcOrd="4" destOrd="0" presId="urn:microsoft.com/office/officeart/2008/layout/AlternatingPictureBlocks"/>
    <dgm:cxn modelId="{6E5BC9CE-AFD1-472E-B39F-315D49190B7A}" type="presParOf" srcId="{64F1962C-C217-4E53-BD10-9CA98E2FD8DF}" destId="{F3942991-B551-4FC8-8BDE-0ED448B6A6E0}" srcOrd="0" destOrd="0" presId="urn:microsoft.com/office/officeart/2008/layout/AlternatingPictureBlocks"/>
    <dgm:cxn modelId="{2B9E2D05-EE49-4829-8313-E737D6A1B255}" type="presParOf" srcId="{64F1962C-C217-4E53-BD10-9CA98E2FD8DF}" destId="{C1FC1D0A-9E60-46E3-A44E-E4567F16C93D}" srcOrd="1" destOrd="0" presId="urn:microsoft.com/office/officeart/2008/layout/AlternatingPictureBlocks"/>
    <dgm:cxn modelId="{4F2D8B22-3242-49AA-B24D-DDBDE847557D}" type="presParOf" srcId="{0BF55DB0-53DE-44E8-B7F9-C49C293633F7}" destId="{9BBCF081-5019-4D0E-AFF8-6B5302CF9AD1}" srcOrd="5" destOrd="0" presId="urn:microsoft.com/office/officeart/2008/layout/AlternatingPictureBlocks"/>
    <dgm:cxn modelId="{1AC40A00-6796-465D-ABD8-BD720A7BD9F2}" type="presParOf" srcId="{0BF55DB0-53DE-44E8-B7F9-C49C293633F7}" destId="{E3A65117-1BAA-4772-8562-65AD790F5655}" srcOrd="6" destOrd="0" presId="urn:microsoft.com/office/officeart/2008/layout/AlternatingPictureBlocks"/>
    <dgm:cxn modelId="{E2C89567-4DE7-404B-AB8A-45DAABA78A0A}" type="presParOf" srcId="{E3A65117-1BAA-4772-8562-65AD790F5655}" destId="{87815DC5-32AC-4965-A492-F7C58919F400}" srcOrd="0" destOrd="0" presId="urn:microsoft.com/office/officeart/2008/layout/AlternatingPictureBlocks"/>
    <dgm:cxn modelId="{8425145B-C9E2-4756-8271-F27C623F497A}" type="presParOf" srcId="{E3A65117-1BAA-4772-8562-65AD790F5655}" destId="{4AB02EC5-983F-48AD-B120-722E3825DA82}" srcOrd="1" destOrd="0" presId="urn:microsoft.com/office/officeart/2008/layout/AlternatingPictureBlocks"/>
    <dgm:cxn modelId="{867F42D6-132C-4887-9457-C822272E6A62}" type="presParOf" srcId="{0BF55DB0-53DE-44E8-B7F9-C49C293633F7}" destId="{1573407C-5FD9-4CCD-B91E-74AD8AA98652}" srcOrd="7" destOrd="0" presId="urn:microsoft.com/office/officeart/2008/layout/AlternatingPictureBlocks"/>
    <dgm:cxn modelId="{D3586A2A-DA7D-4345-810F-DD216FC526C4}" type="presParOf" srcId="{0BF55DB0-53DE-44E8-B7F9-C49C293633F7}" destId="{03B73779-895B-4017-9807-203F6C6C6A0A}" srcOrd="8" destOrd="0" presId="urn:microsoft.com/office/officeart/2008/layout/AlternatingPictureBlocks"/>
    <dgm:cxn modelId="{218D749E-7A98-4006-81CC-805EADDA46A1}" type="presParOf" srcId="{03B73779-895B-4017-9807-203F6C6C6A0A}" destId="{8B262C61-6D56-46E2-9634-FE4AAC521928}" srcOrd="0" destOrd="0" presId="urn:microsoft.com/office/officeart/2008/layout/AlternatingPictureBlocks"/>
    <dgm:cxn modelId="{E08AD7A7-EA4E-4D19-9E6D-91BA4CFFE450}" type="presParOf" srcId="{03B73779-895B-4017-9807-203F6C6C6A0A}" destId="{8B677C7B-A06A-474B-ACA8-502781D946F6}" srcOrd="1" destOrd="0" presId="urn:microsoft.com/office/officeart/2008/layout/AlternatingPictureBlocks"/>
    <dgm:cxn modelId="{7BD25300-F6FF-493D-B526-6B911E3357A7}" type="presParOf" srcId="{0BF55DB0-53DE-44E8-B7F9-C49C293633F7}" destId="{6DBF3284-FB4A-4F7B-8AC3-1D5C8BAD553F}" srcOrd="9" destOrd="0" presId="urn:microsoft.com/office/officeart/2008/layout/AlternatingPictureBlocks"/>
    <dgm:cxn modelId="{B5370C29-3276-4C1B-A3EC-FB7A954BCEBF}" type="presParOf" srcId="{0BF55DB0-53DE-44E8-B7F9-C49C293633F7}" destId="{77EFF6DB-4F32-4585-A6F8-1813251B01FB}" srcOrd="10" destOrd="0" presId="urn:microsoft.com/office/officeart/2008/layout/AlternatingPictureBlocks"/>
    <dgm:cxn modelId="{0E0F8C7D-89CB-4D09-BA76-4E3E696C2BE0}" type="presParOf" srcId="{77EFF6DB-4F32-4585-A6F8-1813251B01FB}" destId="{F563220B-F013-4F1F-BCD0-60B832538F13}" srcOrd="0" destOrd="0" presId="urn:microsoft.com/office/officeart/2008/layout/AlternatingPictureBlocks"/>
    <dgm:cxn modelId="{ACE1E57A-79FC-4BF2-BB7D-C7E6F7E7C3A2}" type="presParOf" srcId="{77EFF6DB-4F32-4585-A6F8-1813251B01FB}" destId="{09386FD9-E3FA-49AB-B131-A596618318EF}"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039236-737E-445B-996B-A0101095711D}"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76C02C33-A2C7-40B3-BCA6-04A5E602292A}">
      <dgm:prSet phldrT="[Text]" custT="1"/>
      <dgm:spPr/>
      <dgm:t>
        <a:bodyPr/>
        <a:lstStyle/>
        <a:p>
          <a:r>
            <a:rPr lang="en-US" sz="3200" b="1" i="0" dirty="0">
              <a:solidFill>
                <a:schemeClr val="bg1"/>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Data processing instructions</a:t>
          </a:r>
          <a:endParaRPr lang="en-US" sz="3200" i="0" dirty="0">
            <a:solidFill>
              <a:schemeClr val="bg1"/>
            </a:solidFill>
            <a:effectLst>
              <a:outerShdw blurRad="38100" dist="38100" dir="2700000" algn="tl">
                <a:srgbClr val="000000">
                  <a:alpha val="43137"/>
                </a:srgbClr>
              </a:outerShdw>
            </a:effectLst>
          </a:endParaRPr>
        </a:p>
      </dgm:t>
    </dgm:pt>
    <dgm:pt modelId="{930406F7-570B-4782-8764-D5D85F4AFA06}" type="parTrans" cxnId="{0280042E-6645-4D0C-BF2D-0D3D77630B0F}">
      <dgm:prSet/>
      <dgm:spPr/>
      <dgm:t>
        <a:bodyPr/>
        <a:lstStyle/>
        <a:p>
          <a:endParaRPr lang="en-US"/>
        </a:p>
      </dgm:t>
    </dgm:pt>
    <dgm:pt modelId="{2D9FD538-AE8A-4206-8FB9-BA8A673DA98E}" type="sibTrans" cxnId="{0280042E-6645-4D0C-BF2D-0D3D77630B0F}">
      <dgm:prSet/>
      <dgm:spPr/>
      <dgm:t>
        <a:bodyPr/>
        <a:lstStyle/>
        <a:p>
          <a:endParaRPr lang="en-US"/>
        </a:p>
      </dgm:t>
    </dgm:pt>
    <dgm:pt modelId="{6F982827-9BBC-49ED-9679-2123CD48BFE6}">
      <dgm:prSet phldrT="[Text]" custT="1"/>
      <dgm:spPr/>
      <dgm:t>
        <a:bodyPr/>
        <a:lstStyle/>
        <a:p>
          <a:r>
            <a:rPr lang="en-US" sz="1800" b="1" dirty="0">
              <a:latin typeface="DaunPenh" panose="01010101010101010101" pitchFamily="2" charset="0"/>
              <a:ea typeface="Calibri" panose="020F0502020204030204" pitchFamily="34" charset="0"/>
              <a:cs typeface="DaunPenh" panose="01010101010101010101" pitchFamily="2" charset="0"/>
            </a:rPr>
            <a:t>2-addr format, No conditional execution, No 'S' suffix (always ON)</a:t>
          </a:r>
          <a:endParaRPr lang="en-US" sz="1800" dirty="0"/>
        </a:p>
      </dgm:t>
    </dgm:pt>
    <dgm:pt modelId="{809E139E-1F6C-45FA-B08A-3D1543682824}" type="parTrans" cxnId="{45DD6A8B-74E9-4ABE-B5F9-B8151B313082}">
      <dgm:prSet/>
      <dgm:spPr/>
      <dgm:t>
        <a:bodyPr/>
        <a:lstStyle/>
        <a:p>
          <a:endParaRPr lang="en-US"/>
        </a:p>
      </dgm:t>
    </dgm:pt>
    <dgm:pt modelId="{5AE36275-51BC-4528-B3D0-8432EDC9D612}" type="sibTrans" cxnId="{45DD6A8B-74E9-4ABE-B5F9-B8151B313082}">
      <dgm:prSet/>
      <dgm:spPr/>
      <dgm:t>
        <a:bodyPr/>
        <a:lstStyle/>
        <a:p>
          <a:endParaRPr lang="en-US"/>
        </a:p>
      </dgm:t>
    </dgm:pt>
    <dgm:pt modelId="{A440EFA7-4F86-493D-A906-0EA57B092407}">
      <dgm:prSet phldrT="[Text]" custT="1"/>
      <dgm:spPr/>
      <dgm:t>
        <a:bodyPr/>
        <a:lstStyle/>
        <a:p>
          <a:r>
            <a:rPr lang="en-US" sz="3200" b="1" i="0">
              <a:solidFill>
                <a:schemeClr val="bg1"/>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Load-Store instructions</a:t>
          </a:r>
          <a:endParaRPr lang="en-US" sz="3200" i="0" dirty="0">
            <a:solidFill>
              <a:schemeClr val="bg1"/>
            </a:solidFill>
            <a:effectLst>
              <a:outerShdw blurRad="38100" dist="38100" dir="2700000" algn="tl">
                <a:srgbClr val="000000">
                  <a:alpha val="43137"/>
                </a:srgbClr>
              </a:outerShdw>
            </a:effectLst>
          </a:endParaRPr>
        </a:p>
      </dgm:t>
    </dgm:pt>
    <dgm:pt modelId="{EE3C4BFD-43B1-406B-AC5F-5D4015FC9968}" type="parTrans" cxnId="{597490BB-FB8E-43A6-B893-62A7BC41EEEB}">
      <dgm:prSet/>
      <dgm:spPr/>
      <dgm:t>
        <a:bodyPr/>
        <a:lstStyle/>
        <a:p>
          <a:endParaRPr lang="en-US"/>
        </a:p>
      </dgm:t>
    </dgm:pt>
    <dgm:pt modelId="{86EFD91D-49DA-437B-9A02-B754E016BD3B}" type="sibTrans" cxnId="{597490BB-FB8E-43A6-B893-62A7BC41EEEB}">
      <dgm:prSet/>
      <dgm:spPr/>
      <dgm:t>
        <a:bodyPr/>
        <a:lstStyle/>
        <a:p>
          <a:endParaRPr lang="en-US"/>
        </a:p>
      </dgm:t>
    </dgm:pt>
    <dgm:pt modelId="{0A9638E5-1867-4604-823D-DC3374252565}">
      <dgm:prSet phldrT="[Text]" custT="1"/>
      <dgm:spPr/>
      <dgm:t>
        <a:bodyPr/>
        <a:lstStyle/>
        <a:p>
          <a:r>
            <a:rPr lang="en-US" sz="1800" b="1" dirty="0">
              <a:latin typeface="DaunPenh" panose="01010101010101010101" pitchFamily="2" charset="0"/>
              <a:ea typeface="Calibri" panose="020F0502020204030204" pitchFamily="34" charset="0"/>
              <a:cs typeface="DaunPenh" panose="01010101010101010101" pitchFamily="2" charset="0"/>
            </a:rPr>
            <a:t>Offset: register, immediate (0-124 words), relative to PC/SP</a:t>
          </a:r>
          <a:endParaRPr lang="en-US" sz="1800" dirty="0"/>
        </a:p>
      </dgm:t>
    </dgm:pt>
    <dgm:pt modelId="{D4457CAC-81C4-4FF8-9C21-A1651F4B716D}" type="parTrans" cxnId="{66B61A5A-291F-448D-B3B0-4D033947EBD5}">
      <dgm:prSet/>
      <dgm:spPr/>
      <dgm:t>
        <a:bodyPr/>
        <a:lstStyle/>
        <a:p>
          <a:endParaRPr lang="en-US"/>
        </a:p>
      </dgm:t>
    </dgm:pt>
    <dgm:pt modelId="{085B6EA9-9F44-4D18-948C-28D60ADCA20C}" type="sibTrans" cxnId="{66B61A5A-291F-448D-B3B0-4D033947EBD5}">
      <dgm:prSet/>
      <dgm:spPr/>
      <dgm:t>
        <a:bodyPr/>
        <a:lstStyle/>
        <a:p>
          <a:endParaRPr lang="en-US"/>
        </a:p>
      </dgm:t>
    </dgm:pt>
    <dgm:pt modelId="{67BA6DB4-A606-453F-8E14-CEC29D67AFEE}">
      <dgm:prSet phldrT="[Text]" custT="1"/>
      <dgm:spPr/>
      <dgm:t>
        <a:bodyPr/>
        <a:lstStyle/>
        <a:p>
          <a:r>
            <a:rPr lang="en-US" sz="3200" b="1" i="0" dirty="0">
              <a:solidFill>
                <a:schemeClr val="bg1"/>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Branch instructions</a:t>
          </a:r>
          <a:endParaRPr lang="en-US" sz="3200" i="0" dirty="0">
            <a:solidFill>
              <a:schemeClr val="bg1"/>
            </a:solidFill>
            <a:effectLst>
              <a:outerShdw blurRad="38100" dist="38100" dir="2700000" algn="tl">
                <a:srgbClr val="000000">
                  <a:alpha val="43137"/>
                </a:srgbClr>
              </a:outerShdw>
            </a:effectLst>
          </a:endParaRPr>
        </a:p>
      </dgm:t>
    </dgm:pt>
    <dgm:pt modelId="{2EF9B600-D95A-4D44-B954-4F38978A335B}" type="parTrans" cxnId="{4F433D13-E9A9-42B9-A713-318BE7D4A834}">
      <dgm:prSet/>
      <dgm:spPr/>
      <dgm:t>
        <a:bodyPr/>
        <a:lstStyle/>
        <a:p>
          <a:endParaRPr lang="en-US"/>
        </a:p>
      </dgm:t>
    </dgm:pt>
    <dgm:pt modelId="{E7612611-9488-4BDE-8CC7-224298B6F916}" type="sibTrans" cxnId="{4F433D13-E9A9-42B9-A713-318BE7D4A834}">
      <dgm:prSet/>
      <dgm:spPr/>
      <dgm:t>
        <a:bodyPr/>
        <a:lstStyle/>
        <a:p>
          <a:endParaRPr lang="en-US"/>
        </a:p>
      </dgm:t>
    </dgm:pt>
    <dgm:pt modelId="{D221A365-D41A-40B5-BFBB-9A4DD0CC1B3F}">
      <dgm:prSet phldrT="[Text]" custT="1"/>
      <dgm:spPr/>
      <dgm:t>
        <a:bodyPr/>
        <a:lstStyle/>
        <a:p>
          <a:r>
            <a:rPr lang="en-US" sz="1800" b="1" dirty="0">
              <a:latin typeface="DaunPenh" panose="01010101010101010101" pitchFamily="2" charset="0"/>
              <a:ea typeface="Calibri" panose="020F0502020204030204" pitchFamily="34" charset="0"/>
              <a:cs typeface="DaunPenh" panose="01010101010101010101" pitchFamily="2" charset="0"/>
            </a:rPr>
            <a:t>Branch instruction ('B') is conditionally executable</a:t>
          </a:r>
          <a:endParaRPr lang="en-US" sz="1800" dirty="0"/>
        </a:p>
      </dgm:t>
    </dgm:pt>
    <dgm:pt modelId="{D9713EAC-FF22-4EFC-9BF9-2B6932F96CD3}" type="parTrans" cxnId="{F0D034D8-941B-4BE5-8E3A-F2AC3AEED8E1}">
      <dgm:prSet/>
      <dgm:spPr/>
      <dgm:t>
        <a:bodyPr/>
        <a:lstStyle/>
        <a:p>
          <a:endParaRPr lang="en-US"/>
        </a:p>
      </dgm:t>
    </dgm:pt>
    <dgm:pt modelId="{FF2A0CA8-C775-454C-8C92-B571E30A2C20}" type="sibTrans" cxnId="{F0D034D8-941B-4BE5-8E3A-F2AC3AEED8E1}">
      <dgm:prSet/>
      <dgm:spPr/>
      <dgm:t>
        <a:bodyPr/>
        <a:lstStyle/>
        <a:p>
          <a:endParaRPr lang="en-US"/>
        </a:p>
      </dgm:t>
    </dgm:pt>
    <dgm:pt modelId="{E1526C8B-6652-4F5D-BB69-096CA530D3B0}">
      <dgm:prSet phldrT="[Text]" custT="1"/>
      <dgm:spPr/>
      <dgm:t>
        <a:bodyPr/>
        <a:lstStyle/>
        <a:p>
          <a:r>
            <a:rPr lang="en-US" sz="3200" b="1" i="0">
              <a:solidFill>
                <a:schemeClr val="bg1"/>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Software interrupt instructions</a:t>
          </a:r>
          <a:endParaRPr lang="en-US" sz="3200" i="0" dirty="0">
            <a:solidFill>
              <a:schemeClr val="bg1"/>
            </a:solidFill>
            <a:effectLst>
              <a:outerShdw blurRad="38100" dist="38100" dir="2700000" algn="tl">
                <a:srgbClr val="000000">
                  <a:alpha val="43137"/>
                </a:srgbClr>
              </a:outerShdw>
            </a:effectLst>
          </a:endParaRPr>
        </a:p>
      </dgm:t>
    </dgm:pt>
    <dgm:pt modelId="{4A996E27-F1AA-43DB-BCBC-BDF51015F753}" type="parTrans" cxnId="{86F02262-1651-4A3C-970E-BA692EB17492}">
      <dgm:prSet/>
      <dgm:spPr/>
      <dgm:t>
        <a:bodyPr/>
        <a:lstStyle/>
        <a:p>
          <a:endParaRPr lang="en-US"/>
        </a:p>
      </dgm:t>
    </dgm:pt>
    <dgm:pt modelId="{F4095B9C-ECB2-41B8-A6D5-BF892C79EC5C}" type="sibTrans" cxnId="{86F02262-1651-4A3C-970E-BA692EB17492}">
      <dgm:prSet/>
      <dgm:spPr/>
      <dgm:t>
        <a:bodyPr/>
        <a:lstStyle/>
        <a:p>
          <a:endParaRPr lang="en-US"/>
        </a:p>
      </dgm:t>
    </dgm:pt>
    <dgm:pt modelId="{58994F36-592C-4881-8624-CE7C1E330E73}">
      <dgm:prSet custT="1"/>
      <dgm:spPr/>
      <dgm:t>
        <a:bodyPr/>
        <a:lstStyle/>
        <a:p>
          <a:r>
            <a:rPr lang="en-US" sz="1800" b="1" dirty="0">
              <a:latin typeface="DaunPenh" panose="01010101010101010101" pitchFamily="2" charset="0"/>
              <a:ea typeface="Calibri" panose="020F0502020204030204" pitchFamily="34" charset="0"/>
              <a:cs typeface="DaunPenh" panose="01010101010101010101" pitchFamily="2" charset="0"/>
            </a:rPr>
            <a:t>MOV, MVN, ADD, ADC, SUB, SBC, MUL, AND, ORR, EOR, BIC,</a:t>
          </a:r>
          <a:r>
            <a:rPr lang="fa-IR" sz="1800" b="1" dirty="0">
              <a:latin typeface="DaunPenh" panose="01010101010101010101" pitchFamily="2" charset="0"/>
              <a:ea typeface="Calibri" panose="020F0502020204030204" pitchFamily="34" charset="0"/>
              <a:cs typeface="DaunPenh" panose="01010101010101010101" pitchFamily="2" charset="0"/>
            </a:rPr>
            <a:t> </a:t>
          </a:r>
          <a:r>
            <a:rPr lang="en-US" sz="1800" b="1" dirty="0">
              <a:latin typeface="DaunPenh" panose="01010101010101010101" pitchFamily="2" charset="0"/>
              <a:ea typeface="Calibri" panose="020F0502020204030204" pitchFamily="34" charset="0"/>
              <a:cs typeface="DaunPenh" panose="01010101010101010101" pitchFamily="2" charset="0"/>
            </a:rPr>
            <a:t>NEG, LSL, LSR, ASR, ROR, CMP, CMN, TST</a:t>
          </a:r>
        </a:p>
      </dgm:t>
    </dgm:pt>
    <dgm:pt modelId="{446A8378-2874-4E8A-8845-1ABA2C4F7B3D}" type="parTrans" cxnId="{4E3DA7E8-0134-4BD8-AB73-6EB9E6043FC5}">
      <dgm:prSet/>
      <dgm:spPr/>
      <dgm:t>
        <a:bodyPr/>
        <a:lstStyle/>
        <a:p>
          <a:endParaRPr lang="en-US"/>
        </a:p>
      </dgm:t>
    </dgm:pt>
    <dgm:pt modelId="{90BF70E9-924C-43EF-9B44-301F1C3EC619}" type="sibTrans" cxnId="{4E3DA7E8-0134-4BD8-AB73-6EB9E6043FC5}">
      <dgm:prSet/>
      <dgm:spPr/>
      <dgm:t>
        <a:bodyPr/>
        <a:lstStyle/>
        <a:p>
          <a:endParaRPr lang="en-US"/>
        </a:p>
      </dgm:t>
    </dgm:pt>
    <dgm:pt modelId="{22EB6562-FE2E-45FD-B12F-A08AB8AC5FCF}">
      <dgm:prSet custT="1"/>
      <dgm:spPr/>
      <dgm:t>
        <a:bodyPr/>
        <a:lstStyle/>
        <a:p>
          <a:r>
            <a:rPr lang="en-US" sz="1800" b="1" dirty="0">
              <a:latin typeface="DaunPenh" panose="01010101010101010101" pitchFamily="2" charset="0"/>
              <a:ea typeface="Calibri" panose="020F0502020204030204" pitchFamily="34" charset="0"/>
              <a:cs typeface="DaunPenh" panose="01010101010101010101" pitchFamily="2" charset="0"/>
            </a:rPr>
            <a:t>LDR, STR, LDMIA, STMIA, PUSH, POP</a:t>
          </a:r>
        </a:p>
      </dgm:t>
    </dgm:pt>
    <dgm:pt modelId="{DBE2DF62-53AD-43A6-80AF-7CF7AAC008D9}" type="parTrans" cxnId="{2DAD3034-E9B2-43C5-859F-3334ADBB1AD0}">
      <dgm:prSet/>
      <dgm:spPr/>
      <dgm:t>
        <a:bodyPr/>
        <a:lstStyle/>
        <a:p>
          <a:endParaRPr lang="en-US"/>
        </a:p>
      </dgm:t>
    </dgm:pt>
    <dgm:pt modelId="{6AF22173-4CE3-4878-BAFE-D5D18FF0BC61}" type="sibTrans" cxnId="{2DAD3034-E9B2-43C5-859F-3334ADBB1AD0}">
      <dgm:prSet/>
      <dgm:spPr/>
      <dgm:t>
        <a:bodyPr/>
        <a:lstStyle/>
        <a:p>
          <a:endParaRPr lang="en-US"/>
        </a:p>
      </dgm:t>
    </dgm:pt>
    <dgm:pt modelId="{DE28293C-A711-41F0-AE75-4614B23B31AF}">
      <dgm:prSet custT="1"/>
      <dgm:spPr/>
      <dgm:t>
        <a:bodyPr/>
        <a:lstStyle/>
        <a:p>
          <a:r>
            <a:rPr lang="en-US" sz="1800" b="1" dirty="0">
              <a:latin typeface="DaunPenh" panose="01010101010101010101" pitchFamily="2" charset="0"/>
              <a:ea typeface="Calibri" panose="020F0502020204030204" pitchFamily="34" charset="0"/>
              <a:cs typeface="DaunPenh" panose="01010101010101010101" pitchFamily="2" charset="0"/>
            </a:rPr>
            <a:t>B{</a:t>
          </a:r>
          <a:r>
            <a:rPr lang="en-US" sz="1800" b="1" dirty="0" err="1">
              <a:latin typeface="DaunPenh" panose="01010101010101010101" pitchFamily="2" charset="0"/>
              <a:ea typeface="Calibri" panose="020F0502020204030204" pitchFamily="34" charset="0"/>
              <a:cs typeface="DaunPenh" panose="01010101010101010101" pitchFamily="2" charset="0"/>
            </a:rPr>
            <a:t>cond</a:t>
          </a:r>
          <a:r>
            <a:rPr lang="fa-IR" sz="1800" b="1" dirty="0">
              <a:latin typeface="DaunPenh" panose="01010101010101010101" pitchFamily="2" charset="0"/>
              <a:ea typeface="Calibri" panose="020F0502020204030204" pitchFamily="34" charset="0"/>
              <a:cs typeface="DaunPenh" panose="01010101010101010101" pitchFamily="2" charset="0"/>
            </a:rPr>
            <a:t>{</a:t>
          </a:r>
          <a:r>
            <a:rPr lang="en-US" sz="1800" b="1" dirty="0">
              <a:latin typeface="DaunPenh" panose="01010101010101010101" pitchFamily="2" charset="0"/>
              <a:ea typeface="Calibri" panose="020F0502020204030204" pitchFamily="34" charset="0"/>
              <a:cs typeface="DaunPenh" panose="01010101010101010101" pitchFamily="2" charset="0"/>
            </a:rPr>
            <a:t>, B, BL, BX, BLX</a:t>
          </a:r>
        </a:p>
      </dgm:t>
    </dgm:pt>
    <dgm:pt modelId="{02D58188-1411-4628-B93D-78A0CC901B5A}" type="parTrans" cxnId="{77E5FBFA-2810-4401-8802-168934F3F0C0}">
      <dgm:prSet/>
      <dgm:spPr/>
      <dgm:t>
        <a:bodyPr/>
        <a:lstStyle/>
        <a:p>
          <a:endParaRPr lang="en-US"/>
        </a:p>
      </dgm:t>
    </dgm:pt>
    <dgm:pt modelId="{08A37E47-B540-4C77-97B3-E21D74ECD5EA}" type="sibTrans" cxnId="{77E5FBFA-2810-4401-8802-168934F3F0C0}">
      <dgm:prSet/>
      <dgm:spPr/>
      <dgm:t>
        <a:bodyPr/>
        <a:lstStyle/>
        <a:p>
          <a:endParaRPr lang="en-US"/>
        </a:p>
      </dgm:t>
    </dgm:pt>
    <dgm:pt modelId="{BD08767F-1949-4FA0-B1C5-43AE376161EA}">
      <dgm:prSet custT="1"/>
      <dgm:spPr/>
      <dgm:t>
        <a:bodyPr/>
        <a:lstStyle/>
        <a:p>
          <a:r>
            <a:rPr lang="en-US" sz="1800" b="1" dirty="0">
              <a:latin typeface="DaunPenh" panose="01010101010101010101" pitchFamily="2" charset="0"/>
              <a:ea typeface="Calibri" panose="020F0502020204030204" pitchFamily="34" charset="0"/>
              <a:cs typeface="DaunPenh" panose="01010101010101010101" pitchFamily="2" charset="0"/>
            </a:rPr>
            <a:t>Generates exception, Use just 8-bit interpreted value</a:t>
          </a:r>
          <a:endParaRPr lang="en-US" sz="1800" dirty="0"/>
        </a:p>
      </dgm:t>
    </dgm:pt>
    <dgm:pt modelId="{0FB96EE7-8719-4FCB-AA80-A4B55BCB52C0}" type="parTrans" cxnId="{32280B21-1E13-491E-9BBC-B00627BF31CD}">
      <dgm:prSet/>
      <dgm:spPr/>
      <dgm:t>
        <a:bodyPr/>
        <a:lstStyle/>
        <a:p>
          <a:endParaRPr lang="en-US"/>
        </a:p>
      </dgm:t>
    </dgm:pt>
    <dgm:pt modelId="{9C6905B2-B0D0-4626-A0AB-800FE6D7265C}" type="sibTrans" cxnId="{32280B21-1E13-491E-9BBC-B00627BF31CD}">
      <dgm:prSet/>
      <dgm:spPr/>
      <dgm:t>
        <a:bodyPr/>
        <a:lstStyle/>
        <a:p>
          <a:endParaRPr lang="en-US"/>
        </a:p>
      </dgm:t>
    </dgm:pt>
    <dgm:pt modelId="{598D81D5-2AEB-4251-B281-51693B59456A}">
      <dgm:prSet custT="1"/>
      <dgm:spPr/>
      <dgm:t>
        <a:bodyPr/>
        <a:lstStyle/>
        <a:p>
          <a:r>
            <a:rPr lang="en-US" sz="1800" b="1" dirty="0">
              <a:latin typeface="DaunPenh" panose="01010101010101010101" pitchFamily="2" charset="0"/>
              <a:ea typeface="Calibri" panose="020F0502020204030204" pitchFamily="34" charset="0"/>
              <a:cs typeface="DaunPenh" panose="01010101010101010101" pitchFamily="2" charset="0"/>
            </a:rPr>
            <a:t>Handler enters in ARM mode</a:t>
          </a:r>
        </a:p>
      </dgm:t>
    </dgm:pt>
    <dgm:pt modelId="{11295D5B-4899-4B14-9BEE-6E965D07AEC6}" type="parTrans" cxnId="{3DF7D73B-0E23-4C3B-B3F7-8ECC62EE4BBA}">
      <dgm:prSet/>
      <dgm:spPr/>
      <dgm:t>
        <a:bodyPr/>
        <a:lstStyle/>
        <a:p>
          <a:endParaRPr lang="en-US"/>
        </a:p>
      </dgm:t>
    </dgm:pt>
    <dgm:pt modelId="{85650F72-550F-4930-BF4B-58F9E17D9C38}" type="sibTrans" cxnId="{3DF7D73B-0E23-4C3B-B3F7-8ECC62EE4BBA}">
      <dgm:prSet/>
      <dgm:spPr/>
      <dgm:t>
        <a:bodyPr/>
        <a:lstStyle/>
        <a:p>
          <a:endParaRPr lang="en-US"/>
        </a:p>
      </dgm:t>
    </dgm:pt>
    <dgm:pt modelId="{80EFBDB5-9B9C-44D9-BE32-616D400D9042}" type="pres">
      <dgm:prSet presAssocID="{6C039236-737E-445B-996B-A0101095711D}" presName="Name0" presStyleCnt="0">
        <dgm:presLayoutVars>
          <dgm:dir/>
          <dgm:animLvl val="lvl"/>
          <dgm:resizeHandles val="exact"/>
        </dgm:presLayoutVars>
      </dgm:prSet>
      <dgm:spPr/>
    </dgm:pt>
    <dgm:pt modelId="{8610E506-A91C-4CFC-B25C-7AC0DDBF283B}" type="pres">
      <dgm:prSet presAssocID="{76C02C33-A2C7-40B3-BCA6-04A5E602292A}" presName="linNode" presStyleCnt="0"/>
      <dgm:spPr/>
    </dgm:pt>
    <dgm:pt modelId="{0B202B76-0480-4C6A-A96F-D157FDC2019F}" type="pres">
      <dgm:prSet presAssocID="{76C02C33-A2C7-40B3-BCA6-04A5E602292A}" presName="parentText" presStyleLbl="node1" presStyleIdx="0" presStyleCnt="4">
        <dgm:presLayoutVars>
          <dgm:chMax val="1"/>
          <dgm:bulletEnabled val="1"/>
        </dgm:presLayoutVars>
      </dgm:prSet>
      <dgm:spPr/>
    </dgm:pt>
    <dgm:pt modelId="{7B35D2AD-ED60-4608-AC0E-EEB5DFF8E5C9}" type="pres">
      <dgm:prSet presAssocID="{76C02C33-A2C7-40B3-BCA6-04A5E602292A}" presName="descendantText" presStyleLbl="alignAccFollowNode1" presStyleIdx="0" presStyleCnt="4">
        <dgm:presLayoutVars>
          <dgm:bulletEnabled val="1"/>
        </dgm:presLayoutVars>
      </dgm:prSet>
      <dgm:spPr/>
    </dgm:pt>
    <dgm:pt modelId="{3666EB21-8245-4B3B-BF64-8EE6C59FE4D3}" type="pres">
      <dgm:prSet presAssocID="{2D9FD538-AE8A-4206-8FB9-BA8A673DA98E}" presName="sp" presStyleCnt="0"/>
      <dgm:spPr/>
    </dgm:pt>
    <dgm:pt modelId="{BD04BB56-EAB9-4B7A-8B21-58E7F4E0E608}" type="pres">
      <dgm:prSet presAssocID="{A440EFA7-4F86-493D-A906-0EA57B092407}" presName="linNode" presStyleCnt="0"/>
      <dgm:spPr/>
    </dgm:pt>
    <dgm:pt modelId="{3DB9023C-4F07-48C4-B9D9-970E4D2DB9CC}" type="pres">
      <dgm:prSet presAssocID="{A440EFA7-4F86-493D-A906-0EA57B092407}" presName="parentText" presStyleLbl="node1" presStyleIdx="1" presStyleCnt="4">
        <dgm:presLayoutVars>
          <dgm:chMax val="1"/>
          <dgm:bulletEnabled val="1"/>
        </dgm:presLayoutVars>
      </dgm:prSet>
      <dgm:spPr/>
    </dgm:pt>
    <dgm:pt modelId="{2E485BAA-E60A-44BE-914F-19D40A690059}" type="pres">
      <dgm:prSet presAssocID="{A440EFA7-4F86-493D-A906-0EA57B092407}" presName="descendantText" presStyleLbl="alignAccFollowNode1" presStyleIdx="1" presStyleCnt="4" custLinFactNeighborY="0">
        <dgm:presLayoutVars>
          <dgm:bulletEnabled val="1"/>
        </dgm:presLayoutVars>
      </dgm:prSet>
      <dgm:spPr/>
    </dgm:pt>
    <dgm:pt modelId="{C7556699-23B8-427B-BEC7-B5F92822D955}" type="pres">
      <dgm:prSet presAssocID="{86EFD91D-49DA-437B-9A02-B754E016BD3B}" presName="sp" presStyleCnt="0"/>
      <dgm:spPr/>
    </dgm:pt>
    <dgm:pt modelId="{52C9DE3F-A38A-495A-8865-B7F248CC4CD8}" type="pres">
      <dgm:prSet presAssocID="{67BA6DB4-A606-453F-8E14-CEC29D67AFEE}" presName="linNode" presStyleCnt="0"/>
      <dgm:spPr/>
    </dgm:pt>
    <dgm:pt modelId="{5CBB4AB7-0A58-4D67-A60F-C25C4FD6643B}" type="pres">
      <dgm:prSet presAssocID="{67BA6DB4-A606-453F-8E14-CEC29D67AFEE}" presName="parentText" presStyleLbl="node1" presStyleIdx="2" presStyleCnt="4">
        <dgm:presLayoutVars>
          <dgm:chMax val="1"/>
          <dgm:bulletEnabled val="1"/>
        </dgm:presLayoutVars>
      </dgm:prSet>
      <dgm:spPr/>
    </dgm:pt>
    <dgm:pt modelId="{74003241-4AB7-4F35-A03F-97E95C4E58F9}" type="pres">
      <dgm:prSet presAssocID="{67BA6DB4-A606-453F-8E14-CEC29D67AFEE}" presName="descendantText" presStyleLbl="alignAccFollowNode1" presStyleIdx="2" presStyleCnt="4">
        <dgm:presLayoutVars>
          <dgm:bulletEnabled val="1"/>
        </dgm:presLayoutVars>
      </dgm:prSet>
      <dgm:spPr/>
    </dgm:pt>
    <dgm:pt modelId="{E3DECF22-9846-4408-8AC3-68AF420F1698}" type="pres">
      <dgm:prSet presAssocID="{E7612611-9488-4BDE-8CC7-224298B6F916}" presName="sp" presStyleCnt="0"/>
      <dgm:spPr/>
    </dgm:pt>
    <dgm:pt modelId="{AF8ABC23-8FCB-49DF-B9E7-D7CEF644C93F}" type="pres">
      <dgm:prSet presAssocID="{E1526C8B-6652-4F5D-BB69-096CA530D3B0}" presName="linNode" presStyleCnt="0"/>
      <dgm:spPr/>
    </dgm:pt>
    <dgm:pt modelId="{7BFF2AB0-BE4C-4B43-B131-08779D42F01B}" type="pres">
      <dgm:prSet presAssocID="{E1526C8B-6652-4F5D-BB69-096CA530D3B0}" presName="parentText" presStyleLbl="node1" presStyleIdx="3" presStyleCnt="4">
        <dgm:presLayoutVars>
          <dgm:chMax val="1"/>
          <dgm:bulletEnabled val="1"/>
        </dgm:presLayoutVars>
      </dgm:prSet>
      <dgm:spPr/>
    </dgm:pt>
    <dgm:pt modelId="{DF2ACA15-ED85-4BCC-B65F-70FCC7BF58E3}" type="pres">
      <dgm:prSet presAssocID="{E1526C8B-6652-4F5D-BB69-096CA530D3B0}" presName="descendantText" presStyleLbl="alignAccFollowNode1" presStyleIdx="3" presStyleCnt="4">
        <dgm:presLayoutVars>
          <dgm:bulletEnabled val="1"/>
        </dgm:presLayoutVars>
      </dgm:prSet>
      <dgm:spPr/>
    </dgm:pt>
  </dgm:ptLst>
  <dgm:cxnLst>
    <dgm:cxn modelId="{4F433D13-E9A9-42B9-A713-318BE7D4A834}" srcId="{6C039236-737E-445B-996B-A0101095711D}" destId="{67BA6DB4-A606-453F-8E14-CEC29D67AFEE}" srcOrd="2" destOrd="0" parTransId="{2EF9B600-D95A-4D44-B954-4F38978A335B}" sibTransId="{E7612611-9488-4BDE-8CC7-224298B6F916}"/>
    <dgm:cxn modelId="{E3865218-FC67-4089-B0FA-2768C03EBCF1}" type="presOf" srcId="{A440EFA7-4F86-493D-A906-0EA57B092407}" destId="{3DB9023C-4F07-48C4-B9D9-970E4D2DB9CC}" srcOrd="0" destOrd="0" presId="urn:microsoft.com/office/officeart/2005/8/layout/vList5"/>
    <dgm:cxn modelId="{32280B21-1E13-491E-9BBC-B00627BF31CD}" srcId="{E1526C8B-6652-4F5D-BB69-096CA530D3B0}" destId="{BD08767F-1949-4FA0-B1C5-43AE376161EA}" srcOrd="0" destOrd="0" parTransId="{0FB96EE7-8719-4FCB-AA80-A4B55BCB52C0}" sibTransId="{9C6905B2-B0D0-4626-A0AB-800FE6D7265C}"/>
    <dgm:cxn modelId="{AD256124-2540-426F-A5E5-0E6C54975EC1}" type="presOf" srcId="{22EB6562-FE2E-45FD-B12F-A08AB8AC5FCF}" destId="{2E485BAA-E60A-44BE-914F-19D40A690059}" srcOrd="0" destOrd="1" presId="urn:microsoft.com/office/officeart/2005/8/layout/vList5"/>
    <dgm:cxn modelId="{0280042E-6645-4D0C-BF2D-0D3D77630B0F}" srcId="{6C039236-737E-445B-996B-A0101095711D}" destId="{76C02C33-A2C7-40B3-BCA6-04A5E602292A}" srcOrd="0" destOrd="0" parTransId="{930406F7-570B-4782-8764-D5D85F4AFA06}" sibTransId="{2D9FD538-AE8A-4206-8FB9-BA8A673DA98E}"/>
    <dgm:cxn modelId="{119B5430-36F4-4BEF-BFDB-9F793D972A72}" type="presOf" srcId="{BD08767F-1949-4FA0-B1C5-43AE376161EA}" destId="{DF2ACA15-ED85-4BCC-B65F-70FCC7BF58E3}" srcOrd="0" destOrd="0" presId="urn:microsoft.com/office/officeart/2005/8/layout/vList5"/>
    <dgm:cxn modelId="{2DAD3034-E9B2-43C5-859F-3334ADBB1AD0}" srcId="{A440EFA7-4F86-493D-A906-0EA57B092407}" destId="{22EB6562-FE2E-45FD-B12F-A08AB8AC5FCF}" srcOrd="1" destOrd="0" parTransId="{DBE2DF62-53AD-43A6-80AF-7CF7AAC008D9}" sibTransId="{6AF22173-4CE3-4878-BAFE-D5D18FF0BC61}"/>
    <dgm:cxn modelId="{3DF7D73B-0E23-4C3B-B3F7-8ECC62EE4BBA}" srcId="{E1526C8B-6652-4F5D-BB69-096CA530D3B0}" destId="{598D81D5-2AEB-4251-B281-51693B59456A}" srcOrd="1" destOrd="0" parTransId="{11295D5B-4899-4B14-9BEE-6E965D07AEC6}" sibTransId="{85650F72-550F-4930-BF4B-58F9E17D9C38}"/>
    <dgm:cxn modelId="{86F02262-1651-4A3C-970E-BA692EB17492}" srcId="{6C039236-737E-445B-996B-A0101095711D}" destId="{E1526C8B-6652-4F5D-BB69-096CA530D3B0}" srcOrd="3" destOrd="0" parTransId="{4A996E27-F1AA-43DB-BCBC-BDF51015F753}" sibTransId="{F4095B9C-ECB2-41B8-A6D5-BF892C79EC5C}"/>
    <dgm:cxn modelId="{66B61A5A-291F-448D-B3B0-4D033947EBD5}" srcId="{A440EFA7-4F86-493D-A906-0EA57B092407}" destId="{0A9638E5-1867-4604-823D-DC3374252565}" srcOrd="0" destOrd="0" parTransId="{D4457CAC-81C4-4FF8-9C21-A1651F4B716D}" sibTransId="{085B6EA9-9F44-4D18-948C-28D60ADCA20C}"/>
    <dgm:cxn modelId="{BEE3E57E-63D8-403D-B08D-7F4D5CED82BB}" type="presOf" srcId="{D221A365-D41A-40B5-BFBB-9A4DD0CC1B3F}" destId="{74003241-4AB7-4F35-A03F-97E95C4E58F9}" srcOrd="0" destOrd="0" presId="urn:microsoft.com/office/officeart/2005/8/layout/vList5"/>
    <dgm:cxn modelId="{45DD6A8B-74E9-4ABE-B5F9-B8151B313082}" srcId="{76C02C33-A2C7-40B3-BCA6-04A5E602292A}" destId="{6F982827-9BBC-49ED-9679-2123CD48BFE6}" srcOrd="0" destOrd="0" parTransId="{809E139E-1F6C-45FA-B08A-3D1543682824}" sibTransId="{5AE36275-51BC-4528-B3D0-8432EDC9D612}"/>
    <dgm:cxn modelId="{6F5D739A-57EF-4471-80AF-4E288CE58CCD}" type="presOf" srcId="{6F982827-9BBC-49ED-9679-2123CD48BFE6}" destId="{7B35D2AD-ED60-4608-AC0E-EEB5DFF8E5C9}" srcOrd="0" destOrd="0" presId="urn:microsoft.com/office/officeart/2005/8/layout/vList5"/>
    <dgm:cxn modelId="{84A0FAA1-72A5-4F72-8A96-B426481CD59C}" type="presOf" srcId="{6C039236-737E-445B-996B-A0101095711D}" destId="{80EFBDB5-9B9C-44D9-BE32-616D400D9042}" srcOrd="0" destOrd="0" presId="urn:microsoft.com/office/officeart/2005/8/layout/vList5"/>
    <dgm:cxn modelId="{E7AA86A4-1DE5-4D25-B891-0886CC8EFDB5}" type="presOf" srcId="{67BA6DB4-A606-453F-8E14-CEC29D67AFEE}" destId="{5CBB4AB7-0A58-4D67-A60F-C25C4FD6643B}" srcOrd="0" destOrd="0" presId="urn:microsoft.com/office/officeart/2005/8/layout/vList5"/>
    <dgm:cxn modelId="{E46556AF-CC58-40E3-AC24-9C51B3FFDDB7}" type="presOf" srcId="{58994F36-592C-4881-8624-CE7C1E330E73}" destId="{7B35D2AD-ED60-4608-AC0E-EEB5DFF8E5C9}" srcOrd="0" destOrd="1" presId="urn:microsoft.com/office/officeart/2005/8/layout/vList5"/>
    <dgm:cxn modelId="{597490BB-FB8E-43A6-B893-62A7BC41EEEB}" srcId="{6C039236-737E-445B-996B-A0101095711D}" destId="{A440EFA7-4F86-493D-A906-0EA57B092407}" srcOrd="1" destOrd="0" parTransId="{EE3C4BFD-43B1-406B-AC5F-5D4015FC9968}" sibTransId="{86EFD91D-49DA-437B-9A02-B754E016BD3B}"/>
    <dgm:cxn modelId="{6F98C3D2-3566-4C0E-9124-7B17600FC35D}" type="presOf" srcId="{76C02C33-A2C7-40B3-BCA6-04A5E602292A}" destId="{0B202B76-0480-4C6A-A96F-D157FDC2019F}" srcOrd="0" destOrd="0" presId="urn:microsoft.com/office/officeart/2005/8/layout/vList5"/>
    <dgm:cxn modelId="{F0D034D8-941B-4BE5-8E3A-F2AC3AEED8E1}" srcId="{67BA6DB4-A606-453F-8E14-CEC29D67AFEE}" destId="{D221A365-D41A-40B5-BFBB-9A4DD0CC1B3F}" srcOrd="0" destOrd="0" parTransId="{D9713EAC-FF22-4EFC-9BF9-2B6932F96CD3}" sibTransId="{FF2A0CA8-C775-454C-8C92-B571E30A2C20}"/>
    <dgm:cxn modelId="{787A2CDB-AFED-4D6A-A108-41FAB7044DD6}" type="presOf" srcId="{598D81D5-2AEB-4251-B281-51693B59456A}" destId="{DF2ACA15-ED85-4BCC-B65F-70FCC7BF58E3}" srcOrd="0" destOrd="1" presId="urn:microsoft.com/office/officeart/2005/8/layout/vList5"/>
    <dgm:cxn modelId="{A5786CE6-5ACB-4524-BC65-E82C4B4B7EE3}" type="presOf" srcId="{DE28293C-A711-41F0-AE75-4614B23B31AF}" destId="{74003241-4AB7-4F35-A03F-97E95C4E58F9}" srcOrd="0" destOrd="1" presId="urn:microsoft.com/office/officeart/2005/8/layout/vList5"/>
    <dgm:cxn modelId="{4E3DA7E8-0134-4BD8-AB73-6EB9E6043FC5}" srcId="{76C02C33-A2C7-40B3-BCA6-04A5E602292A}" destId="{58994F36-592C-4881-8624-CE7C1E330E73}" srcOrd="1" destOrd="0" parTransId="{446A8378-2874-4E8A-8845-1ABA2C4F7B3D}" sibTransId="{90BF70E9-924C-43EF-9B44-301F1C3EC619}"/>
    <dgm:cxn modelId="{EC0699E9-798E-40A9-BF85-FA0FD47754C0}" type="presOf" srcId="{E1526C8B-6652-4F5D-BB69-096CA530D3B0}" destId="{7BFF2AB0-BE4C-4B43-B131-08779D42F01B}" srcOrd="0" destOrd="0" presId="urn:microsoft.com/office/officeart/2005/8/layout/vList5"/>
    <dgm:cxn modelId="{19A925F7-7D68-4D2E-AD2B-42486256609E}" type="presOf" srcId="{0A9638E5-1867-4604-823D-DC3374252565}" destId="{2E485BAA-E60A-44BE-914F-19D40A690059}" srcOrd="0" destOrd="0" presId="urn:microsoft.com/office/officeart/2005/8/layout/vList5"/>
    <dgm:cxn modelId="{77E5FBFA-2810-4401-8802-168934F3F0C0}" srcId="{67BA6DB4-A606-453F-8E14-CEC29D67AFEE}" destId="{DE28293C-A711-41F0-AE75-4614B23B31AF}" srcOrd="1" destOrd="0" parTransId="{02D58188-1411-4628-B93D-78A0CC901B5A}" sibTransId="{08A37E47-B540-4C77-97B3-E21D74ECD5EA}"/>
    <dgm:cxn modelId="{BC0E9D2B-4DF5-4DB0-B316-F81A91067831}" type="presParOf" srcId="{80EFBDB5-9B9C-44D9-BE32-616D400D9042}" destId="{8610E506-A91C-4CFC-B25C-7AC0DDBF283B}" srcOrd="0" destOrd="0" presId="urn:microsoft.com/office/officeart/2005/8/layout/vList5"/>
    <dgm:cxn modelId="{C134C81E-3067-474A-91F7-92341285795D}" type="presParOf" srcId="{8610E506-A91C-4CFC-B25C-7AC0DDBF283B}" destId="{0B202B76-0480-4C6A-A96F-D157FDC2019F}" srcOrd="0" destOrd="0" presId="urn:microsoft.com/office/officeart/2005/8/layout/vList5"/>
    <dgm:cxn modelId="{47DCEC5C-F3F1-4AEF-90C7-6A2D877CEA4E}" type="presParOf" srcId="{8610E506-A91C-4CFC-B25C-7AC0DDBF283B}" destId="{7B35D2AD-ED60-4608-AC0E-EEB5DFF8E5C9}" srcOrd="1" destOrd="0" presId="urn:microsoft.com/office/officeart/2005/8/layout/vList5"/>
    <dgm:cxn modelId="{94561A11-700E-49C4-ADB4-8CBADE5CDA43}" type="presParOf" srcId="{80EFBDB5-9B9C-44D9-BE32-616D400D9042}" destId="{3666EB21-8245-4B3B-BF64-8EE6C59FE4D3}" srcOrd="1" destOrd="0" presId="urn:microsoft.com/office/officeart/2005/8/layout/vList5"/>
    <dgm:cxn modelId="{432FDC91-F90B-48CD-AEE3-F7DDD4747B5C}" type="presParOf" srcId="{80EFBDB5-9B9C-44D9-BE32-616D400D9042}" destId="{BD04BB56-EAB9-4B7A-8B21-58E7F4E0E608}" srcOrd="2" destOrd="0" presId="urn:microsoft.com/office/officeart/2005/8/layout/vList5"/>
    <dgm:cxn modelId="{73089838-6E12-4AD0-BA15-AE65AFAB6B0A}" type="presParOf" srcId="{BD04BB56-EAB9-4B7A-8B21-58E7F4E0E608}" destId="{3DB9023C-4F07-48C4-B9D9-970E4D2DB9CC}" srcOrd="0" destOrd="0" presId="urn:microsoft.com/office/officeart/2005/8/layout/vList5"/>
    <dgm:cxn modelId="{54B725C1-CDBB-4E38-A67A-C41CB12C81A4}" type="presParOf" srcId="{BD04BB56-EAB9-4B7A-8B21-58E7F4E0E608}" destId="{2E485BAA-E60A-44BE-914F-19D40A690059}" srcOrd="1" destOrd="0" presId="urn:microsoft.com/office/officeart/2005/8/layout/vList5"/>
    <dgm:cxn modelId="{066238C3-09CA-4064-8E42-AC862B7FB8A6}" type="presParOf" srcId="{80EFBDB5-9B9C-44D9-BE32-616D400D9042}" destId="{C7556699-23B8-427B-BEC7-B5F92822D955}" srcOrd="3" destOrd="0" presId="urn:microsoft.com/office/officeart/2005/8/layout/vList5"/>
    <dgm:cxn modelId="{18E1C918-930C-412F-B3BD-94E39766D4E6}" type="presParOf" srcId="{80EFBDB5-9B9C-44D9-BE32-616D400D9042}" destId="{52C9DE3F-A38A-495A-8865-B7F248CC4CD8}" srcOrd="4" destOrd="0" presId="urn:microsoft.com/office/officeart/2005/8/layout/vList5"/>
    <dgm:cxn modelId="{20EE82B2-3B70-455E-911F-15500B94FF7E}" type="presParOf" srcId="{52C9DE3F-A38A-495A-8865-B7F248CC4CD8}" destId="{5CBB4AB7-0A58-4D67-A60F-C25C4FD6643B}" srcOrd="0" destOrd="0" presId="urn:microsoft.com/office/officeart/2005/8/layout/vList5"/>
    <dgm:cxn modelId="{652D5F02-E4A9-4779-866E-C6C07BFF4662}" type="presParOf" srcId="{52C9DE3F-A38A-495A-8865-B7F248CC4CD8}" destId="{74003241-4AB7-4F35-A03F-97E95C4E58F9}" srcOrd="1" destOrd="0" presId="urn:microsoft.com/office/officeart/2005/8/layout/vList5"/>
    <dgm:cxn modelId="{636160D9-3223-49C0-8A35-B6CE79F3B5BD}" type="presParOf" srcId="{80EFBDB5-9B9C-44D9-BE32-616D400D9042}" destId="{E3DECF22-9846-4408-8AC3-68AF420F1698}" srcOrd="5" destOrd="0" presId="urn:microsoft.com/office/officeart/2005/8/layout/vList5"/>
    <dgm:cxn modelId="{EA205A6B-863B-4E18-8A87-DDDBC792FE94}" type="presParOf" srcId="{80EFBDB5-9B9C-44D9-BE32-616D400D9042}" destId="{AF8ABC23-8FCB-49DF-B9E7-D7CEF644C93F}" srcOrd="6" destOrd="0" presId="urn:microsoft.com/office/officeart/2005/8/layout/vList5"/>
    <dgm:cxn modelId="{F1CF1EF0-6E6F-4558-83D2-780E1FA09DAF}" type="presParOf" srcId="{AF8ABC23-8FCB-49DF-B9E7-D7CEF644C93F}" destId="{7BFF2AB0-BE4C-4B43-B131-08779D42F01B}" srcOrd="0" destOrd="0" presId="urn:microsoft.com/office/officeart/2005/8/layout/vList5"/>
    <dgm:cxn modelId="{382CE7F7-CB54-4CDC-9D62-2C8A19B6D354}" type="presParOf" srcId="{AF8ABC23-8FCB-49DF-B9E7-D7CEF644C93F}" destId="{DF2ACA15-ED85-4BCC-B65F-70FCC7BF58E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8B2F0F-FABC-42F7-B2FC-6DAAFDA3AB37}" type="doc">
      <dgm:prSet loTypeId="urn:microsoft.com/office/officeart/2005/8/layout/bProcess4" loCatId="process" qsTypeId="urn:microsoft.com/office/officeart/2005/8/quickstyle/simple1" qsCatId="simple" csTypeId="urn:microsoft.com/office/officeart/2005/8/colors/accent4_4" csCatId="accent4" phldr="1"/>
      <dgm:spPr/>
      <dgm:t>
        <a:bodyPr/>
        <a:lstStyle/>
        <a:p>
          <a:endParaRPr lang="en-US"/>
        </a:p>
      </dgm:t>
    </dgm:pt>
    <dgm:pt modelId="{ACC7E479-BD39-4517-81CA-6EA0D4A85B45}">
      <dgm:prSet phldrT="[Tex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Acorn Computers Ltd</a:t>
          </a:r>
        </a:p>
      </dgm:t>
    </dgm:pt>
    <dgm:pt modelId="{AF12B7BC-9E91-4279-9B0B-48516C259C57}" type="parTrans" cxnId="{9304E570-46B1-49A6-A13C-6EAA631D9AD6}">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C5F17862-CC13-4E80-84E2-F4D337BE7CA7}" type="sibTrans" cxnId="{9304E570-46B1-49A6-A13C-6EAA631D9AD6}">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A68D5E2A-7C6C-41E2-9847-52F979DDA3E3}">
      <dgm:prSet phldrT="[Tex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 The BBC micro used in the </a:t>
          </a:r>
          <a:r>
            <a:rPr lang="en-US" sz="1400" b="1" dirty="0" err="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programme</a:t>
          </a:r>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 of the BBC and It became popular in U.K. </a:t>
          </a:r>
        </a:p>
      </dgm:t>
    </dgm:pt>
    <dgm:pt modelId="{76F7B27A-41A4-4FB3-9D02-3D755F73F9A7}" type="parTrans" cxnId="{F5BF7640-2238-4401-8860-7BBC8EB94C76}">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21C371B7-AA04-443A-97CB-0D89A8E22825}" type="sibTrans" cxnId="{F5BF7640-2238-4401-8860-7BBC8EB94C76}">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6012D0EE-B6B7-4A7C-95AD-3EFA0149D817}">
      <dgm:prSet phldrT="[Tex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Acorn can’t find any processor ready on the market for their needs</a:t>
          </a:r>
        </a:p>
      </dgm:t>
    </dgm:pt>
    <dgm:pt modelId="{B7C1AD0D-7751-4138-B726-708FE1F00B3B}" type="parTrans" cxnId="{7A02D41B-0394-4C84-AA5D-3D6AF7220AD2}">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5B6C82C6-FA82-43C5-9794-2369A451A2A5}" type="sibTrans" cxnId="{7A02D41B-0394-4C84-AA5D-3D6AF7220AD2}">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7282C1A3-DA71-47E7-8891-64740EB237B8}">
      <dgm:prSet phldrT="[Tex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Used in Apple II</a:t>
          </a:r>
        </a:p>
      </dgm:t>
    </dgm:pt>
    <dgm:pt modelId="{10EBD835-D259-4930-85A5-D3509606E566}" type="sibTrans" cxnId="{7081268F-967D-4456-A83F-C1A7506E27A2}">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64D8CA8A-EA6E-46C1-82AF-1DED6028EDC0}" type="parTrans" cxnId="{7081268F-967D-4456-A83F-C1A7506E27A2}">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CED9AED6-8D15-41FE-892F-B99002773618}">
      <dgm:prSet phldrT="[Tex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In 1979, Acorn Atom released</a:t>
          </a:r>
        </a:p>
      </dgm:t>
    </dgm:pt>
    <dgm:pt modelId="{06357BDE-4B7C-436F-B913-7F2129348ACA}" type="parTrans" cxnId="{BE204EC3-B261-4F26-9060-452670AE8D7F}">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D01FF9EF-0D99-474A-B46A-19247652C654}" type="sibTrans" cxnId="{BE204EC3-B261-4F26-9060-452670AE8D7F}">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A30CE98D-38AB-46CE-96B0-D813F3659EF7}">
      <dgm:prSet phldrT="[Tex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Acorn makes agreement with the BBC, for a new computer design</a:t>
          </a:r>
        </a:p>
      </dgm:t>
    </dgm:pt>
    <dgm:pt modelId="{C059C5F7-812F-49CC-93C9-F150C31B71C2}" type="parTrans" cxnId="{9B975239-6532-4AC3-9786-68725CB8D52F}">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78E85DB4-0D9A-47C1-AD86-3398CF503F67}" type="sibTrans" cxnId="{9B975239-6532-4AC3-9786-68725CB8D52F}">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29E2149D-99D9-4E35-94AA-347A1426B40B}">
      <dgm:prSe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Many U.K. Schools/research lab brought the BBC micro</a:t>
          </a:r>
        </a:p>
      </dgm:t>
    </dgm:pt>
    <dgm:pt modelId="{0EDD14DA-C0B4-4F62-958D-808D0BEC4850}" type="parTrans" cxnId="{9964A79C-DB6E-4EF3-AC0C-C6CEA9354DA5}">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1E0903DF-B5F9-4D22-A007-59B4C9F7C9EE}" type="sibTrans" cxnId="{9964A79C-DB6E-4EF3-AC0C-C6CEA9354DA5}">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9E4BA140-765E-4778-89D5-925B2D085901}">
      <dgm:prSe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More power wanted – Acorn looks for a new processor</a:t>
          </a:r>
        </a:p>
      </dgm:t>
    </dgm:pt>
    <dgm:pt modelId="{F301D259-C2EB-434F-B5E7-93BB0F9EF066}" type="parTrans" cxnId="{F324BD39-0AD9-444B-8AD7-2B201586C7D7}">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42C85178-807B-4157-9911-2564ED088191}" type="sibTrans" cxnId="{F324BD39-0AD9-444B-8AD7-2B201586C7D7}">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BE03EBA7-B8B2-4AE2-A8D1-625152AF16C6}">
      <dgm:prSe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Influenced by the Berkeley RISC I CPU</a:t>
          </a:r>
        </a:p>
      </dgm:t>
    </dgm:pt>
    <dgm:pt modelId="{607B5E62-8E89-4965-95D4-6F0F03C606E6}" type="parTrans" cxnId="{1EA54261-0429-4DD8-8164-C5C4427AB122}">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7887738D-76DE-4931-BB5C-DAB6C8BD961E}" type="sibTrans" cxnId="{1EA54261-0429-4DD8-8164-C5C4427AB122}">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F021677E-B121-42A1-A546-D473B10B7B19}">
      <dgm:prSe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After some custom modifications by Acorn, a new RISC processor was designed! </a:t>
          </a:r>
        </a:p>
      </dgm:t>
    </dgm:pt>
    <dgm:pt modelId="{4C978255-ABB2-469C-877F-450DA27ED0C7}" type="parTrans" cxnId="{644224E4-00E5-43C7-B5BE-EC800B14C837}">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D84FEEF3-332C-4E0C-9CC4-A17E69EF55C4}" type="sibTrans" cxnId="{644224E4-00E5-43C7-B5BE-EC800B14C837}">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8DD0A5A6-873D-4C3E-A198-A3A354EC6387}">
      <dgm:prSe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The ARM (Acorn/Advanced RISC Machine )</a:t>
          </a:r>
        </a:p>
      </dgm:t>
    </dgm:pt>
    <dgm:pt modelId="{5DEA9BF4-0B83-4ED3-8E5E-80B4D0637BE0}" type="parTrans" cxnId="{CBBDA296-A2E4-4F60-B509-1144D464CB03}">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713F9951-7AF2-424B-BBE5-490F103049F6}" type="sibTrans" cxnId="{CBBDA296-A2E4-4F60-B509-1144D464CB03}">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3958183F-DCDD-4300-A9FA-E0BD1DC909DB}">
      <dgm:prSet phldrT="[Text]" custT="1"/>
      <dgm:spPr>
        <a:ln w="28575">
          <a:solidFill>
            <a:schemeClr val="accent4">
              <a:lumMod val="50000"/>
            </a:schemeClr>
          </a:solidFill>
          <a:prstDash val="sysDash"/>
        </a:ln>
      </dgm:spPr>
      <dgm:t>
        <a:bodyPr/>
        <a:lstStyle/>
        <a:p>
          <a:r>
            <a:rPr lang="en-US" sz="1400" b="1"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They design a new processor</a:t>
          </a:r>
        </a:p>
      </dgm:t>
    </dgm:pt>
    <dgm:pt modelId="{D8C69BEB-4A13-426D-9AB5-50F467A33634}" type="parTrans" cxnId="{8FEEB763-3610-4148-8185-0B2B70E7FCFF}">
      <dgm:prSet/>
      <dgm:spPr/>
      <dgm:t>
        <a:bodyPr/>
        <a:lstStyle/>
        <a:p>
          <a:endParaRPr lang="en-US"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88DD8D9B-870C-4975-9C18-E20DFEF25E38}" type="sibTrans" cxnId="{8FEEB763-3610-4148-8185-0B2B70E7FCFF}">
      <dgm:prSet/>
      <dgm:spPr>
        <a:ln w="28575">
          <a:solidFill>
            <a:schemeClr val="accent4">
              <a:lumMod val="50000"/>
            </a:schemeClr>
          </a:solidFill>
          <a:prstDash val="sysDash"/>
        </a:ln>
      </dgm:spPr>
      <dgm:t>
        <a:bodyPr/>
        <a:lstStyle/>
        <a:p>
          <a:endParaRPr lang="en-US" sz="1400" b="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endParaRPr>
        </a:p>
      </dgm:t>
    </dgm:pt>
    <dgm:pt modelId="{3DA9DE16-5F8C-4953-8688-5C06A0104E35}" type="pres">
      <dgm:prSet presAssocID="{478B2F0F-FABC-42F7-B2FC-6DAAFDA3AB37}" presName="Name0" presStyleCnt="0">
        <dgm:presLayoutVars>
          <dgm:dir/>
          <dgm:resizeHandles/>
        </dgm:presLayoutVars>
      </dgm:prSet>
      <dgm:spPr/>
    </dgm:pt>
    <dgm:pt modelId="{D3393C0F-42C6-41B0-B2E7-1B1EB774789D}" type="pres">
      <dgm:prSet presAssocID="{ACC7E479-BD39-4517-81CA-6EA0D4A85B45}" presName="compNode" presStyleCnt="0"/>
      <dgm:spPr/>
    </dgm:pt>
    <dgm:pt modelId="{666D13C5-B548-439D-AF32-BCBA9AF0A3F0}" type="pres">
      <dgm:prSet presAssocID="{ACC7E479-BD39-4517-81CA-6EA0D4A85B45}" presName="dummyConnPt" presStyleCnt="0"/>
      <dgm:spPr/>
    </dgm:pt>
    <dgm:pt modelId="{03D18076-0114-4093-9D5D-8B79F7B6326D}" type="pres">
      <dgm:prSet presAssocID="{ACC7E479-BD39-4517-81CA-6EA0D4A85B45}" presName="node" presStyleLbl="node1" presStyleIdx="0" presStyleCnt="12">
        <dgm:presLayoutVars>
          <dgm:bulletEnabled val="1"/>
        </dgm:presLayoutVars>
      </dgm:prSet>
      <dgm:spPr/>
    </dgm:pt>
    <dgm:pt modelId="{B24D2333-029B-43D9-97B0-51369E833F86}" type="pres">
      <dgm:prSet presAssocID="{C5F17862-CC13-4E80-84E2-F4D337BE7CA7}" presName="sibTrans" presStyleLbl="bgSibTrans2D1" presStyleIdx="0" presStyleCnt="11"/>
      <dgm:spPr/>
    </dgm:pt>
    <dgm:pt modelId="{A1310195-0095-471C-8364-A6E0AF3664D1}" type="pres">
      <dgm:prSet presAssocID="{CED9AED6-8D15-41FE-892F-B99002773618}" presName="compNode" presStyleCnt="0"/>
      <dgm:spPr/>
    </dgm:pt>
    <dgm:pt modelId="{924F0181-B6EC-46EB-8B14-7BA9D2A4495B}" type="pres">
      <dgm:prSet presAssocID="{CED9AED6-8D15-41FE-892F-B99002773618}" presName="dummyConnPt" presStyleCnt="0"/>
      <dgm:spPr/>
    </dgm:pt>
    <dgm:pt modelId="{07E3C35E-9035-46F1-B520-61B422B7DB2F}" type="pres">
      <dgm:prSet presAssocID="{CED9AED6-8D15-41FE-892F-B99002773618}" presName="node" presStyleLbl="node1" presStyleIdx="1" presStyleCnt="12">
        <dgm:presLayoutVars>
          <dgm:bulletEnabled val="1"/>
        </dgm:presLayoutVars>
      </dgm:prSet>
      <dgm:spPr/>
    </dgm:pt>
    <dgm:pt modelId="{76992AF3-D783-4483-B999-93A1C2C9F1A0}" type="pres">
      <dgm:prSet presAssocID="{D01FF9EF-0D99-474A-B46A-19247652C654}" presName="sibTrans" presStyleLbl="bgSibTrans2D1" presStyleIdx="1" presStyleCnt="11"/>
      <dgm:spPr/>
    </dgm:pt>
    <dgm:pt modelId="{199EE414-5AB9-4BD7-8CD9-749119093429}" type="pres">
      <dgm:prSet presAssocID="{7282C1A3-DA71-47E7-8891-64740EB237B8}" presName="compNode" presStyleCnt="0"/>
      <dgm:spPr/>
    </dgm:pt>
    <dgm:pt modelId="{2B965F7F-15CF-4739-87E8-FD0BAFBED290}" type="pres">
      <dgm:prSet presAssocID="{7282C1A3-DA71-47E7-8891-64740EB237B8}" presName="dummyConnPt" presStyleCnt="0"/>
      <dgm:spPr/>
    </dgm:pt>
    <dgm:pt modelId="{1F3A2FF0-26A9-4812-A865-E9CA0260B27A}" type="pres">
      <dgm:prSet presAssocID="{7282C1A3-DA71-47E7-8891-64740EB237B8}" presName="node" presStyleLbl="node1" presStyleIdx="2" presStyleCnt="12">
        <dgm:presLayoutVars>
          <dgm:bulletEnabled val="1"/>
        </dgm:presLayoutVars>
      </dgm:prSet>
      <dgm:spPr/>
    </dgm:pt>
    <dgm:pt modelId="{82BD1534-3C77-4178-85EF-A3D3B9D79A20}" type="pres">
      <dgm:prSet presAssocID="{10EBD835-D259-4930-85A5-D3509606E566}" presName="sibTrans" presStyleLbl="bgSibTrans2D1" presStyleIdx="2" presStyleCnt="11"/>
      <dgm:spPr/>
    </dgm:pt>
    <dgm:pt modelId="{1EDE4EB1-1FC9-4BAF-9CD5-80DA62BE12D1}" type="pres">
      <dgm:prSet presAssocID="{A30CE98D-38AB-46CE-96B0-D813F3659EF7}" presName="compNode" presStyleCnt="0"/>
      <dgm:spPr/>
    </dgm:pt>
    <dgm:pt modelId="{6398845F-3227-46F9-9547-9C0CD4D9BF18}" type="pres">
      <dgm:prSet presAssocID="{A30CE98D-38AB-46CE-96B0-D813F3659EF7}" presName="dummyConnPt" presStyleCnt="0"/>
      <dgm:spPr/>
    </dgm:pt>
    <dgm:pt modelId="{EF18DFE0-3460-47A7-A618-14C912847DF0}" type="pres">
      <dgm:prSet presAssocID="{A30CE98D-38AB-46CE-96B0-D813F3659EF7}" presName="node" presStyleLbl="node1" presStyleIdx="3" presStyleCnt="12" custScaleX="110957" custScaleY="107235">
        <dgm:presLayoutVars>
          <dgm:bulletEnabled val="1"/>
        </dgm:presLayoutVars>
      </dgm:prSet>
      <dgm:spPr/>
    </dgm:pt>
    <dgm:pt modelId="{D7E04B34-9217-4253-924F-A6AB4C274FF5}" type="pres">
      <dgm:prSet presAssocID="{78E85DB4-0D9A-47C1-AD86-3398CF503F67}" presName="sibTrans" presStyleLbl="bgSibTrans2D1" presStyleIdx="3" presStyleCnt="11"/>
      <dgm:spPr/>
    </dgm:pt>
    <dgm:pt modelId="{06705E85-8751-45AE-96F1-E9A993463CC0}" type="pres">
      <dgm:prSet presAssocID="{A68D5E2A-7C6C-41E2-9847-52F979DDA3E3}" presName="compNode" presStyleCnt="0"/>
      <dgm:spPr/>
    </dgm:pt>
    <dgm:pt modelId="{DCE27776-726E-4695-B48E-A0F820DEDAEF}" type="pres">
      <dgm:prSet presAssocID="{A68D5E2A-7C6C-41E2-9847-52F979DDA3E3}" presName="dummyConnPt" presStyleCnt="0"/>
      <dgm:spPr/>
    </dgm:pt>
    <dgm:pt modelId="{4CF18DB4-5177-40B8-9F3D-465AE60FAEA4}" type="pres">
      <dgm:prSet presAssocID="{A68D5E2A-7C6C-41E2-9847-52F979DDA3E3}" presName="node" presStyleLbl="node1" presStyleIdx="4" presStyleCnt="12" custScaleX="115269" custScaleY="112978">
        <dgm:presLayoutVars>
          <dgm:bulletEnabled val="1"/>
        </dgm:presLayoutVars>
      </dgm:prSet>
      <dgm:spPr/>
    </dgm:pt>
    <dgm:pt modelId="{11C52DEC-76FC-46F8-9048-8E91F0EE2C37}" type="pres">
      <dgm:prSet presAssocID="{21C371B7-AA04-443A-97CB-0D89A8E22825}" presName="sibTrans" presStyleLbl="bgSibTrans2D1" presStyleIdx="4" presStyleCnt="11"/>
      <dgm:spPr/>
    </dgm:pt>
    <dgm:pt modelId="{0BCC441B-8541-4B22-A430-A923DE8BC17C}" type="pres">
      <dgm:prSet presAssocID="{29E2149D-99D9-4E35-94AA-347A1426B40B}" presName="compNode" presStyleCnt="0"/>
      <dgm:spPr/>
    </dgm:pt>
    <dgm:pt modelId="{1B23CDDC-A180-46DD-88BA-F554D2798D50}" type="pres">
      <dgm:prSet presAssocID="{29E2149D-99D9-4E35-94AA-347A1426B40B}" presName="dummyConnPt" presStyleCnt="0"/>
      <dgm:spPr/>
    </dgm:pt>
    <dgm:pt modelId="{7007E6B1-3AB1-47EE-BBE4-CAA9BF2D7C3B}" type="pres">
      <dgm:prSet presAssocID="{29E2149D-99D9-4E35-94AA-347A1426B40B}" presName="node" presStyleLbl="node1" presStyleIdx="5" presStyleCnt="12" custScaleX="105118" custScaleY="99903">
        <dgm:presLayoutVars>
          <dgm:bulletEnabled val="1"/>
        </dgm:presLayoutVars>
      </dgm:prSet>
      <dgm:spPr/>
    </dgm:pt>
    <dgm:pt modelId="{C7F46817-7BDC-4EB6-8F29-37D0F7FB819F}" type="pres">
      <dgm:prSet presAssocID="{1E0903DF-B5F9-4D22-A007-59B4C9F7C9EE}" presName="sibTrans" presStyleLbl="bgSibTrans2D1" presStyleIdx="5" presStyleCnt="11"/>
      <dgm:spPr/>
    </dgm:pt>
    <dgm:pt modelId="{F1E18784-FC99-43B1-83CC-44C596379AC0}" type="pres">
      <dgm:prSet presAssocID="{9E4BA140-765E-4778-89D5-925B2D085901}" presName="compNode" presStyleCnt="0"/>
      <dgm:spPr/>
    </dgm:pt>
    <dgm:pt modelId="{84A514D7-7D24-455B-BA39-9BB1EDFAD897}" type="pres">
      <dgm:prSet presAssocID="{9E4BA140-765E-4778-89D5-925B2D085901}" presName="dummyConnPt" presStyleCnt="0"/>
      <dgm:spPr/>
    </dgm:pt>
    <dgm:pt modelId="{8AF3CBEA-75DC-4B70-A976-CD787FE633C1}" type="pres">
      <dgm:prSet presAssocID="{9E4BA140-765E-4778-89D5-925B2D085901}" presName="node" presStyleLbl="node1" presStyleIdx="6" presStyleCnt="12" custScaleX="99652" custScaleY="99450">
        <dgm:presLayoutVars>
          <dgm:bulletEnabled val="1"/>
        </dgm:presLayoutVars>
      </dgm:prSet>
      <dgm:spPr/>
    </dgm:pt>
    <dgm:pt modelId="{C6CA3FA1-60AF-46C8-9F13-086388317655}" type="pres">
      <dgm:prSet presAssocID="{42C85178-807B-4157-9911-2564ED088191}" presName="sibTrans" presStyleLbl="bgSibTrans2D1" presStyleIdx="6" presStyleCnt="11"/>
      <dgm:spPr/>
    </dgm:pt>
    <dgm:pt modelId="{3F1B04DE-1B88-4A12-8323-77B991644FA4}" type="pres">
      <dgm:prSet presAssocID="{6012D0EE-B6B7-4A7C-95AD-3EFA0149D817}" presName="compNode" presStyleCnt="0"/>
      <dgm:spPr/>
    </dgm:pt>
    <dgm:pt modelId="{0CE8D5CD-8020-442D-AD09-542875995F37}" type="pres">
      <dgm:prSet presAssocID="{6012D0EE-B6B7-4A7C-95AD-3EFA0149D817}" presName="dummyConnPt" presStyleCnt="0"/>
      <dgm:spPr/>
    </dgm:pt>
    <dgm:pt modelId="{AF928BE2-E993-4602-BF5F-9D52C9694B5F}" type="pres">
      <dgm:prSet presAssocID="{6012D0EE-B6B7-4A7C-95AD-3EFA0149D817}" presName="node" presStyleLbl="node1" presStyleIdx="7" presStyleCnt="12" custScaleX="109674" custScaleY="101596">
        <dgm:presLayoutVars>
          <dgm:bulletEnabled val="1"/>
        </dgm:presLayoutVars>
      </dgm:prSet>
      <dgm:spPr/>
    </dgm:pt>
    <dgm:pt modelId="{99ADDEC2-27B2-4FB9-87B6-D1E81F73321E}" type="pres">
      <dgm:prSet presAssocID="{5B6C82C6-FA82-43C5-9794-2369A451A2A5}" presName="sibTrans" presStyleLbl="bgSibTrans2D1" presStyleIdx="7" presStyleCnt="11"/>
      <dgm:spPr/>
    </dgm:pt>
    <dgm:pt modelId="{7FE07876-D5EA-4078-8B47-8AFAAF642309}" type="pres">
      <dgm:prSet presAssocID="{3958183F-DCDD-4300-A9FA-E0BD1DC909DB}" presName="compNode" presStyleCnt="0"/>
      <dgm:spPr/>
    </dgm:pt>
    <dgm:pt modelId="{8B579826-F899-4402-A196-C4AC3A43CCEA}" type="pres">
      <dgm:prSet presAssocID="{3958183F-DCDD-4300-A9FA-E0BD1DC909DB}" presName="dummyConnPt" presStyleCnt="0"/>
      <dgm:spPr/>
    </dgm:pt>
    <dgm:pt modelId="{C69C9A65-E2DE-4B4E-974B-66BDB2F9A653}" type="pres">
      <dgm:prSet presAssocID="{3958183F-DCDD-4300-A9FA-E0BD1DC909DB}" presName="node" presStyleLbl="node1" presStyleIdx="8" presStyleCnt="12">
        <dgm:presLayoutVars>
          <dgm:bulletEnabled val="1"/>
        </dgm:presLayoutVars>
      </dgm:prSet>
      <dgm:spPr/>
    </dgm:pt>
    <dgm:pt modelId="{BE78B975-2442-4A86-8C20-7153FAE58AEC}" type="pres">
      <dgm:prSet presAssocID="{88DD8D9B-870C-4975-9C18-E20DFEF25E38}" presName="sibTrans" presStyleLbl="bgSibTrans2D1" presStyleIdx="8" presStyleCnt="11"/>
      <dgm:spPr/>
    </dgm:pt>
    <dgm:pt modelId="{52FC1F19-4849-43F7-81C9-A136A8D766B0}" type="pres">
      <dgm:prSet presAssocID="{BE03EBA7-B8B2-4AE2-A8D1-625152AF16C6}" presName="compNode" presStyleCnt="0"/>
      <dgm:spPr/>
    </dgm:pt>
    <dgm:pt modelId="{143C1868-CA02-410C-85A0-622971D9F9D2}" type="pres">
      <dgm:prSet presAssocID="{BE03EBA7-B8B2-4AE2-A8D1-625152AF16C6}" presName="dummyConnPt" presStyleCnt="0"/>
      <dgm:spPr/>
    </dgm:pt>
    <dgm:pt modelId="{818BE5E4-ABB5-4404-BD8A-DEAC2ECBCC79}" type="pres">
      <dgm:prSet presAssocID="{BE03EBA7-B8B2-4AE2-A8D1-625152AF16C6}" presName="node" presStyleLbl="node1" presStyleIdx="9" presStyleCnt="12" custLinFactNeighborX="-663" custLinFactNeighborY="1615">
        <dgm:presLayoutVars>
          <dgm:bulletEnabled val="1"/>
        </dgm:presLayoutVars>
      </dgm:prSet>
      <dgm:spPr/>
    </dgm:pt>
    <dgm:pt modelId="{B3BCF511-0837-4F17-990C-E76270CC1F70}" type="pres">
      <dgm:prSet presAssocID="{7887738D-76DE-4931-BB5C-DAB6C8BD961E}" presName="sibTrans" presStyleLbl="bgSibTrans2D1" presStyleIdx="9" presStyleCnt="11"/>
      <dgm:spPr/>
    </dgm:pt>
    <dgm:pt modelId="{8B59C794-2EDA-48FE-A518-01E26D2F6B79}" type="pres">
      <dgm:prSet presAssocID="{F021677E-B121-42A1-A546-D473B10B7B19}" presName="compNode" presStyleCnt="0"/>
      <dgm:spPr/>
    </dgm:pt>
    <dgm:pt modelId="{B9E1FB89-6C3A-4541-B972-8288B39DB655}" type="pres">
      <dgm:prSet presAssocID="{F021677E-B121-42A1-A546-D473B10B7B19}" presName="dummyConnPt" presStyleCnt="0"/>
      <dgm:spPr/>
    </dgm:pt>
    <dgm:pt modelId="{7438812F-D695-4A7B-843A-290353F72550}" type="pres">
      <dgm:prSet presAssocID="{F021677E-B121-42A1-A546-D473B10B7B19}" presName="node" presStyleLbl="node1" presStyleIdx="10" presStyleCnt="12" custScaleX="112883" custScaleY="115975" custLinFactNeighborX="-750" custLinFactNeighborY="-860">
        <dgm:presLayoutVars>
          <dgm:bulletEnabled val="1"/>
        </dgm:presLayoutVars>
      </dgm:prSet>
      <dgm:spPr/>
    </dgm:pt>
    <dgm:pt modelId="{1679B928-41E0-47B0-A127-03BF0BA17BEC}" type="pres">
      <dgm:prSet presAssocID="{D84FEEF3-332C-4E0C-9CC4-A17E69EF55C4}" presName="sibTrans" presStyleLbl="bgSibTrans2D1" presStyleIdx="10" presStyleCnt="11"/>
      <dgm:spPr/>
    </dgm:pt>
    <dgm:pt modelId="{9A232CEF-1CE0-4A55-A452-C69E30F12254}" type="pres">
      <dgm:prSet presAssocID="{8DD0A5A6-873D-4C3E-A198-A3A354EC6387}" presName="compNode" presStyleCnt="0"/>
      <dgm:spPr/>
    </dgm:pt>
    <dgm:pt modelId="{209753F1-A9B6-4D6F-BD4C-5C051CBAE719}" type="pres">
      <dgm:prSet presAssocID="{8DD0A5A6-873D-4C3E-A198-A3A354EC6387}" presName="dummyConnPt" presStyleCnt="0"/>
      <dgm:spPr/>
    </dgm:pt>
    <dgm:pt modelId="{7F6072C3-9EFA-4321-9B99-F184F4FCAD33}" type="pres">
      <dgm:prSet presAssocID="{8DD0A5A6-873D-4C3E-A198-A3A354EC6387}" presName="node" presStyleLbl="node1" presStyleIdx="11" presStyleCnt="12" custLinFactNeighborX="-1794" custLinFactNeighborY="-8060">
        <dgm:presLayoutVars>
          <dgm:bulletEnabled val="1"/>
        </dgm:presLayoutVars>
      </dgm:prSet>
      <dgm:spPr/>
    </dgm:pt>
  </dgm:ptLst>
  <dgm:cxnLst>
    <dgm:cxn modelId="{968CA104-1A0A-4F78-A79D-1C7733911C9E}" type="presOf" srcId="{1E0903DF-B5F9-4D22-A007-59B4C9F7C9EE}" destId="{C7F46817-7BDC-4EB6-8F29-37D0F7FB819F}" srcOrd="0" destOrd="0" presId="urn:microsoft.com/office/officeart/2005/8/layout/bProcess4"/>
    <dgm:cxn modelId="{361EEE05-1827-4535-9C41-84E0C2D0BC2E}" type="presOf" srcId="{9E4BA140-765E-4778-89D5-925B2D085901}" destId="{8AF3CBEA-75DC-4B70-A976-CD787FE633C1}" srcOrd="0" destOrd="0" presId="urn:microsoft.com/office/officeart/2005/8/layout/bProcess4"/>
    <dgm:cxn modelId="{1CFC0F07-29E9-4362-8929-3B6549CCAC8C}" type="presOf" srcId="{F021677E-B121-42A1-A546-D473B10B7B19}" destId="{7438812F-D695-4A7B-843A-290353F72550}" srcOrd="0" destOrd="0" presId="urn:microsoft.com/office/officeart/2005/8/layout/bProcess4"/>
    <dgm:cxn modelId="{4801360C-83B2-4E3F-95D6-6228822AE451}" type="presOf" srcId="{21C371B7-AA04-443A-97CB-0D89A8E22825}" destId="{11C52DEC-76FC-46F8-9048-8E91F0EE2C37}" srcOrd="0" destOrd="0" presId="urn:microsoft.com/office/officeart/2005/8/layout/bProcess4"/>
    <dgm:cxn modelId="{9BD23311-535C-4A12-A087-BF5F3D914F37}" type="presOf" srcId="{3958183F-DCDD-4300-A9FA-E0BD1DC909DB}" destId="{C69C9A65-E2DE-4B4E-974B-66BDB2F9A653}" srcOrd="0" destOrd="0" presId="urn:microsoft.com/office/officeart/2005/8/layout/bProcess4"/>
    <dgm:cxn modelId="{69A82915-7769-4AD5-9706-4FCC1334D853}" type="presOf" srcId="{88DD8D9B-870C-4975-9C18-E20DFEF25E38}" destId="{BE78B975-2442-4A86-8C20-7153FAE58AEC}" srcOrd="0" destOrd="0" presId="urn:microsoft.com/office/officeart/2005/8/layout/bProcess4"/>
    <dgm:cxn modelId="{7A02D41B-0394-4C84-AA5D-3D6AF7220AD2}" srcId="{478B2F0F-FABC-42F7-B2FC-6DAAFDA3AB37}" destId="{6012D0EE-B6B7-4A7C-95AD-3EFA0149D817}" srcOrd="7" destOrd="0" parTransId="{B7C1AD0D-7751-4138-B726-708FE1F00B3B}" sibTransId="{5B6C82C6-FA82-43C5-9794-2369A451A2A5}"/>
    <dgm:cxn modelId="{18278A28-5200-4FF6-8616-7E99190AC1C5}" type="presOf" srcId="{7887738D-76DE-4931-BB5C-DAB6C8BD961E}" destId="{B3BCF511-0837-4F17-990C-E76270CC1F70}" srcOrd="0" destOrd="0" presId="urn:microsoft.com/office/officeart/2005/8/layout/bProcess4"/>
    <dgm:cxn modelId="{6CF09D36-3A45-40F3-AF1D-C12AEC8873FE}" type="presOf" srcId="{7282C1A3-DA71-47E7-8891-64740EB237B8}" destId="{1F3A2FF0-26A9-4812-A865-E9CA0260B27A}" srcOrd="0" destOrd="0" presId="urn:microsoft.com/office/officeart/2005/8/layout/bProcess4"/>
    <dgm:cxn modelId="{9B975239-6532-4AC3-9786-68725CB8D52F}" srcId="{478B2F0F-FABC-42F7-B2FC-6DAAFDA3AB37}" destId="{A30CE98D-38AB-46CE-96B0-D813F3659EF7}" srcOrd="3" destOrd="0" parTransId="{C059C5F7-812F-49CC-93C9-F150C31B71C2}" sibTransId="{78E85DB4-0D9A-47C1-AD86-3398CF503F67}"/>
    <dgm:cxn modelId="{F324BD39-0AD9-444B-8AD7-2B201586C7D7}" srcId="{478B2F0F-FABC-42F7-B2FC-6DAAFDA3AB37}" destId="{9E4BA140-765E-4778-89D5-925B2D085901}" srcOrd="6" destOrd="0" parTransId="{F301D259-C2EB-434F-B5E7-93BB0F9EF066}" sibTransId="{42C85178-807B-4157-9911-2564ED088191}"/>
    <dgm:cxn modelId="{633E7C3C-C559-4412-AE14-F675B04D1371}" type="presOf" srcId="{10EBD835-D259-4930-85A5-D3509606E566}" destId="{82BD1534-3C77-4178-85EF-A3D3B9D79A20}" srcOrd="0" destOrd="0" presId="urn:microsoft.com/office/officeart/2005/8/layout/bProcess4"/>
    <dgm:cxn modelId="{867FCB3F-B4BD-493E-8F00-1F5895B161BB}" type="presOf" srcId="{6012D0EE-B6B7-4A7C-95AD-3EFA0149D817}" destId="{AF928BE2-E993-4602-BF5F-9D52C9694B5F}" srcOrd="0" destOrd="0" presId="urn:microsoft.com/office/officeart/2005/8/layout/bProcess4"/>
    <dgm:cxn modelId="{D40C2840-D01C-43B1-957C-813F33AD3690}" type="presOf" srcId="{478B2F0F-FABC-42F7-B2FC-6DAAFDA3AB37}" destId="{3DA9DE16-5F8C-4953-8688-5C06A0104E35}" srcOrd="0" destOrd="0" presId="urn:microsoft.com/office/officeart/2005/8/layout/bProcess4"/>
    <dgm:cxn modelId="{F5BF7640-2238-4401-8860-7BBC8EB94C76}" srcId="{478B2F0F-FABC-42F7-B2FC-6DAAFDA3AB37}" destId="{A68D5E2A-7C6C-41E2-9847-52F979DDA3E3}" srcOrd="4" destOrd="0" parTransId="{76F7B27A-41A4-4FB3-9D02-3D755F73F9A7}" sibTransId="{21C371B7-AA04-443A-97CB-0D89A8E22825}"/>
    <dgm:cxn modelId="{1EA54261-0429-4DD8-8164-C5C4427AB122}" srcId="{478B2F0F-FABC-42F7-B2FC-6DAAFDA3AB37}" destId="{BE03EBA7-B8B2-4AE2-A8D1-625152AF16C6}" srcOrd="9" destOrd="0" parTransId="{607B5E62-8E89-4965-95D4-6F0F03C606E6}" sibTransId="{7887738D-76DE-4931-BB5C-DAB6C8BD961E}"/>
    <dgm:cxn modelId="{19C44361-09D3-4008-BDAC-3E4F3939E63F}" type="presOf" srcId="{29E2149D-99D9-4E35-94AA-347A1426B40B}" destId="{7007E6B1-3AB1-47EE-BBE4-CAA9BF2D7C3B}" srcOrd="0" destOrd="0" presId="urn:microsoft.com/office/officeart/2005/8/layout/bProcess4"/>
    <dgm:cxn modelId="{8FEEB763-3610-4148-8185-0B2B70E7FCFF}" srcId="{478B2F0F-FABC-42F7-B2FC-6DAAFDA3AB37}" destId="{3958183F-DCDD-4300-A9FA-E0BD1DC909DB}" srcOrd="8" destOrd="0" parTransId="{D8C69BEB-4A13-426D-9AB5-50F467A33634}" sibTransId="{88DD8D9B-870C-4975-9C18-E20DFEF25E38}"/>
    <dgm:cxn modelId="{27794369-B19E-4399-BAD8-509840292FD4}" type="presOf" srcId="{5B6C82C6-FA82-43C5-9794-2369A451A2A5}" destId="{99ADDEC2-27B2-4FB9-87B6-D1E81F73321E}" srcOrd="0" destOrd="0" presId="urn:microsoft.com/office/officeart/2005/8/layout/bProcess4"/>
    <dgm:cxn modelId="{7DA7B26C-AA2A-4617-AC20-AC7D002D0382}" type="presOf" srcId="{ACC7E479-BD39-4517-81CA-6EA0D4A85B45}" destId="{03D18076-0114-4093-9D5D-8B79F7B6326D}" srcOrd="0" destOrd="0" presId="urn:microsoft.com/office/officeart/2005/8/layout/bProcess4"/>
    <dgm:cxn modelId="{9304E570-46B1-49A6-A13C-6EAA631D9AD6}" srcId="{478B2F0F-FABC-42F7-B2FC-6DAAFDA3AB37}" destId="{ACC7E479-BD39-4517-81CA-6EA0D4A85B45}" srcOrd="0" destOrd="0" parTransId="{AF12B7BC-9E91-4279-9B0B-48516C259C57}" sibTransId="{C5F17862-CC13-4E80-84E2-F4D337BE7CA7}"/>
    <dgm:cxn modelId="{71358D78-04DE-4D27-ADBE-2923B6CBE400}" type="presOf" srcId="{D01FF9EF-0D99-474A-B46A-19247652C654}" destId="{76992AF3-D783-4483-B999-93A1C2C9F1A0}" srcOrd="0" destOrd="0" presId="urn:microsoft.com/office/officeart/2005/8/layout/bProcess4"/>
    <dgm:cxn modelId="{21E8F858-168C-465F-8D07-CC510ECA8C5D}" type="presOf" srcId="{D84FEEF3-332C-4E0C-9CC4-A17E69EF55C4}" destId="{1679B928-41E0-47B0-A127-03BF0BA17BEC}" srcOrd="0" destOrd="0" presId="urn:microsoft.com/office/officeart/2005/8/layout/bProcess4"/>
    <dgm:cxn modelId="{6776FB7B-CE6C-4DF6-89C3-AD4A894132E7}" type="presOf" srcId="{78E85DB4-0D9A-47C1-AD86-3398CF503F67}" destId="{D7E04B34-9217-4253-924F-A6AB4C274FF5}" srcOrd="0" destOrd="0" presId="urn:microsoft.com/office/officeart/2005/8/layout/bProcess4"/>
    <dgm:cxn modelId="{4E8D027C-FB5E-43F5-9746-662005984511}" type="presOf" srcId="{C5F17862-CC13-4E80-84E2-F4D337BE7CA7}" destId="{B24D2333-029B-43D9-97B0-51369E833F86}" srcOrd="0" destOrd="0" presId="urn:microsoft.com/office/officeart/2005/8/layout/bProcess4"/>
    <dgm:cxn modelId="{88B82E86-8BEC-47FE-8CF3-B7A55CE46C52}" type="presOf" srcId="{BE03EBA7-B8B2-4AE2-A8D1-625152AF16C6}" destId="{818BE5E4-ABB5-4404-BD8A-DEAC2ECBCC79}" srcOrd="0" destOrd="0" presId="urn:microsoft.com/office/officeart/2005/8/layout/bProcess4"/>
    <dgm:cxn modelId="{7081268F-967D-4456-A83F-C1A7506E27A2}" srcId="{478B2F0F-FABC-42F7-B2FC-6DAAFDA3AB37}" destId="{7282C1A3-DA71-47E7-8891-64740EB237B8}" srcOrd="2" destOrd="0" parTransId="{64D8CA8A-EA6E-46C1-82AF-1DED6028EDC0}" sibTransId="{10EBD835-D259-4930-85A5-D3509606E566}"/>
    <dgm:cxn modelId="{53238996-C0C7-4368-A144-7FCF3201FC09}" type="presOf" srcId="{42C85178-807B-4157-9911-2564ED088191}" destId="{C6CA3FA1-60AF-46C8-9F13-086388317655}" srcOrd="0" destOrd="0" presId="urn:microsoft.com/office/officeart/2005/8/layout/bProcess4"/>
    <dgm:cxn modelId="{CBBDA296-A2E4-4F60-B509-1144D464CB03}" srcId="{478B2F0F-FABC-42F7-B2FC-6DAAFDA3AB37}" destId="{8DD0A5A6-873D-4C3E-A198-A3A354EC6387}" srcOrd="11" destOrd="0" parTransId="{5DEA9BF4-0B83-4ED3-8E5E-80B4D0637BE0}" sibTransId="{713F9951-7AF2-424B-BBE5-490F103049F6}"/>
    <dgm:cxn modelId="{03667E9A-5138-4CBF-AF17-B8FC45C28BBF}" type="presOf" srcId="{8DD0A5A6-873D-4C3E-A198-A3A354EC6387}" destId="{7F6072C3-9EFA-4321-9B99-F184F4FCAD33}" srcOrd="0" destOrd="0" presId="urn:microsoft.com/office/officeart/2005/8/layout/bProcess4"/>
    <dgm:cxn modelId="{5E63E69B-66EA-4F61-BEAE-3A2A0F403F6C}" type="presOf" srcId="{A68D5E2A-7C6C-41E2-9847-52F979DDA3E3}" destId="{4CF18DB4-5177-40B8-9F3D-465AE60FAEA4}" srcOrd="0" destOrd="0" presId="urn:microsoft.com/office/officeart/2005/8/layout/bProcess4"/>
    <dgm:cxn modelId="{9964A79C-DB6E-4EF3-AC0C-C6CEA9354DA5}" srcId="{478B2F0F-FABC-42F7-B2FC-6DAAFDA3AB37}" destId="{29E2149D-99D9-4E35-94AA-347A1426B40B}" srcOrd="5" destOrd="0" parTransId="{0EDD14DA-C0B4-4F62-958D-808D0BEC4850}" sibTransId="{1E0903DF-B5F9-4D22-A007-59B4C9F7C9EE}"/>
    <dgm:cxn modelId="{BE204EC3-B261-4F26-9060-452670AE8D7F}" srcId="{478B2F0F-FABC-42F7-B2FC-6DAAFDA3AB37}" destId="{CED9AED6-8D15-41FE-892F-B99002773618}" srcOrd="1" destOrd="0" parTransId="{06357BDE-4B7C-436F-B913-7F2129348ACA}" sibTransId="{D01FF9EF-0D99-474A-B46A-19247652C654}"/>
    <dgm:cxn modelId="{A2A6D6DD-9AB8-4819-B288-1FBD2946882E}" type="presOf" srcId="{A30CE98D-38AB-46CE-96B0-D813F3659EF7}" destId="{EF18DFE0-3460-47A7-A618-14C912847DF0}" srcOrd="0" destOrd="0" presId="urn:microsoft.com/office/officeart/2005/8/layout/bProcess4"/>
    <dgm:cxn modelId="{644224E4-00E5-43C7-B5BE-EC800B14C837}" srcId="{478B2F0F-FABC-42F7-B2FC-6DAAFDA3AB37}" destId="{F021677E-B121-42A1-A546-D473B10B7B19}" srcOrd="10" destOrd="0" parTransId="{4C978255-ABB2-469C-877F-450DA27ED0C7}" sibTransId="{D84FEEF3-332C-4E0C-9CC4-A17E69EF55C4}"/>
    <dgm:cxn modelId="{B7B9B1FC-20E8-4E0E-94AD-76CB06EFE9AC}" type="presOf" srcId="{CED9AED6-8D15-41FE-892F-B99002773618}" destId="{07E3C35E-9035-46F1-B520-61B422B7DB2F}" srcOrd="0" destOrd="0" presId="urn:microsoft.com/office/officeart/2005/8/layout/bProcess4"/>
    <dgm:cxn modelId="{C4BDC765-A4F6-4C18-876A-35E0C057404B}" type="presParOf" srcId="{3DA9DE16-5F8C-4953-8688-5C06A0104E35}" destId="{D3393C0F-42C6-41B0-B2E7-1B1EB774789D}" srcOrd="0" destOrd="0" presId="urn:microsoft.com/office/officeart/2005/8/layout/bProcess4"/>
    <dgm:cxn modelId="{4F27E1C8-B909-42F4-AA36-9489CEF8CC8C}" type="presParOf" srcId="{D3393C0F-42C6-41B0-B2E7-1B1EB774789D}" destId="{666D13C5-B548-439D-AF32-BCBA9AF0A3F0}" srcOrd="0" destOrd="0" presId="urn:microsoft.com/office/officeart/2005/8/layout/bProcess4"/>
    <dgm:cxn modelId="{C33A201D-B505-4DEF-A046-CCE5F02FAD2B}" type="presParOf" srcId="{D3393C0F-42C6-41B0-B2E7-1B1EB774789D}" destId="{03D18076-0114-4093-9D5D-8B79F7B6326D}" srcOrd="1" destOrd="0" presId="urn:microsoft.com/office/officeart/2005/8/layout/bProcess4"/>
    <dgm:cxn modelId="{A8B5278A-3F82-487C-9DF3-6801A0237E3F}" type="presParOf" srcId="{3DA9DE16-5F8C-4953-8688-5C06A0104E35}" destId="{B24D2333-029B-43D9-97B0-51369E833F86}" srcOrd="1" destOrd="0" presId="urn:microsoft.com/office/officeart/2005/8/layout/bProcess4"/>
    <dgm:cxn modelId="{262B03E8-8894-4C5E-A9FC-ADE52F6BAC70}" type="presParOf" srcId="{3DA9DE16-5F8C-4953-8688-5C06A0104E35}" destId="{A1310195-0095-471C-8364-A6E0AF3664D1}" srcOrd="2" destOrd="0" presId="urn:microsoft.com/office/officeart/2005/8/layout/bProcess4"/>
    <dgm:cxn modelId="{D1314E2D-F8A8-44A2-9D56-87975B468483}" type="presParOf" srcId="{A1310195-0095-471C-8364-A6E0AF3664D1}" destId="{924F0181-B6EC-46EB-8B14-7BA9D2A4495B}" srcOrd="0" destOrd="0" presId="urn:microsoft.com/office/officeart/2005/8/layout/bProcess4"/>
    <dgm:cxn modelId="{95ADC6DA-6D7D-40B0-8855-3A23977E1139}" type="presParOf" srcId="{A1310195-0095-471C-8364-A6E0AF3664D1}" destId="{07E3C35E-9035-46F1-B520-61B422B7DB2F}" srcOrd="1" destOrd="0" presId="urn:microsoft.com/office/officeart/2005/8/layout/bProcess4"/>
    <dgm:cxn modelId="{B0DF508B-B4D9-4E02-B4A3-2160E4EC9F36}" type="presParOf" srcId="{3DA9DE16-5F8C-4953-8688-5C06A0104E35}" destId="{76992AF3-D783-4483-B999-93A1C2C9F1A0}" srcOrd="3" destOrd="0" presId="urn:microsoft.com/office/officeart/2005/8/layout/bProcess4"/>
    <dgm:cxn modelId="{6DC59618-EF48-4D56-A5BC-1A17F75C08DD}" type="presParOf" srcId="{3DA9DE16-5F8C-4953-8688-5C06A0104E35}" destId="{199EE414-5AB9-4BD7-8CD9-749119093429}" srcOrd="4" destOrd="0" presId="urn:microsoft.com/office/officeart/2005/8/layout/bProcess4"/>
    <dgm:cxn modelId="{FEC2F1B1-FE83-4642-B712-D466437678A8}" type="presParOf" srcId="{199EE414-5AB9-4BD7-8CD9-749119093429}" destId="{2B965F7F-15CF-4739-87E8-FD0BAFBED290}" srcOrd="0" destOrd="0" presId="urn:microsoft.com/office/officeart/2005/8/layout/bProcess4"/>
    <dgm:cxn modelId="{3D0D5A4A-6E67-4C01-B1A4-66C3A8B3ED66}" type="presParOf" srcId="{199EE414-5AB9-4BD7-8CD9-749119093429}" destId="{1F3A2FF0-26A9-4812-A865-E9CA0260B27A}" srcOrd="1" destOrd="0" presId="urn:microsoft.com/office/officeart/2005/8/layout/bProcess4"/>
    <dgm:cxn modelId="{2D4CA3BB-4A20-499B-AFA2-C892CE70ED90}" type="presParOf" srcId="{3DA9DE16-5F8C-4953-8688-5C06A0104E35}" destId="{82BD1534-3C77-4178-85EF-A3D3B9D79A20}" srcOrd="5" destOrd="0" presId="urn:microsoft.com/office/officeart/2005/8/layout/bProcess4"/>
    <dgm:cxn modelId="{6C60F479-82BB-470D-BB99-7226545B610A}" type="presParOf" srcId="{3DA9DE16-5F8C-4953-8688-5C06A0104E35}" destId="{1EDE4EB1-1FC9-4BAF-9CD5-80DA62BE12D1}" srcOrd="6" destOrd="0" presId="urn:microsoft.com/office/officeart/2005/8/layout/bProcess4"/>
    <dgm:cxn modelId="{1D75200C-1E80-4DDE-99F8-39CEED581641}" type="presParOf" srcId="{1EDE4EB1-1FC9-4BAF-9CD5-80DA62BE12D1}" destId="{6398845F-3227-46F9-9547-9C0CD4D9BF18}" srcOrd="0" destOrd="0" presId="urn:microsoft.com/office/officeart/2005/8/layout/bProcess4"/>
    <dgm:cxn modelId="{A0E147F6-AA9B-4B2A-9273-DCAAA8DA5B5F}" type="presParOf" srcId="{1EDE4EB1-1FC9-4BAF-9CD5-80DA62BE12D1}" destId="{EF18DFE0-3460-47A7-A618-14C912847DF0}" srcOrd="1" destOrd="0" presId="urn:microsoft.com/office/officeart/2005/8/layout/bProcess4"/>
    <dgm:cxn modelId="{21D783C4-491A-479C-9753-87F8760FA798}" type="presParOf" srcId="{3DA9DE16-5F8C-4953-8688-5C06A0104E35}" destId="{D7E04B34-9217-4253-924F-A6AB4C274FF5}" srcOrd="7" destOrd="0" presId="urn:microsoft.com/office/officeart/2005/8/layout/bProcess4"/>
    <dgm:cxn modelId="{083C48A6-8727-4686-BFE7-3DAD5639C9B5}" type="presParOf" srcId="{3DA9DE16-5F8C-4953-8688-5C06A0104E35}" destId="{06705E85-8751-45AE-96F1-E9A993463CC0}" srcOrd="8" destOrd="0" presId="urn:microsoft.com/office/officeart/2005/8/layout/bProcess4"/>
    <dgm:cxn modelId="{033AE10B-371D-4A10-A524-BF98026A0363}" type="presParOf" srcId="{06705E85-8751-45AE-96F1-E9A993463CC0}" destId="{DCE27776-726E-4695-B48E-A0F820DEDAEF}" srcOrd="0" destOrd="0" presId="urn:microsoft.com/office/officeart/2005/8/layout/bProcess4"/>
    <dgm:cxn modelId="{7D059AFA-2578-494D-AB72-5CEB2FAE3C19}" type="presParOf" srcId="{06705E85-8751-45AE-96F1-E9A993463CC0}" destId="{4CF18DB4-5177-40B8-9F3D-465AE60FAEA4}" srcOrd="1" destOrd="0" presId="urn:microsoft.com/office/officeart/2005/8/layout/bProcess4"/>
    <dgm:cxn modelId="{5D5E4B2E-3ADC-48FC-9457-5C31BCB5586D}" type="presParOf" srcId="{3DA9DE16-5F8C-4953-8688-5C06A0104E35}" destId="{11C52DEC-76FC-46F8-9048-8E91F0EE2C37}" srcOrd="9" destOrd="0" presId="urn:microsoft.com/office/officeart/2005/8/layout/bProcess4"/>
    <dgm:cxn modelId="{EEB580F4-4D7C-484C-B56D-A46D8295A9A7}" type="presParOf" srcId="{3DA9DE16-5F8C-4953-8688-5C06A0104E35}" destId="{0BCC441B-8541-4B22-A430-A923DE8BC17C}" srcOrd="10" destOrd="0" presId="urn:microsoft.com/office/officeart/2005/8/layout/bProcess4"/>
    <dgm:cxn modelId="{82B05316-AA85-4E10-B570-CA78C911A6BF}" type="presParOf" srcId="{0BCC441B-8541-4B22-A430-A923DE8BC17C}" destId="{1B23CDDC-A180-46DD-88BA-F554D2798D50}" srcOrd="0" destOrd="0" presId="urn:microsoft.com/office/officeart/2005/8/layout/bProcess4"/>
    <dgm:cxn modelId="{7B73FA8F-9428-4D6A-A390-6685DE529052}" type="presParOf" srcId="{0BCC441B-8541-4B22-A430-A923DE8BC17C}" destId="{7007E6B1-3AB1-47EE-BBE4-CAA9BF2D7C3B}" srcOrd="1" destOrd="0" presId="urn:microsoft.com/office/officeart/2005/8/layout/bProcess4"/>
    <dgm:cxn modelId="{E4EE982D-9EEF-4272-A1D3-B19801CE1443}" type="presParOf" srcId="{3DA9DE16-5F8C-4953-8688-5C06A0104E35}" destId="{C7F46817-7BDC-4EB6-8F29-37D0F7FB819F}" srcOrd="11" destOrd="0" presId="urn:microsoft.com/office/officeart/2005/8/layout/bProcess4"/>
    <dgm:cxn modelId="{D7A69D59-AFE7-4E1A-9B93-21817EA7ABA9}" type="presParOf" srcId="{3DA9DE16-5F8C-4953-8688-5C06A0104E35}" destId="{F1E18784-FC99-43B1-83CC-44C596379AC0}" srcOrd="12" destOrd="0" presId="urn:microsoft.com/office/officeart/2005/8/layout/bProcess4"/>
    <dgm:cxn modelId="{B7E08BFC-8CEE-4856-87EC-18B0E10A21D4}" type="presParOf" srcId="{F1E18784-FC99-43B1-83CC-44C596379AC0}" destId="{84A514D7-7D24-455B-BA39-9BB1EDFAD897}" srcOrd="0" destOrd="0" presId="urn:microsoft.com/office/officeart/2005/8/layout/bProcess4"/>
    <dgm:cxn modelId="{4FDBA92A-57DB-4AB0-B0E2-66413D150CC1}" type="presParOf" srcId="{F1E18784-FC99-43B1-83CC-44C596379AC0}" destId="{8AF3CBEA-75DC-4B70-A976-CD787FE633C1}" srcOrd="1" destOrd="0" presId="urn:microsoft.com/office/officeart/2005/8/layout/bProcess4"/>
    <dgm:cxn modelId="{178D8C48-009C-401D-B52B-1348599F4109}" type="presParOf" srcId="{3DA9DE16-5F8C-4953-8688-5C06A0104E35}" destId="{C6CA3FA1-60AF-46C8-9F13-086388317655}" srcOrd="13" destOrd="0" presId="urn:microsoft.com/office/officeart/2005/8/layout/bProcess4"/>
    <dgm:cxn modelId="{C455BA22-75F3-4A47-BF74-9617B4BF2AEC}" type="presParOf" srcId="{3DA9DE16-5F8C-4953-8688-5C06A0104E35}" destId="{3F1B04DE-1B88-4A12-8323-77B991644FA4}" srcOrd="14" destOrd="0" presId="urn:microsoft.com/office/officeart/2005/8/layout/bProcess4"/>
    <dgm:cxn modelId="{CF5F5C4C-8471-4FE8-AEBC-359B639D22E8}" type="presParOf" srcId="{3F1B04DE-1B88-4A12-8323-77B991644FA4}" destId="{0CE8D5CD-8020-442D-AD09-542875995F37}" srcOrd="0" destOrd="0" presId="urn:microsoft.com/office/officeart/2005/8/layout/bProcess4"/>
    <dgm:cxn modelId="{8A1B0226-6B63-409C-A6DA-DC8FE61C9888}" type="presParOf" srcId="{3F1B04DE-1B88-4A12-8323-77B991644FA4}" destId="{AF928BE2-E993-4602-BF5F-9D52C9694B5F}" srcOrd="1" destOrd="0" presId="urn:microsoft.com/office/officeart/2005/8/layout/bProcess4"/>
    <dgm:cxn modelId="{E2A3E901-DE18-48A6-9ADC-01FF8DA2BC91}" type="presParOf" srcId="{3DA9DE16-5F8C-4953-8688-5C06A0104E35}" destId="{99ADDEC2-27B2-4FB9-87B6-D1E81F73321E}" srcOrd="15" destOrd="0" presId="urn:microsoft.com/office/officeart/2005/8/layout/bProcess4"/>
    <dgm:cxn modelId="{B9F5C36E-9A24-4E0A-BB20-2A60FB579100}" type="presParOf" srcId="{3DA9DE16-5F8C-4953-8688-5C06A0104E35}" destId="{7FE07876-D5EA-4078-8B47-8AFAAF642309}" srcOrd="16" destOrd="0" presId="urn:microsoft.com/office/officeart/2005/8/layout/bProcess4"/>
    <dgm:cxn modelId="{D6276EE1-0F6D-4B98-A021-E182B01351C4}" type="presParOf" srcId="{7FE07876-D5EA-4078-8B47-8AFAAF642309}" destId="{8B579826-F899-4402-A196-C4AC3A43CCEA}" srcOrd="0" destOrd="0" presId="urn:microsoft.com/office/officeart/2005/8/layout/bProcess4"/>
    <dgm:cxn modelId="{764AEEFD-467A-4D14-9105-811F8461FED7}" type="presParOf" srcId="{7FE07876-D5EA-4078-8B47-8AFAAF642309}" destId="{C69C9A65-E2DE-4B4E-974B-66BDB2F9A653}" srcOrd="1" destOrd="0" presId="urn:microsoft.com/office/officeart/2005/8/layout/bProcess4"/>
    <dgm:cxn modelId="{E68B3ABC-A40E-4BF6-9FEB-7BD0DE5056E3}" type="presParOf" srcId="{3DA9DE16-5F8C-4953-8688-5C06A0104E35}" destId="{BE78B975-2442-4A86-8C20-7153FAE58AEC}" srcOrd="17" destOrd="0" presId="urn:microsoft.com/office/officeart/2005/8/layout/bProcess4"/>
    <dgm:cxn modelId="{0AF50863-FD42-40D8-AC91-1051B23D397D}" type="presParOf" srcId="{3DA9DE16-5F8C-4953-8688-5C06A0104E35}" destId="{52FC1F19-4849-43F7-81C9-A136A8D766B0}" srcOrd="18" destOrd="0" presId="urn:microsoft.com/office/officeart/2005/8/layout/bProcess4"/>
    <dgm:cxn modelId="{147C340C-1F58-40AE-A9BC-C8AC20C7C09A}" type="presParOf" srcId="{52FC1F19-4849-43F7-81C9-A136A8D766B0}" destId="{143C1868-CA02-410C-85A0-622971D9F9D2}" srcOrd="0" destOrd="0" presId="urn:microsoft.com/office/officeart/2005/8/layout/bProcess4"/>
    <dgm:cxn modelId="{C8F09A01-B9F7-4BAD-901C-7B2C432C1D81}" type="presParOf" srcId="{52FC1F19-4849-43F7-81C9-A136A8D766B0}" destId="{818BE5E4-ABB5-4404-BD8A-DEAC2ECBCC79}" srcOrd="1" destOrd="0" presId="urn:microsoft.com/office/officeart/2005/8/layout/bProcess4"/>
    <dgm:cxn modelId="{B6B1D91A-FB6F-482A-9D1D-285713EF56EB}" type="presParOf" srcId="{3DA9DE16-5F8C-4953-8688-5C06A0104E35}" destId="{B3BCF511-0837-4F17-990C-E76270CC1F70}" srcOrd="19" destOrd="0" presId="urn:microsoft.com/office/officeart/2005/8/layout/bProcess4"/>
    <dgm:cxn modelId="{186E36BC-3F33-4070-8C93-CD3AD2326EA7}" type="presParOf" srcId="{3DA9DE16-5F8C-4953-8688-5C06A0104E35}" destId="{8B59C794-2EDA-48FE-A518-01E26D2F6B79}" srcOrd="20" destOrd="0" presId="urn:microsoft.com/office/officeart/2005/8/layout/bProcess4"/>
    <dgm:cxn modelId="{D6A44898-9BED-4796-B7DD-0FA3AC93D25E}" type="presParOf" srcId="{8B59C794-2EDA-48FE-A518-01E26D2F6B79}" destId="{B9E1FB89-6C3A-4541-B972-8288B39DB655}" srcOrd="0" destOrd="0" presId="urn:microsoft.com/office/officeart/2005/8/layout/bProcess4"/>
    <dgm:cxn modelId="{D96B78CD-50B6-4741-A644-BCBBDEFDE3A6}" type="presParOf" srcId="{8B59C794-2EDA-48FE-A518-01E26D2F6B79}" destId="{7438812F-D695-4A7B-843A-290353F72550}" srcOrd="1" destOrd="0" presId="urn:microsoft.com/office/officeart/2005/8/layout/bProcess4"/>
    <dgm:cxn modelId="{DC578D02-7097-4CD4-B3D2-46D4C9F7A28A}" type="presParOf" srcId="{3DA9DE16-5F8C-4953-8688-5C06A0104E35}" destId="{1679B928-41E0-47B0-A127-03BF0BA17BEC}" srcOrd="21" destOrd="0" presId="urn:microsoft.com/office/officeart/2005/8/layout/bProcess4"/>
    <dgm:cxn modelId="{37E0071B-B438-472B-A945-0500E305A3C8}" type="presParOf" srcId="{3DA9DE16-5F8C-4953-8688-5C06A0104E35}" destId="{9A232CEF-1CE0-4A55-A452-C69E30F12254}" srcOrd="22" destOrd="0" presId="urn:microsoft.com/office/officeart/2005/8/layout/bProcess4"/>
    <dgm:cxn modelId="{B1BAD624-C35C-4A33-9381-A95BB0AE032A}" type="presParOf" srcId="{9A232CEF-1CE0-4A55-A452-C69E30F12254}" destId="{209753F1-A9B6-4D6F-BD4C-5C051CBAE719}" srcOrd="0" destOrd="0" presId="urn:microsoft.com/office/officeart/2005/8/layout/bProcess4"/>
    <dgm:cxn modelId="{AFF8A58A-5BCD-4723-93B4-E6AA220206EC}" type="presParOf" srcId="{9A232CEF-1CE0-4A55-A452-C69E30F12254}" destId="{7F6072C3-9EFA-4321-9B99-F184F4FCAD3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868510-ACC2-4003-9F60-2749E69F3D37}"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BF69846E-77BC-47B5-8774-1912E1F6C87B}">
      <dgm:prSet phldrT="[Text]" custT="1"/>
      <dgm:spPr/>
      <dgm:t>
        <a:bodyPr anchor="t"/>
        <a:lstStyle/>
        <a:p>
          <a:pPr>
            <a:buFont typeface="+mj-lt"/>
            <a:buAutoNum type="arabicPeriod"/>
          </a:pPr>
          <a:r>
            <a:rPr lang="en-US" sz="2100" b="0" i="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Apple's iPhone and iPad devices use ARM-based processors. Apple's custom-designed chips, such as the Apple A-series and                                                                                                                      M-series processors, are based on ARM architecture. These chips provide high-performance and energy-efficient computing capabilities for Apple's mobile devices.</a:t>
          </a:r>
          <a:endParaRPr lang="en-US" sz="2100" b="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0FD5FBC4-05E7-4E83-BA30-673D026C925F}" type="parTrans" cxnId="{399116DA-9812-4229-A6FE-6555C8AF6A48}">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F41051CB-0FC2-415B-9C62-C69C8631A5D1}" type="sibTrans" cxnId="{399116DA-9812-4229-A6FE-6555C8AF6A48}">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7582EAC4-2E23-40BF-A861-A572F1D78AF9}">
      <dgm:prSet phldrT="[Text]" custT="1"/>
      <dgm:spPr/>
      <dgm:t>
        <a:bodyPr/>
        <a:lstStyle/>
        <a:p>
          <a:r>
            <a:rPr lang="en-US" sz="2100" b="0" i="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Qualcomm, a leading semiconductor company, utilizes ARM architecture in its Snapdragon processors. Snapdragon chips power many smartphones and tablets running Android operating systems. They are known for their integration of processing power, graphics performance, and connectivity features.</a:t>
          </a:r>
          <a:endParaRPr lang="en-US" sz="2100" b="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81529FCF-4455-4ABD-A230-C290E4E9F68F}" type="parTrans" cxnId="{9425413A-1FA9-4CE6-8BF5-8B406E4A27B1}">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83AE7F2E-1C36-4D7D-B30A-D7B3517AD1B1}" type="sibTrans" cxnId="{9425413A-1FA9-4CE6-8BF5-8B406E4A27B1}">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9C259A34-EFDB-4527-9A4B-DB3E5AF59063}">
      <dgm:prSet phldrT="[Text]" custT="1"/>
      <dgm:spPr/>
      <dgm:t>
        <a:bodyPr/>
        <a:lstStyle/>
        <a:p>
          <a:r>
            <a:rPr lang="en-US" sz="2100" b="0" i="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Samsung incorporates ARM-based processors in its mobile devices, including smartphones and tablets. Their </a:t>
          </a:r>
          <a:r>
            <a:rPr lang="en-US" sz="2100" b="0" i="0" spc="0" dirty="0" err="1">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Exynos</a:t>
          </a:r>
          <a:r>
            <a:rPr lang="en-US" sz="2100" b="0" i="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processors, based on ARM architecture, provide computing power for Samsung's flagship devices.</a:t>
          </a:r>
          <a:endParaRPr lang="en-US" sz="2100" b="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40887B60-0EEE-4161-9E3D-4F1206699B55}" type="parTrans" cxnId="{13DBA807-18B8-4E29-943D-ECE1CE632FAF}">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9361AA5B-C3CE-4716-8C00-74B58B86BF09}" type="sibTrans" cxnId="{13DBA807-18B8-4E29-943D-ECE1CE632FAF}">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28339F31-1BB2-4431-944F-05488A1AC218}">
      <dgm:prSet phldrT="[Text]" custT="1"/>
      <dgm:spPr/>
      <dgm:t>
        <a:bodyPr/>
        <a:lstStyle/>
        <a:p>
          <a:r>
            <a:rPr lang="en-US" sz="2100" b="0" i="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NVIDIA, known for its graphics processing units (GPUs), aims to leverage ARM's architecture and expertise to enhance its GPU capabilities and expand its reach into various markets, including edge computing and artificial intelligence.</a:t>
          </a:r>
          <a:endParaRPr lang="en-US" sz="2100" b="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B335B99C-6857-412D-A30E-5FB9777B2A07}" type="parTrans" cxnId="{A4413FB9-02A2-4214-A78A-8CDFD9A33528}">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78212C1C-9926-4E28-8ECA-AB753C195110}" type="sibTrans" cxnId="{A4413FB9-02A2-4214-A78A-8CDFD9A33528}">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F919C7AF-5281-435E-9FC1-551E969C1851}">
      <dgm:prSet phldrT="[Text]" custT="1"/>
      <dgm:spPr/>
      <dgm:t>
        <a:bodyPr/>
        <a:lstStyle/>
        <a:p>
          <a:r>
            <a:rPr lang="en-US" sz="2100" b="0" i="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MediaTek designs and manufactures system-on-chips (SoCs) for smartphones, tablets, and other consumer electronics. Their SoCs are often based on ARM architecture, delivering a balance of performance and affordability.</a:t>
          </a:r>
          <a:endParaRPr lang="en-US" sz="2100" b="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EACC7A48-8B32-4DCB-898B-C30094960D8E}" type="parTrans" cxnId="{4F5448E5-8192-4FBF-B321-39EAC6BE1C44}">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3078A04B-ADF3-4412-91B2-74A8E5F9C254}" type="sibTrans" cxnId="{4F5448E5-8192-4FBF-B321-39EAC6BE1C44}">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B90523DA-494E-4AC5-BEBA-AF38FBFBF7FA}">
      <dgm:prSet phldrT="[Text]" custT="1"/>
      <dgm:spPr/>
      <dgm:t>
        <a:bodyPr/>
        <a:lstStyle/>
        <a:p>
          <a:r>
            <a:rPr lang="en-US" sz="2100" b="0" i="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Amazon's AWS Graviton processors, used in their Amazon Web Services (AWS) cloud infrastructure, rely on ARM-based architecture. These processors offer efficient and cost-effective options for cloud-based computing.</a:t>
          </a:r>
          <a:endParaRPr lang="en-US" sz="2100" b="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EFA59AF6-0A28-43A2-BBC1-5614FE741465}" type="parTrans" cxnId="{00C4733D-A6E6-4A49-A5F6-EBC844D8245B}">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FAC19F50-0706-4222-ABB6-19916223857F}" type="sibTrans" cxnId="{00C4733D-A6E6-4A49-A5F6-EBC844D8245B}">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D5258C61-4DEE-4FDC-9C70-B80AB5FBC100}">
      <dgm:prSet phldrT="[Text]" custT="1"/>
      <dgm:spPr/>
      <dgm:t>
        <a:bodyPr/>
        <a:lstStyle/>
        <a:p>
          <a:r>
            <a:rPr lang="en-US" sz="2100" b="0" i="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Microsoft employs ARM-based processors in its Surface Pro X devices, providing a balance between performance and battery life. They also utilize ARM architecture in their cloud services, such as Azure, for specific workloads.</a:t>
          </a:r>
          <a:endParaRPr lang="en-US" sz="2100" b="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gm:t>
    </dgm:pt>
    <dgm:pt modelId="{FCDBE622-A5C6-42AE-8FC3-2E38E060545A}" type="parTrans" cxnId="{397D2D57-2993-4FFD-BB0F-B51F2D58A3AA}">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4F481700-13BB-41A1-9FD8-6BA71C72BACE}" type="sibTrans" cxnId="{397D2D57-2993-4FFD-BB0F-B51F2D58A3AA}">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78EEE481-319F-45EF-AAB9-735F94CBC134}" type="pres">
      <dgm:prSet presAssocID="{0D868510-ACC2-4003-9F60-2749E69F3D37}" presName="Name0" presStyleCnt="0">
        <dgm:presLayoutVars>
          <dgm:chMax val="7"/>
          <dgm:chPref val="7"/>
          <dgm:dir/>
        </dgm:presLayoutVars>
      </dgm:prSet>
      <dgm:spPr/>
    </dgm:pt>
    <dgm:pt modelId="{E5B65A1A-7063-426C-9A9D-E3F72168300E}" type="pres">
      <dgm:prSet presAssocID="{0D868510-ACC2-4003-9F60-2749E69F3D37}" presName="Name1" presStyleCnt="0"/>
      <dgm:spPr/>
    </dgm:pt>
    <dgm:pt modelId="{EE78297E-6C5A-4215-BC55-4F062EA732CB}" type="pres">
      <dgm:prSet presAssocID="{0D868510-ACC2-4003-9F60-2749E69F3D37}" presName="cycle" presStyleCnt="0"/>
      <dgm:spPr/>
    </dgm:pt>
    <dgm:pt modelId="{5DFF0250-F862-44F6-B76B-C0CF9ABEB3A6}" type="pres">
      <dgm:prSet presAssocID="{0D868510-ACC2-4003-9F60-2749E69F3D37}" presName="srcNode" presStyleLbl="node1" presStyleIdx="0" presStyleCnt="7"/>
      <dgm:spPr/>
    </dgm:pt>
    <dgm:pt modelId="{59F9F31B-058E-425B-B271-BE11B8F22278}" type="pres">
      <dgm:prSet presAssocID="{0D868510-ACC2-4003-9F60-2749E69F3D37}" presName="conn" presStyleLbl="parChTrans1D2" presStyleIdx="0" presStyleCnt="1"/>
      <dgm:spPr/>
    </dgm:pt>
    <dgm:pt modelId="{8234CB7D-B2B9-4CDC-B7BF-40E1637E7D94}" type="pres">
      <dgm:prSet presAssocID="{0D868510-ACC2-4003-9F60-2749E69F3D37}" presName="extraNode" presStyleLbl="node1" presStyleIdx="0" presStyleCnt="7"/>
      <dgm:spPr/>
    </dgm:pt>
    <dgm:pt modelId="{BCDE4F92-5997-40A7-BAA1-DF602046B348}" type="pres">
      <dgm:prSet presAssocID="{0D868510-ACC2-4003-9F60-2749E69F3D37}" presName="dstNode" presStyleLbl="node1" presStyleIdx="0" presStyleCnt="7"/>
      <dgm:spPr/>
    </dgm:pt>
    <dgm:pt modelId="{AE26309B-14A0-47C7-85AB-D8ACABCE7735}" type="pres">
      <dgm:prSet presAssocID="{BF69846E-77BC-47B5-8774-1912E1F6C87B}" presName="text_1" presStyleLbl="node1" presStyleIdx="0" presStyleCnt="7" custScaleX="98104" custScaleY="159464" custLinFactNeighborX="-771" custLinFactNeighborY="-14578">
        <dgm:presLayoutVars>
          <dgm:bulletEnabled val="1"/>
        </dgm:presLayoutVars>
      </dgm:prSet>
      <dgm:spPr/>
    </dgm:pt>
    <dgm:pt modelId="{5EBB5AFE-7967-4C21-8784-C3B59F4FC873}" type="pres">
      <dgm:prSet presAssocID="{BF69846E-77BC-47B5-8774-1912E1F6C87B}" presName="accent_1" presStyleCnt="0"/>
      <dgm:spPr/>
    </dgm:pt>
    <dgm:pt modelId="{FFBBD706-F903-46CF-9B52-8BA309330D1D}" type="pres">
      <dgm:prSet presAssocID="{BF69846E-77BC-47B5-8774-1912E1F6C87B}" presName="accentRepeatNode" presStyleLbl="solidFgAcc1" presStyleIdx="0" presStyleCnt="7" custScaleX="124983" custScaleY="128941" custLinFactNeighborX="-6432" custLinFactNeighborY="-11904"/>
      <dgm:spPr>
        <a:blipFill rotWithShape="0">
          <a:blip xmlns:r="http://schemas.openxmlformats.org/officeDocument/2006/relationships" r:embed="rId1"/>
          <a:srcRect/>
          <a:stretch>
            <a:fillRect t="-7000" b="-7000"/>
          </a:stretch>
        </a:blipFill>
      </dgm:spPr>
    </dgm:pt>
    <dgm:pt modelId="{B5F537D8-4501-4AE6-9AAE-1FE12F529536}" type="pres">
      <dgm:prSet presAssocID="{7582EAC4-2E23-40BF-A861-A572F1D78AF9}" presName="text_2" presStyleLbl="node1" presStyleIdx="1" presStyleCnt="7" custScaleX="96668" custScaleY="164238" custLinFactNeighborX="-228" custLinFactNeighborY="13465">
        <dgm:presLayoutVars>
          <dgm:bulletEnabled val="1"/>
        </dgm:presLayoutVars>
      </dgm:prSet>
      <dgm:spPr/>
    </dgm:pt>
    <dgm:pt modelId="{3C46171E-7071-40EB-B592-FC44497B02D3}" type="pres">
      <dgm:prSet presAssocID="{7582EAC4-2E23-40BF-A861-A572F1D78AF9}" presName="accent_2" presStyleCnt="0"/>
      <dgm:spPr/>
    </dgm:pt>
    <dgm:pt modelId="{1DCD92E8-8A02-4D61-B417-A9B656063617}" type="pres">
      <dgm:prSet presAssocID="{7582EAC4-2E23-40BF-A861-A572F1D78AF9}" presName="accentRepeatNode" presStyleLbl="solidFgAcc1" presStyleIdx="1" presStyleCnt="7" custScaleX="134169" custScaleY="137923" custLinFactNeighborX="379" custLinFactNeighborY="9845"/>
      <dgm:spPr>
        <a:blipFill rotWithShape="0">
          <a:blip xmlns:r="http://schemas.openxmlformats.org/officeDocument/2006/relationships" r:embed="rId2"/>
          <a:srcRect/>
          <a:stretch>
            <a:fillRect/>
          </a:stretch>
        </a:blipFill>
      </dgm:spPr>
    </dgm:pt>
    <dgm:pt modelId="{1067672E-1DDD-4162-B438-3B2C0EE50AC0}" type="pres">
      <dgm:prSet presAssocID="{9C259A34-EFDB-4527-9A4B-DB3E5AF59063}" presName="text_3" presStyleLbl="node1" presStyleIdx="2" presStyleCnt="7" custScaleX="96102" custScaleY="122217" custLinFactNeighborX="-3" custLinFactNeighborY="22729">
        <dgm:presLayoutVars>
          <dgm:bulletEnabled val="1"/>
        </dgm:presLayoutVars>
      </dgm:prSet>
      <dgm:spPr/>
    </dgm:pt>
    <dgm:pt modelId="{62B81003-D7B4-4EDB-8698-1528931C0B32}" type="pres">
      <dgm:prSet presAssocID="{9C259A34-EFDB-4527-9A4B-DB3E5AF59063}" presName="accent_3" presStyleCnt="0"/>
      <dgm:spPr/>
    </dgm:pt>
    <dgm:pt modelId="{5E507DAB-0B5E-410F-A14A-38F2D9CBE650}" type="pres">
      <dgm:prSet presAssocID="{9C259A34-EFDB-4527-9A4B-DB3E5AF59063}" presName="accentRepeatNode" presStyleLbl="solidFgAcc1" presStyleIdx="2" presStyleCnt="7" custScaleX="112701" custScaleY="107496" custLinFactNeighborX="-1902" custLinFactNeighborY="17258"/>
      <dgm:spPr>
        <a:blipFill rotWithShape="0">
          <a:blip xmlns:r="http://schemas.openxmlformats.org/officeDocument/2006/relationships" r:embed="rId3"/>
          <a:srcRect/>
          <a:stretch>
            <a:fillRect/>
          </a:stretch>
        </a:blipFill>
      </dgm:spPr>
    </dgm:pt>
    <dgm:pt modelId="{AD8AE989-86A7-4DB2-B4D7-DF8FB8C731B4}" type="pres">
      <dgm:prSet presAssocID="{28339F31-1BB2-4431-944F-05488A1AC218}" presName="text_4" presStyleLbl="node1" presStyleIdx="3" presStyleCnt="7" custScaleX="96369" custScaleY="144662" custLinFactNeighborX="-159" custLinFactNeighborY="18461">
        <dgm:presLayoutVars>
          <dgm:bulletEnabled val="1"/>
        </dgm:presLayoutVars>
      </dgm:prSet>
      <dgm:spPr/>
    </dgm:pt>
    <dgm:pt modelId="{A27981E3-E387-4F38-BA40-5D8DED690DB2}" type="pres">
      <dgm:prSet presAssocID="{28339F31-1BB2-4431-944F-05488A1AC218}" presName="accent_4" presStyleCnt="0"/>
      <dgm:spPr/>
    </dgm:pt>
    <dgm:pt modelId="{24F04478-3339-4186-9CBE-90CC03470FE9}" type="pres">
      <dgm:prSet presAssocID="{28339F31-1BB2-4431-944F-05488A1AC218}" presName="accentRepeatNode" presStyleLbl="solidFgAcc1" presStyleIdx="3" presStyleCnt="7" custScaleX="124868" custScaleY="122409" custLinFactNeighborX="-2012" custLinFactNeighborY="15768"/>
      <dgm:spPr>
        <a:blipFill rotWithShape="0">
          <a:blip xmlns:r="http://schemas.openxmlformats.org/officeDocument/2006/relationships" r:embed="rId4"/>
          <a:srcRect/>
          <a:stretch>
            <a:fillRect/>
          </a:stretch>
        </a:blipFill>
      </dgm:spPr>
    </dgm:pt>
    <dgm:pt modelId="{A2587BED-0FC2-4323-A393-71FA77072073}" type="pres">
      <dgm:prSet presAssocID="{F919C7AF-5281-435E-9FC1-551E969C1851}" presName="text_5" presStyleLbl="node1" presStyleIdx="4" presStyleCnt="7" custScaleX="98392" custScaleY="145083" custLinFactNeighborX="-1224" custLinFactNeighborY="28087">
        <dgm:presLayoutVars>
          <dgm:bulletEnabled val="1"/>
        </dgm:presLayoutVars>
      </dgm:prSet>
      <dgm:spPr/>
    </dgm:pt>
    <dgm:pt modelId="{7AC9F232-60F1-42C6-8686-5A3F2DF413BF}" type="pres">
      <dgm:prSet presAssocID="{F919C7AF-5281-435E-9FC1-551E969C1851}" presName="accent_5" presStyleCnt="0"/>
      <dgm:spPr/>
    </dgm:pt>
    <dgm:pt modelId="{26B72134-32D0-44A2-9D5F-92792F4AADF9}" type="pres">
      <dgm:prSet presAssocID="{F919C7AF-5281-435E-9FC1-551E969C1851}" presName="accentRepeatNode" presStyleLbl="solidFgAcc1" presStyleIdx="4" presStyleCnt="7" custScaleX="127179" custScaleY="124071" custLinFactNeighborX="-2997" custLinFactNeighborY="22469"/>
      <dgm:spPr>
        <a:blipFill rotWithShape="0">
          <a:blip xmlns:r="http://schemas.openxmlformats.org/officeDocument/2006/relationships" r:embed="rId5"/>
          <a:srcRect/>
          <a:stretch>
            <a:fillRect l="-12000" r="-12000"/>
          </a:stretch>
        </a:blipFill>
      </dgm:spPr>
    </dgm:pt>
    <dgm:pt modelId="{CADB4ECD-6C71-41A9-863E-A198F81B80C0}" type="pres">
      <dgm:prSet presAssocID="{B90523DA-494E-4AC5-BEBA-AF38FBFBF7FA}" presName="text_6" presStyleLbl="node1" presStyleIdx="5" presStyleCnt="7" custScaleX="96963" custScaleY="133251" custLinFactNeighborX="-374" custLinFactNeighborY="36056">
        <dgm:presLayoutVars>
          <dgm:bulletEnabled val="1"/>
        </dgm:presLayoutVars>
      </dgm:prSet>
      <dgm:spPr/>
    </dgm:pt>
    <dgm:pt modelId="{3EB1FE9C-A443-4591-82B2-EFE4F0B6D9E2}" type="pres">
      <dgm:prSet presAssocID="{B90523DA-494E-4AC5-BEBA-AF38FBFBF7FA}" presName="accent_6" presStyleCnt="0"/>
      <dgm:spPr/>
    </dgm:pt>
    <dgm:pt modelId="{B63CF0DC-E713-4CA3-BB87-491B3CB8E343}" type="pres">
      <dgm:prSet presAssocID="{B90523DA-494E-4AC5-BEBA-AF38FBFBF7FA}" presName="accentRepeatNode" presStyleLbl="solidFgAcc1" presStyleIdx="5" presStyleCnt="7" custScaleX="115683" custScaleY="109387" custLinFactNeighborX="-4821" custLinFactNeighborY="28369"/>
      <dgm:spPr>
        <a:blipFill rotWithShape="0">
          <a:blip xmlns:r="http://schemas.openxmlformats.org/officeDocument/2006/relationships" r:embed="rId6"/>
          <a:srcRect/>
          <a:stretch>
            <a:fillRect l="-12000" r="-12000"/>
          </a:stretch>
        </a:blipFill>
      </dgm:spPr>
    </dgm:pt>
    <dgm:pt modelId="{B4B461C5-6AA6-4623-8717-34CCCCA19A51}" type="pres">
      <dgm:prSet presAssocID="{D5258C61-4DEE-4FDC-9C70-B80AB5FBC100}" presName="text_7" presStyleLbl="node1" presStyleIdx="6" presStyleCnt="7" custScaleY="130344" custLinFactNeighborX="-1746" custLinFactNeighborY="30554">
        <dgm:presLayoutVars>
          <dgm:bulletEnabled val="1"/>
        </dgm:presLayoutVars>
      </dgm:prSet>
      <dgm:spPr/>
    </dgm:pt>
    <dgm:pt modelId="{EA6B1881-336A-4E87-B7C5-EC30FF466F7F}" type="pres">
      <dgm:prSet presAssocID="{D5258C61-4DEE-4FDC-9C70-B80AB5FBC100}" presName="accent_7" presStyleCnt="0"/>
      <dgm:spPr/>
    </dgm:pt>
    <dgm:pt modelId="{401C3DFD-52C3-445E-A1A4-0AF57A1B0F0D}" type="pres">
      <dgm:prSet presAssocID="{D5258C61-4DEE-4FDC-9C70-B80AB5FBC100}" presName="accentRepeatNode" presStyleLbl="solidFgAcc1" presStyleIdx="6" presStyleCnt="7" custScaleX="107039" custScaleY="105552" custLinFactNeighborX="-40744" custLinFactNeighborY="25757"/>
      <dgm:spPr>
        <a:blipFill rotWithShape="0">
          <a:blip xmlns:r="http://schemas.openxmlformats.org/officeDocument/2006/relationships" r:embed="rId7"/>
          <a:srcRect/>
          <a:stretch>
            <a:fillRect l="-3000" r="-3000"/>
          </a:stretch>
        </a:blipFill>
      </dgm:spPr>
    </dgm:pt>
  </dgm:ptLst>
  <dgm:cxnLst>
    <dgm:cxn modelId="{46D75802-E865-4FAE-916F-0FEE9A15CC3B}" type="presOf" srcId="{28339F31-1BB2-4431-944F-05488A1AC218}" destId="{AD8AE989-86A7-4DB2-B4D7-DF8FB8C731B4}" srcOrd="0" destOrd="0" presId="urn:microsoft.com/office/officeart/2008/layout/VerticalCurvedList"/>
    <dgm:cxn modelId="{13DBA807-18B8-4E29-943D-ECE1CE632FAF}" srcId="{0D868510-ACC2-4003-9F60-2749E69F3D37}" destId="{9C259A34-EFDB-4527-9A4B-DB3E5AF59063}" srcOrd="2" destOrd="0" parTransId="{40887B60-0EEE-4161-9E3D-4F1206699B55}" sibTransId="{9361AA5B-C3CE-4716-8C00-74B58B86BF09}"/>
    <dgm:cxn modelId="{4D8F5016-65D9-45B9-83C0-D85A81119D79}" type="presOf" srcId="{D5258C61-4DEE-4FDC-9C70-B80AB5FBC100}" destId="{B4B461C5-6AA6-4623-8717-34CCCCA19A51}" srcOrd="0" destOrd="0" presId="urn:microsoft.com/office/officeart/2008/layout/VerticalCurvedList"/>
    <dgm:cxn modelId="{9425413A-1FA9-4CE6-8BF5-8B406E4A27B1}" srcId="{0D868510-ACC2-4003-9F60-2749E69F3D37}" destId="{7582EAC4-2E23-40BF-A861-A572F1D78AF9}" srcOrd="1" destOrd="0" parTransId="{81529FCF-4455-4ABD-A230-C290E4E9F68F}" sibTransId="{83AE7F2E-1C36-4D7D-B30A-D7B3517AD1B1}"/>
    <dgm:cxn modelId="{00C4733D-A6E6-4A49-A5F6-EBC844D8245B}" srcId="{0D868510-ACC2-4003-9F60-2749E69F3D37}" destId="{B90523DA-494E-4AC5-BEBA-AF38FBFBF7FA}" srcOrd="5" destOrd="0" parTransId="{EFA59AF6-0A28-43A2-BBC1-5614FE741465}" sibTransId="{FAC19F50-0706-4222-ABB6-19916223857F}"/>
    <dgm:cxn modelId="{34DF3C4F-87D7-4AF8-89DD-265C1836CCE3}" type="presOf" srcId="{B90523DA-494E-4AC5-BEBA-AF38FBFBF7FA}" destId="{CADB4ECD-6C71-41A9-863E-A198F81B80C0}" srcOrd="0" destOrd="0" presId="urn:microsoft.com/office/officeart/2008/layout/VerticalCurvedList"/>
    <dgm:cxn modelId="{397D2D57-2993-4FFD-BB0F-B51F2D58A3AA}" srcId="{0D868510-ACC2-4003-9F60-2749E69F3D37}" destId="{D5258C61-4DEE-4FDC-9C70-B80AB5FBC100}" srcOrd="6" destOrd="0" parTransId="{FCDBE622-A5C6-42AE-8FC3-2E38E060545A}" sibTransId="{4F481700-13BB-41A1-9FD8-6BA71C72BACE}"/>
    <dgm:cxn modelId="{F0D51299-64C8-484B-9F01-34232FAE1CBD}" type="presOf" srcId="{BF69846E-77BC-47B5-8774-1912E1F6C87B}" destId="{AE26309B-14A0-47C7-85AB-D8ACABCE7735}" srcOrd="0" destOrd="0" presId="urn:microsoft.com/office/officeart/2008/layout/VerticalCurvedList"/>
    <dgm:cxn modelId="{9FA164B7-93E0-47B1-A803-5561C44C5836}" type="presOf" srcId="{9C259A34-EFDB-4527-9A4B-DB3E5AF59063}" destId="{1067672E-1DDD-4162-B438-3B2C0EE50AC0}" srcOrd="0" destOrd="0" presId="urn:microsoft.com/office/officeart/2008/layout/VerticalCurvedList"/>
    <dgm:cxn modelId="{A4413FB9-02A2-4214-A78A-8CDFD9A33528}" srcId="{0D868510-ACC2-4003-9F60-2749E69F3D37}" destId="{28339F31-1BB2-4431-944F-05488A1AC218}" srcOrd="3" destOrd="0" parTransId="{B335B99C-6857-412D-A30E-5FB9777B2A07}" sibTransId="{78212C1C-9926-4E28-8ECA-AB753C195110}"/>
    <dgm:cxn modelId="{176C9AC6-D66C-4E6D-B4BB-E16BDCB8A85C}" type="presOf" srcId="{7582EAC4-2E23-40BF-A861-A572F1D78AF9}" destId="{B5F537D8-4501-4AE6-9AAE-1FE12F529536}" srcOrd="0" destOrd="0" presId="urn:microsoft.com/office/officeart/2008/layout/VerticalCurvedList"/>
    <dgm:cxn modelId="{0F13ADCF-1F43-49DE-8A0B-FB98CD815DBC}" type="presOf" srcId="{F919C7AF-5281-435E-9FC1-551E969C1851}" destId="{A2587BED-0FC2-4323-A393-71FA77072073}" srcOrd="0" destOrd="0" presId="urn:microsoft.com/office/officeart/2008/layout/VerticalCurvedList"/>
    <dgm:cxn modelId="{399116DA-9812-4229-A6FE-6555C8AF6A48}" srcId="{0D868510-ACC2-4003-9F60-2749E69F3D37}" destId="{BF69846E-77BC-47B5-8774-1912E1F6C87B}" srcOrd="0" destOrd="0" parTransId="{0FD5FBC4-05E7-4E83-BA30-673D026C925F}" sibTransId="{F41051CB-0FC2-415B-9C62-C69C8631A5D1}"/>
    <dgm:cxn modelId="{4F5448E5-8192-4FBF-B321-39EAC6BE1C44}" srcId="{0D868510-ACC2-4003-9F60-2749E69F3D37}" destId="{F919C7AF-5281-435E-9FC1-551E969C1851}" srcOrd="4" destOrd="0" parTransId="{EACC7A48-8B32-4DCB-898B-C30094960D8E}" sibTransId="{3078A04B-ADF3-4412-91B2-74A8E5F9C254}"/>
    <dgm:cxn modelId="{4C7426F2-3069-4F00-AD54-B6A91CE29145}" type="presOf" srcId="{0D868510-ACC2-4003-9F60-2749E69F3D37}" destId="{78EEE481-319F-45EF-AAB9-735F94CBC134}" srcOrd="0" destOrd="0" presId="urn:microsoft.com/office/officeart/2008/layout/VerticalCurvedList"/>
    <dgm:cxn modelId="{AF6028F2-1E32-410A-A538-5A206EA9A797}" type="presOf" srcId="{F41051CB-0FC2-415B-9C62-C69C8631A5D1}" destId="{59F9F31B-058E-425B-B271-BE11B8F22278}" srcOrd="0" destOrd="0" presId="urn:microsoft.com/office/officeart/2008/layout/VerticalCurvedList"/>
    <dgm:cxn modelId="{B7296150-6618-4D9D-A60C-B595DC1C5107}" type="presParOf" srcId="{78EEE481-319F-45EF-AAB9-735F94CBC134}" destId="{E5B65A1A-7063-426C-9A9D-E3F72168300E}" srcOrd="0" destOrd="0" presId="urn:microsoft.com/office/officeart/2008/layout/VerticalCurvedList"/>
    <dgm:cxn modelId="{C40BCBE2-967C-4A64-B12C-B29E726C58A8}" type="presParOf" srcId="{E5B65A1A-7063-426C-9A9D-E3F72168300E}" destId="{EE78297E-6C5A-4215-BC55-4F062EA732CB}" srcOrd="0" destOrd="0" presId="urn:microsoft.com/office/officeart/2008/layout/VerticalCurvedList"/>
    <dgm:cxn modelId="{22FCE9E0-32D6-4CD1-ADA1-71BE115A34D2}" type="presParOf" srcId="{EE78297E-6C5A-4215-BC55-4F062EA732CB}" destId="{5DFF0250-F862-44F6-B76B-C0CF9ABEB3A6}" srcOrd="0" destOrd="0" presId="urn:microsoft.com/office/officeart/2008/layout/VerticalCurvedList"/>
    <dgm:cxn modelId="{444D4F3E-C214-41C2-AA0A-F1446DC36682}" type="presParOf" srcId="{EE78297E-6C5A-4215-BC55-4F062EA732CB}" destId="{59F9F31B-058E-425B-B271-BE11B8F22278}" srcOrd="1" destOrd="0" presId="urn:microsoft.com/office/officeart/2008/layout/VerticalCurvedList"/>
    <dgm:cxn modelId="{3BADDB9F-2FDE-4E14-B663-216E5AECF53D}" type="presParOf" srcId="{EE78297E-6C5A-4215-BC55-4F062EA732CB}" destId="{8234CB7D-B2B9-4CDC-B7BF-40E1637E7D94}" srcOrd="2" destOrd="0" presId="urn:microsoft.com/office/officeart/2008/layout/VerticalCurvedList"/>
    <dgm:cxn modelId="{36FAFA60-D584-4E45-95C9-AEEA33DE7987}" type="presParOf" srcId="{EE78297E-6C5A-4215-BC55-4F062EA732CB}" destId="{BCDE4F92-5997-40A7-BAA1-DF602046B348}" srcOrd="3" destOrd="0" presId="urn:microsoft.com/office/officeart/2008/layout/VerticalCurvedList"/>
    <dgm:cxn modelId="{10613D7E-BEF1-44FA-8C46-C4CD369508C4}" type="presParOf" srcId="{E5B65A1A-7063-426C-9A9D-E3F72168300E}" destId="{AE26309B-14A0-47C7-85AB-D8ACABCE7735}" srcOrd="1" destOrd="0" presId="urn:microsoft.com/office/officeart/2008/layout/VerticalCurvedList"/>
    <dgm:cxn modelId="{D70E0DCE-C2DE-474D-BAAB-9D99C99C5B12}" type="presParOf" srcId="{E5B65A1A-7063-426C-9A9D-E3F72168300E}" destId="{5EBB5AFE-7967-4C21-8784-C3B59F4FC873}" srcOrd="2" destOrd="0" presId="urn:microsoft.com/office/officeart/2008/layout/VerticalCurvedList"/>
    <dgm:cxn modelId="{FB8DE2BB-6625-4253-A49C-A9C37197A7AF}" type="presParOf" srcId="{5EBB5AFE-7967-4C21-8784-C3B59F4FC873}" destId="{FFBBD706-F903-46CF-9B52-8BA309330D1D}" srcOrd="0" destOrd="0" presId="urn:microsoft.com/office/officeart/2008/layout/VerticalCurvedList"/>
    <dgm:cxn modelId="{65770D0B-3232-4146-BD8F-4D771086D2BA}" type="presParOf" srcId="{E5B65A1A-7063-426C-9A9D-E3F72168300E}" destId="{B5F537D8-4501-4AE6-9AAE-1FE12F529536}" srcOrd="3" destOrd="0" presId="urn:microsoft.com/office/officeart/2008/layout/VerticalCurvedList"/>
    <dgm:cxn modelId="{C9DBAA41-3283-4466-8EC8-EFB8B9AD55FC}" type="presParOf" srcId="{E5B65A1A-7063-426C-9A9D-E3F72168300E}" destId="{3C46171E-7071-40EB-B592-FC44497B02D3}" srcOrd="4" destOrd="0" presId="urn:microsoft.com/office/officeart/2008/layout/VerticalCurvedList"/>
    <dgm:cxn modelId="{B48CC444-204A-4484-A971-F0FA29B8DF91}" type="presParOf" srcId="{3C46171E-7071-40EB-B592-FC44497B02D3}" destId="{1DCD92E8-8A02-4D61-B417-A9B656063617}" srcOrd="0" destOrd="0" presId="urn:microsoft.com/office/officeart/2008/layout/VerticalCurvedList"/>
    <dgm:cxn modelId="{68D25087-B3CE-4FEF-AF95-C4E930FC64AE}" type="presParOf" srcId="{E5B65A1A-7063-426C-9A9D-E3F72168300E}" destId="{1067672E-1DDD-4162-B438-3B2C0EE50AC0}" srcOrd="5" destOrd="0" presId="urn:microsoft.com/office/officeart/2008/layout/VerticalCurvedList"/>
    <dgm:cxn modelId="{0A5A5ED4-9BA8-4BB8-AD9F-3410B216CF6C}" type="presParOf" srcId="{E5B65A1A-7063-426C-9A9D-E3F72168300E}" destId="{62B81003-D7B4-4EDB-8698-1528931C0B32}" srcOrd="6" destOrd="0" presId="urn:microsoft.com/office/officeart/2008/layout/VerticalCurvedList"/>
    <dgm:cxn modelId="{E44852EE-B308-4ECB-952F-7C0500D53876}" type="presParOf" srcId="{62B81003-D7B4-4EDB-8698-1528931C0B32}" destId="{5E507DAB-0B5E-410F-A14A-38F2D9CBE650}" srcOrd="0" destOrd="0" presId="urn:microsoft.com/office/officeart/2008/layout/VerticalCurvedList"/>
    <dgm:cxn modelId="{633FA7D2-46E7-4D79-ADA6-0FEC14F4744A}" type="presParOf" srcId="{E5B65A1A-7063-426C-9A9D-E3F72168300E}" destId="{AD8AE989-86A7-4DB2-B4D7-DF8FB8C731B4}" srcOrd="7" destOrd="0" presId="urn:microsoft.com/office/officeart/2008/layout/VerticalCurvedList"/>
    <dgm:cxn modelId="{AC8F5202-BC69-4188-B164-B395EB7DA80E}" type="presParOf" srcId="{E5B65A1A-7063-426C-9A9D-E3F72168300E}" destId="{A27981E3-E387-4F38-BA40-5D8DED690DB2}" srcOrd="8" destOrd="0" presId="urn:microsoft.com/office/officeart/2008/layout/VerticalCurvedList"/>
    <dgm:cxn modelId="{582DA020-E907-4EEE-90E9-57F9A336C4BA}" type="presParOf" srcId="{A27981E3-E387-4F38-BA40-5D8DED690DB2}" destId="{24F04478-3339-4186-9CBE-90CC03470FE9}" srcOrd="0" destOrd="0" presId="urn:microsoft.com/office/officeart/2008/layout/VerticalCurvedList"/>
    <dgm:cxn modelId="{BDFF35B8-FEC1-4E92-A320-247FB9FC5B44}" type="presParOf" srcId="{E5B65A1A-7063-426C-9A9D-E3F72168300E}" destId="{A2587BED-0FC2-4323-A393-71FA77072073}" srcOrd="9" destOrd="0" presId="urn:microsoft.com/office/officeart/2008/layout/VerticalCurvedList"/>
    <dgm:cxn modelId="{8E3ACD9F-8407-4170-BBE0-88BA5B47A32C}" type="presParOf" srcId="{E5B65A1A-7063-426C-9A9D-E3F72168300E}" destId="{7AC9F232-60F1-42C6-8686-5A3F2DF413BF}" srcOrd="10" destOrd="0" presId="urn:microsoft.com/office/officeart/2008/layout/VerticalCurvedList"/>
    <dgm:cxn modelId="{2EEEAAAB-3289-4BC4-8984-20172E96DC87}" type="presParOf" srcId="{7AC9F232-60F1-42C6-8686-5A3F2DF413BF}" destId="{26B72134-32D0-44A2-9D5F-92792F4AADF9}" srcOrd="0" destOrd="0" presId="urn:microsoft.com/office/officeart/2008/layout/VerticalCurvedList"/>
    <dgm:cxn modelId="{1DEBE4FD-400B-46A7-8E87-D35821F44E54}" type="presParOf" srcId="{E5B65A1A-7063-426C-9A9D-E3F72168300E}" destId="{CADB4ECD-6C71-41A9-863E-A198F81B80C0}" srcOrd="11" destOrd="0" presId="urn:microsoft.com/office/officeart/2008/layout/VerticalCurvedList"/>
    <dgm:cxn modelId="{622F0C00-9DE4-49C3-8C80-A71167493AAC}" type="presParOf" srcId="{E5B65A1A-7063-426C-9A9D-E3F72168300E}" destId="{3EB1FE9C-A443-4591-82B2-EFE4F0B6D9E2}" srcOrd="12" destOrd="0" presId="urn:microsoft.com/office/officeart/2008/layout/VerticalCurvedList"/>
    <dgm:cxn modelId="{85EC5065-F40B-4FF7-BDF1-51F2D62872C1}" type="presParOf" srcId="{3EB1FE9C-A443-4591-82B2-EFE4F0B6D9E2}" destId="{B63CF0DC-E713-4CA3-BB87-491B3CB8E343}" srcOrd="0" destOrd="0" presId="urn:microsoft.com/office/officeart/2008/layout/VerticalCurvedList"/>
    <dgm:cxn modelId="{B7EF299E-D039-48CE-BD86-24AF169E2D8B}" type="presParOf" srcId="{E5B65A1A-7063-426C-9A9D-E3F72168300E}" destId="{B4B461C5-6AA6-4623-8717-34CCCCA19A51}" srcOrd="13" destOrd="0" presId="urn:microsoft.com/office/officeart/2008/layout/VerticalCurvedList"/>
    <dgm:cxn modelId="{0DED1F54-EE13-4619-B6D0-04E13C270ADE}" type="presParOf" srcId="{E5B65A1A-7063-426C-9A9D-E3F72168300E}" destId="{EA6B1881-336A-4E87-B7C5-EC30FF466F7F}" srcOrd="14" destOrd="0" presId="urn:microsoft.com/office/officeart/2008/layout/VerticalCurvedList"/>
    <dgm:cxn modelId="{0C980978-8C14-44FC-B026-D4879A6F0FD4}" type="presParOf" srcId="{EA6B1881-336A-4E87-B7C5-EC30FF466F7F}" destId="{401C3DFD-52C3-445E-A1A4-0AF57A1B0F0D}" srcOrd="0" destOrd="0" presId="urn:microsoft.com/office/officeart/2008/layout/VerticalCurv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7D52B2-23C5-49EC-A212-4B7D36645033}" type="doc">
      <dgm:prSet loTypeId="urn:microsoft.com/office/officeart/2005/8/layout/default" loCatId="list" qsTypeId="urn:microsoft.com/office/officeart/2005/8/quickstyle/simple1" qsCatId="simple" csTypeId="urn:microsoft.com/office/officeart/2005/8/colors/accent3_4" csCatId="accent3" phldr="1"/>
      <dgm:spPr/>
      <dgm:t>
        <a:bodyPr/>
        <a:lstStyle/>
        <a:p>
          <a:endParaRPr lang="en-US"/>
        </a:p>
      </dgm:t>
    </dgm:pt>
    <dgm:pt modelId="{6B7D64D9-938B-4EB5-862F-A14249B77D97}">
      <dgm:prSet phldrT="[Text]" custT="1"/>
      <dgm:spPr>
        <a:ln w="19050">
          <a:solidFill>
            <a:srgbClr val="002060"/>
          </a:solidFill>
        </a:ln>
      </dgm:spPr>
      <dgm:t>
        <a:bodyPr/>
        <a:lstStyle/>
        <a:p>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Load and Store Instructions</a:t>
          </a:r>
        </a:p>
      </dgm:t>
    </dgm:pt>
    <dgm:pt modelId="{DC1A3A21-6484-436A-B78C-37833C7D77C0}" type="parTrans" cxnId="{C24A34AD-A92C-434F-B10D-5B6B942DFBE2}">
      <dgm:prSet/>
      <dgm:spPr/>
      <dgm:t>
        <a:bodyPr/>
        <a:lstStyle/>
        <a:p>
          <a:endParaRPr lang="en-US">
            <a:ln>
              <a:solidFill>
                <a:schemeClr val="bg1"/>
              </a:solidFill>
            </a:ln>
            <a:solidFill>
              <a:schemeClr val="bg1"/>
            </a:solidFill>
          </a:endParaRPr>
        </a:p>
      </dgm:t>
    </dgm:pt>
    <dgm:pt modelId="{A6AA3702-F58B-459F-91E2-D7B0DFB66E19}" type="sibTrans" cxnId="{C24A34AD-A92C-434F-B10D-5B6B942DFBE2}">
      <dgm:prSet/>
      <dgm:spPr/>
      <dgm:t>
        <a:bodyPr/>
        <a:lstStyle/>
        <a:p>
          <a:endParaRPr lang="en-US">
            <a:ln>
              <a:solidFill>
                <a:schemeClr val="bg1"/>
              </a:solidFill>
            </a:ln>
            <a:solidFill>
              <a:schemeClr val="bg1"/>
            </a:solidFill>
          </a:endParaRPr>
        </a:p>
      </dgm:t>
    </dgm:pt>
    <dgm:pt modelId="{9CC0BF37-9117-4EEE-A36A-82940A53F656}">
      <dgm:prSet phldrT="[Text]" custT="1"/>
      <dgm:spPr>
        <a:ln w="19050">
          <a:solidFill>
            <a:srgbClr val="002060"/>
          </a:solidFill>
        </a:ln>
      </dgm:spPr>
      <dgm:t>
        <a:bodyPr anchor="t"/>
        <a:lstStyle/>
        <a:p>
          <a:pPr marL="0" lvl="0" indent="0" algn="ctr" defTabSz="1778000">
            <a:lnSpc>
              <a:spcPct val="90000"/>
            </a:lnSpc>
            <a:spcBef>
              <a:spcPct val="0"/>
            </a:spcBef>
            <a:spcAft>
              <a:spcPct val="35000"/>
            </a:spcAft>
            <a:buNone/>
          </a:pP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Floating-Point Instructions</a:t>
          </a:r>
        </a:p>
      </dgm:t>
    </dgm:pt>
    <dgm:pt modelId="{755C4EDB-E154-415D-82AE-92C81FB04AAC}" type="parTrans" cxnId="{AD17D7BC-9DEB-4846-BDB5-976EE4A141B2}">
      <dgm:prSet/>
      <dgm:spPr/>
      <dgm:t>
        <a:bodyPr/>
        <a:lstStyle/>
        <a:p>
          <a:endParaRPr lang="en-US">
            <a:ln>
              <a:solidFill>
                <a:schemeClr val="bg1"/>
              </a:solidFill>
            </a:ln>
            <a:solidFill>
              <a:schemeClr val="bg1"/>
            </a:solidFill>
          </a:endParaRPr>
        </a:p>
      </dgm:t>
    </dgm:pt>
    <dgm:pt modelId="{93B2CEFF-3927-40A2-B3D8-07BC196638D8}" type="sibTrans" cxnId="{AD17D7BC-9DEB-4846-BDB5-976EE4A141B2}">
      <dgm:prSet/>
      <dgm:spPr/>
      <dgm:t>
        <a:bodyPr/>
        <a:lstStyle/>
        <a:p>
          <a:endParaRPr lang="en-US">
            <a:ln>
              <a:solidFill>
                <a:schemeClr val="bg1"/>
              </a:solidFill>
            </a:ln>
            <a:solidFill>
              <a:schemeClr val="bg1"/>
            </a:solidFill>
          </a:endParaRPr>
        </a:p>
      </dgm:t>
    </dgm:pt>
    <dgm:pt modelId="{D0D9E2B0-9E38-4616-8985-B6ADCCC4D61A}">
      <dgm:prSet phldrT="[Text]" custT="1"/>
      <dgm:spPr>
        <a:ln w="19050">
          <a:solidFill>
            <a:srgbClr val="002060"/>
          </a:solidFill>
        </a:ln>
      </dgm:spPr>
      <dgm:t>
        <a:bodyPr anchor="t"/>
        <a:lstStyle/>
        <a:p>
          <a:pPr marL="0" lvl="0" indent="0" algn="ctr" defTabSz="1778000">
            <a:lnSpc>
              <a:spcPct val="90000"/>
            </a:lnSpc>
            <a:spcBef>
              <a:spcPct val="0"/>
            </a:spcBef>
            <a:spcAft>
              <a:spcPct val="35000"/>
            </a:spcAft>
            <a:buNone/>
          </a:pP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Integer Computational Instructions</a:t>
          </a:r>
        </a:p>
      </dgm:t>
    </dgm:pt>
    <dgm:pt modelId="{72BE6C6A-E021-477E-B92B-0D05B4BFF53B}" type="parTrans" cxnId="{C377BB45-FBB0-4B5B-8822-51266656A7D3}">
      <dgm:prSet/>
      <dgm:spPr/>
      <dgm:t>
        <a:bodyPr/>
        <a:lstStyle/>
        <a:p>
          <a:endParaRPr lang="en-US">
            <a:ln>
              <a:solidFill>
                <a:schemeClr val="bg1"/>
              </a:solidFill>
            </a:ln>
            <a:solidFill>
              <a:schemeClr val="bg1"/>
            </a:solidFill>
          </a:endParaRPr>
        </a:p>
      </dgm:t>
    </dgm:pt>
    <dgm:pt modelId="{C3046DD5-6508-4809-B8AE-5A7213702218}" type="sibTrans" cxnId="{C377BB45-FBB0-4B5B-8822-51266656A7D3}">
      <dgm:prSet/>
      <dgm:spPr/>
      <dgm:t>
        <a:bodyPr/>
        <a:lstStyle/>
        <a:p>
          <a:endParaRPr lang="en-US">
            <a:ln>
              <a:solidFill>
                <a:schemeClr val="bg1"/>
              </a:solidFill>
            </a:ln>
            <a:solidFill>
              <a:schemeClr val="bg1"/>
            </a:solidFill>
          </a:endParaRPr>
        </a:p>
      </dgm:t>
    </dgm:pt>
    <dgm:pt modelId="{537090ED-B811-45DE-A1FB-5B7DBA76A3F6}">
      <dgm:prSet phldrT="[Text]" custT="1"/>
      <dgm:spPr>
        <a:ln w="19050">
          <a:solidFill>
            <a:srgbClr val="002060"/>
          </a:solidFill>
        </a:ln>
      </dgm:spPr>
      <dgm:t>
        <a:bodyPr anchor="t"/>
        <a:lstStyle/>
        <a:p>
          <a:pPr marL="0" lvl="0" indent="0" algn="ctr" defTabSz="1778000">
            <a:lnSpc>
              <a:spcPct val="90000"/>
            </a:lnSpc>
            <a:spcBef>
              <a:spcPct val="0"/>
            </a:spcBef>
            <a:spcAft>
              <a:spcPct val="35000"/>
            </a:spcAft>
            <a:buNone/>
          </a:pP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Memory Model</a:t>
          </a:r>
        </a:p>
      </dgm:t>
    </dgm:pt>
    <dgm:pt modelId="{194744D3-95CC-4019-A4EA-BD9A89943638}" type="parTrans" cxnId="{4F7F27DB-620F-4638-935A-B3FFDB5BB5C3}">
      <dgm:prSet/>
      <dgm:spPr/>
      <dgm:t>
        <a:bodyPr/>
        <a:lstStyle/>
        <a:p>
          <a:endParaRPr lang="en-US">
            <a:ln>
              <a:solidFill>
                <a:schemeClr val="bg1"/>
              </a:solidFill>
            </a:ln>
            <a:solidFill>
              <a:schemeClr val="bg1"/>
            </a:solidFill>
          </a:endParaRPr>
        </a:p>
      </dgm:t>
    </dgm:pt>
    <dgm:pt modelId="{782E038C-3880-4981-B630-1B723946B452}" type="sibTrans" cxnId="{4F7F27DB-620F-4638-935A-B3FFDB5BB5C3}">
      <dgm:prSet/>
      <dgm:spPr/>
      <dgm:t>
        <a:bodyPr/>
        <a:lstStyle/>
        <a:p>
          <a:endParaRPr lang="en-US">
            <a:ln>
              <a:solidFill>
                <a:schemeClr val="bg1"/>
              </a:solidFill>
            </a:ln>
            <a:solidFill>
              <a:schemeClr val="bg1"/>
            </a:solidFill>
          </a:endParaRPr>
        </a:p>
      </dgm:t>
    </dgm:pt>
    <dgm:pt modelId="{13FEB50A-DECC-4029-BA67-8A7E07F05787}">
      <dgm:prSet phldrT="[Text]" custT="1"/>
      <dgm:spPr>
        <a:ln w="19050">
          <a:solidFill>
            <a:srgbClr val="002060"/>
          </a:solidFill>
        </a:ln>
      </dgm:spPr>
      <dgm:t>
        <a:bodyPr/>
        <a:lstStyle/>
        <a:p>
          <a:r>
            <a:rPr lang="en-US" sz="4400" kern="1200" dirty="0">
              <a:ln>
                <a:solidFill>
                  <a:schemeClr val="bg1"/>
                </a:solidFill>
              </a:ln>
              <a:solidFill>
                <a:schemeClr val="bg1"/>
              </a:solidFill>
            </a:rPr>
            <a:t> </a:t>
          </a: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System Instructions</a:t>
          </a:r>
        </a:p>
      </dgm:t>
    </dgm:pt>
    <dgm:pt modelId="{D9B315E8-BF09-4BB3-BC80-166F6A9B3110}" type="parTrans" cxnId="{AEB571E8-5B83-4651-B567-42949A9EB3ED}">
      <dgm:prSet/>
      <dgm:spPr/>
      <dgm:t>
        <a:bodyPr/>
        <a:lstStyle/>
        <a:p>
          <a:endParaRPr lang="en-US">
            <a:ln>
              <a:solidFill>
                <a:schemeClr val="bg1"/>
              </a:solidFill>
            </a:ln>
            <a:solidFill>
              <a:schemeClr val="bg1"/>
            </a:solidFill>
          </a:endParaRPr>
        </a:p>
      </dgm:t>
    </dgm:pt>
    <dgm:pt modelId="{C66A3B6A-C3F9-4833-B432-E5D504BCE86D}" type="sibTrans" cxnId="{AEB571E8-5B83-4651-B567-42949A9EB3ED}">
      <dgm:prSet/>
      <dgm:spPr/>
      <dgm:t>
        <a:bodyPr/>
        <a:lstStyle/>
        <a:p>
          <a:endParaRPr lang="en-US">
            <a:ln>
              <a:solidFill>
                <a:schemeClr val="bg1"/>
              </a:solidFill>
            </a:ln>
            <a:solidFill>
              <a:schemeClr val="bg1"/>
            </a:solidFill>
          </a:endParaRPr>
        </a:p>
      </dgm:t>
    </dgm:pt>
    <dgm:pt modelId="{F144E1EE-D45E-4587-BEA5-EA966C1936D9}">
      <dgm:prSet phldrT="[Text]" custT="1"/>
      <dgm:spPr>
        <a:ln w="19050">
          <a:solidFill>
            <a:srgbClr val="002060"/>
          </a:solidFill>
        </a:ln>
      </dgm:spPr>
      <dgm:t>
        <a:bodyPr anchor="t"/>
        <a:lstStyle/>
        <a:p>
          <a:pPr marL="0" lvl="0" indent="0" algn="ctr" defTabSz="1778000">
            <a:lnSpc>
              <a:spcPct val="90000"/>
            </a:lnSpc>
            <a:spcBef>
              <a:spcPct val="0"/>
            </a:spcBef>
            <a:spcAft>
              <a:spcPct val="35000"/>
            </a:spcAft>
            <a:buNone/>
          </a:pP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Control Transfer Instructions </a:t>
          </a:r>
        </a:p>
      </dgm:t>
    </dgm:pt>
    <dgm:pt modelId="{0F926342-805C-4245-93F8-2BD04A6FE77E}" type="parTrans" cxnId="{CE6C5C08-F267-408B-9664-A8B2D771D10F}">
      <dgm:prSet/>
      <dgm:spPr/>
      <dgm:t>
        <a:bodyPr/>
        <a:lstStyle/>
        <a:p>
          <a:endParaRPr lang="en-US"/>
        </a:p>
      </dgm:t>
    </dgm:pt>
    <dgm:pt modelId="{B337D435-1A96-41E2-BE9E-0F0DF4958139}" type="sibTrans" cxnId="{CE6C5C08-F267-408B-9664-A8B2D771D10F}">
      <dgm:prSet/>
      <dgm:spPr/>
      <dgm:t>
        <a:bodyPr/>
        <a:lstStyle/>
        <a:p>
          <a:endParaRPr lang="en-US"/>
        </a:p>
      </dgm:t>
    </dgm:pt>
    <dgm:pt modelId="{B4B2AC4F-0B22-42A6-B0AB-E8664504F63D}" type="pres">
      <dgm:prSet presAssocID="{577D52B2-23C5-49EC-A212-4B7D36645033}" presName="diagram" presStyleCnt="0">
        <dgm:presLayoutVars>
          <dgm:dir/>
          <dgm:resizeHandles val="exact"/>
        </dgm:presLayoutVars>
      </dgm:prSet>
      <dgm:spPr/>
    </dgm:pt>
    <dgm:pt modelId="{867A6BFC-D053-42F7-9F77-A2413CFD1D09}" type="pres">
      <dgm:prSet presAssocID="{6B7D64D9-938B-4EB5-862F-A14249B77D97}" presName="node" presStyleLbl="node1" presStyleIdx="0" presStyleCnt="6" custScaleX="108236" custScaleY="124610" custLinFactNeighborX="2382" custLinFactNeighborY="-7501">
        <dgm:presLayoutVars>
          <dgm:bulletEnabled val="1"/>
        </dgm:presLayoutVars>
      </dgm:prSet>
      <dgm:spPr/>
    </dgm:pt>
    <dgm:pt modelId="{2A6B7290-3A07-4E7F-ADFD-763322A24B20}" type="pres">
      <dgm:prSet presAssocID="{A6AA3702-F58B-459F-91E2-D7B0DFB66E19}" presName="sibTrans" presStyleCnt="0"/>
      <dgm:spPr/>
    </dgm:pt>
    <dgm:pt modelId="{8DB793F9-2067-4A16-B247-C35B2447BDA6}" type="pres">
      <dgm:prSet presAssocID="{D0D9E2B0-9E38-4616-8985-B6ADCCC4D61A}" presName="node" presStyleLbl="node1" presStyleIdx="1" presStyleCnt="6" custScaleX="108176" custScaleY="126007" custLinFactNeighborX="808" custLinFactNeighborY="-7038">
        <dgm:presLayoutVars>
          <dgm:bulletEnabled val="1"/>
        </dgm:presLayoutVars>
      </dgm:prSet>
      <dgm:spPr/>
    </dgm:pt>
    <dgm:pt modelId="{0FBD8D6E-D27D-419E-9318-E8DE47F615BE}" type="pres">
      <dgm:prSet presAssocID="{C3046DD5-6508-4809-B8AE-5A7213702218}" presName="sibTrans" presStyleCnt="0"/>
      <dgm:spPr/>
    </dgm:pt>
    <dgm:pt modelId="{3248733C-2474-411E-8C83-E0A8A1F76B92}" type="pres">
      <dgm:prSet presAssocID="{F144E1EE-D45E-4587-BEA5-EA966C1936D9}" presName="node" presStyleLbl="node1" presStyleIdx="2" presStyleCnt="6" custScaleX="102493" custScaleY="125077" custLinFactNeighborX="-1963" custLinFactNeighborY="-7945">
        <dgm:presLayoutVars>
          <dgm:bulletEnabled val="1"/>
        </dgm:presLayoutVars>
      </dgm:prSet>
      <dgm:spPr/>
    </dgm:pt>
    <dgm:pt modelId="{342DDA06-4962-4BFD-9E84-AB507042FC35}" type="pres">
      <dgm:prSet presAssocID="{B337D435-1A96-41E2-BE9E-0F0DF4958139}" presName="sibTrans" presStyleCnt="0"/>
      <dgm:spPr/>
    </dgm:pt>
    <dgm:pt modelId="{E2934FA5-552B-4F24-9129-6ED1CF1290DC}" type="pres">
      <dgm:prSet presAssocID="{9CC0BF37-9117-4EEE-A36A-82940A53F656}" presName="node" presStyleLbl="node1" presStyleIdx="3" presStyleCnt="6">
        <dgm:presLayoutVars>
          <dgm:bulletEnabled val="1"/>
        </dgm:presLayoutVars>
      </dgm:prSet>
      <dgm:spPr/>
    </dgm:pt>
    <dgm:pt modelId="{6789205E-A3E2-41E6-B551-0B49F77BCBC0}" type="pres">
      <dgm:prSet presAssocID="{93B2CEFF-3927-40A2-B3D8-07BC196638D8}" presName="sibTrans" presStyleCnt="0"/>
      <dgm:spPr/>
    </dgm:pt>
    <dgm:pt modelId="{E8730C2D-8D26-4BA4-8276-36477D4B429C}" type="pres">
      <dgm:prSet presAssocID="{537090ED-B811-45DE-A1FB-5B7DBA76A3F6}" presName="node" presStyleLbl="node1" presStyleIdx="4" presStyleCnt="6">
        <dgm:presLayoutVars>
          <dgm:bulletEnabled val="1"/>
        </dgm:presLayoutVars>
      </dgm:prSet>
      <dgm:spPr/>
    </dgm:pt>
    <dgm:pt modelId="{C6421CDE-A1AB-4182-B89B-2977A8D78286}" type="pres">
      <dgm:prSet presAssocID="{782E038C-3880-4981-B630-1B723946B452}" presName="sibTrans" presStyleCnt="0"/>
      <dgm:spPr/>
    </dgm:pt>
    <dgm:pt modelId="{C1335A71-6F69-419A-A03B-92DC1A21D25D}" type="pres">
      <dgm:prSet presAssocID="{13FEB50A-DECC-4029-BA67-8A7E07F05787}" presName="node" presStyleLbl="node1" presStyleIdx="5" presStyleCnt="6">
        <dgm:presLayoutVars>
          <dgm:bulletEnabled val="1"/>
        </dgm:presLayoutVars>
      </dgm:prSet>
      <dgm:spPr/>
    </dgm:pt>
  </dgm:ptLst>
  <dgm:cxnLst>
    <dgm:cxn modelId="{18285801-661A-4690-9BF7-52EB5CFDF37E}" type="presOf" srcId="{6B7D64D9-938B-4EB5-862F-A14249B77D97}" destId="{867A6BFC-D053-42F7-9F77-A2413CFD1D09}" srcOrd="0" destOrd="0" presId="urn:microsoft.com/office/officeart/2005/8/layout/default"/>
    <dgm:cxn modelId="{2FC13304-FC0A-455D-BE1C-8DBDB493ABE9}" type="presOf" srcId="{537090ED-B811-45DE-A1FB-5B7DBA76A3F6}" destId="{E8730C2D-8D26-4BA4-8276-36477D4B429C}" srcOrd="0" destOrd="0" presId="urn:microsoft.com/office/officeart/2005/8/layout/default"/>
    <dgm:cxn modelId="{CE6C5C08-F267-408B-9664-A8B2D771D10F}" srcId="{577D52B2-23C5-49EC-A212-4B7D36645033}" destId="{F144E1EE-D45E-4587-BEA5-EA966C1936D9}" srcOrd="2" destOrd="0" parTransId="{0F926342-805C-4245-93F8-2BD04A6FE77E}" sibTransId="{B337D435-1A96-41E2-BE9E-0F0DF4958139}"/>
    <dgm:cxn modelId="{E1F2293E-B00C-4ACD-86C6-FB983B62D939}" type="presOf" srcId="{577D52B2-23C5-49EC-A212-4B7D36645033}" destId="{B4B2AC4F-0B22-42A6-B0AB-E8664504F63D}" srcOrd="0" destOrd="0" presId="urn:microsoft.com/office/officeart/2005/8/layout/default"/>
    <dgm:cxn modelId="{C377BB45-FBB0-4B5B-8822-51266656A7D3}" srcId="{577D52B2-23C5-49EC-A212-4B7D36645033}" destId="{D0D9E2B0-9E38-4616-8985-B6ADCCC4D61A}" srcOrd="1" destOrd="0" parTransId="{72BE6C6A-E021-477E-B92B-0D05B4BFF53B}" sibTransId="{C3046DD5-6508-4809-B8AE-5A7213702218}"/>
    <dgm:cxn modelId="{62727846-2B46-4D41-8083-53DB0FA55071}" type="presOf" srcId="{13FEB50A-DECC-4029-BA67-8A7E07F05787}" destId="{C1335A71-6F69-419A-A03B-92DC1A21D25D}" srcOrd="0" destOrd="0" presId="urn:microsoft.com/office/officeart/2005/8/layout/default"/>
    <dgm:cxn modelId="{899461A3-07C4-472D-B26E-21E5FC327AA3}" type="presOf" srcId="{D0D9E2B0-9E38-4616-8985-B6ADCCC4D61A}" destId="{8DB793F9-2067-4A16-B247-C35B2447BDA6}" srcOrd="0" destOrd="0" presId="urn:microsoft.com/office/officeart/2005/8/layout/default"/>
    <dgm:cxn modelId="{C24A34AD-A92C-434F-B10D-5B6B942DFBE2}" srcId="{577D52B2-23C5-49EC-A212-4B7D36645033}" destId="{6B7D64D9-938B-4EB5-862F-A14249B77D97}" srcOrd="0" destOrd="0" parTransId="{DC1A3A21-6484-436A-B78C-37833C7D77C0}" sibTransId="{A6AA3702-F58B-459F-91E2-D7B0DFB66E19}"/>
    <dgm:cxn modelId="{D92E58B1-90BC-4551-83AD-0A0AFA151F15}" type="presOf" srcId="{9CC0BF37-9117-4EEE-A36A-82940A53F656}" destId="{E2934FA5-552B-4F24-9129-6ED1CF1290DC}" srcOrd="0" destOrd="0" presId="urn:microsoft.com/office/officeart/2005/8/layout/default"/>
    <dgm:cxn modelId="{AD17D7BC-9DEB-4846-BDB5-976EE4A141B2}" srcId="{577D52B2-23C5-49EC-A212-4B7D36645033}" destId="{9CC0BF37-9117-4EEE-A36A-82940A53F656}" srcOrd="3" destOrd="0" parTransId="{755C4EDB-E154-415D-82AE-92C81FB04AAC}" sibTransId="{93B2CEFF-3927-40A2-B3D8-07BC196638D8}"/>
    <dgm:cxn modelId="{BD9688C1-CCB2-4E12-B6C1-2EF5AE92EEEF}" type="presOf" srcId="{F144E1EE-D45E-4587-BEA5-EA966C1936D9}" destId="{3248733C-2474-411E-8C83-E0A8A1F76B92}" srcOrd="0" destOrd="0" presId="urn:microsoft.com/office/officeart/2005/8/layout/default"/>
    <dgm:cxn modelId="{4F7F27DB-620F-4638-935A-B3FFDB5BB5C3}" srcId="{577D52B2-23C5-49EC-A212-4B7D36645033}" destId="{537090ED-B811-45DE-A1FB-5B7DBA76A3F6}" srcOrd="4" destOrd="0" parTransId="{194744D3-95CC-4019-A4EA-BD9A89943638}" sibTransId="{782E038C-3880-4981-B630-1B723946B452}"/>
    <dgm:cxn modelId="{AEB571E8-5B83-4651-B567-42949A9EB3ED}" srcId="{577D52B2-23C5-49EC-A212-4B7D36645033}" destId="{13FEB50A-DECC-4029-BA67-8A7E07F05787}" srcOrd="5" destOrd="0" parTransId="{D9B315E8-BF09-4BB3-BC80-166F6A9B3110}" sibTransId="{C66A3B6A-C3F9-4833-B432-E5D504BCE86D}"/>
    <dgm:cxn modelId="{0ACB333B-101E-4233-8A7A-339A67299E27}" type="presParOf" srcId="{B4B2AC4F-0B22-42A6-B0AB-E8664504F63D}" destId="{867A6BFC-D053-42F7-9F77-A2413CFD1D09}" srcOrd="0" destOrd="0" presId="urn:microsoft.com/office/officeart/2005/8/layout/default"/>
    <dgm:cxn modelId="{54F037FF-510A-419F-8FC2-2224A143668C}" type="presParOf" srcId="{B4B2AC4F-0B22-42A6-B0AB-E8664504F63D}" destId="{2A6B7290-3A07-4E7F-ADFD-763322A24B20}" srcOrd="1" destOrd="0" presId="urn:microsoft.com/office/officeart/2005/8/layout/default"/>
    <dgm:cxn modelId="{A8E9982F-3786-4A8C-8B94-B9ED62B3224D}" type="presParOf" srcId="{B4B2AC4F-0B22-42A6-B0AB-E8664504F63D}" destId="{8DB793F9-2067-4A16-B247-C35B2447BDA6}" srcOrd="2" destOrd="0" presId="urn:microsoft.com/office/officeart/2005/8/layout/default"/>
    <dgm:cxn modelId="{84649132-AFB0-46A1-80BB-5752718227E5}" type="presParOf" srcId="{B4B2AC4F-0B22-42A6-B0AB-E8664504F63D}" destId="{0FBD8D6E-D27D-419E-9318-E8DE47F615BE}" srcOrd="3" destOrd="0" presId="urn:microsoft.com/office/officeart/2005/8/layout/default"/>
    <dgm:cxn modelId="{67F583F6-C5FB-45D7-BD66-8C5FC8A82294}" type="presParOf" srcId="{B4B2AC4F-0B22-42A6-B0AB-E8664504F63D}" destId="{3248733C-2474-411E-8C83-E0A8A1F76B92}" srcOrd="4" destOrd="0" presId="urn:microsoft.com/office/officeart/2005/8/layout/default"/>
    <dgm:cxn modelId="{E936B125-A8A0-4321-AF4F-A337BB1DC124}" type="presParOf" srcId="{B4B2AC4F-0B22-42A6-B0AB-E8664504F63D}" destId="{342DDA06-4962-4BFD-9E84-AB507042FC35}" srcOrd="5" destOrd="0" presId="urn:microsoft.com/office/officeart/2005/8/layout/default"/>
    <dgm:cxn modelId="{18DB7F6D-BE46-4FD7-8C9D-B7F72D72DBBB}" type="presParOf" srcId="{B4B2AC4F-0B22-42A6-B0AB-E8664504F63D}" destId="{E2934FA5-552B-4F24-9129-6ED1CF1290DC}" srcOrd="6" destOrd="0" presId="urn:microsoft.com/office/officeart/2005/8/layout/default"/>
    <dgm:cxn modelId="{FE32E017-BE5E-43C7-9018-6C453AC41723}" type="presParOf" srcId="{B4B2AC4F-0B22-42A6-B0AB-E8664504F63D}" destId="{6789205E-A3E2-41E6-B551-0B49F77BCBC0}" srcOrd="7" destOrd="0" presId="urn:microsoft.com/office/officeart/2005/8/layout/default"/>
    <dgm:cxn modelId="{498F6081-05A4-4B81-9A83-5DF3A29CC614}" type="presParOf" srcId="{B4B2AC4F-0B22-42A6-B0AB-E8664504F63D}" destId="{E8730C2D-8D26-4BA4-8276-36477D4B429C}" srcOrd="8" destOrd="0" presId="urn:microsoft.com/office/officeart/2005/8/layout/default"/>
    <dgm:cxn modelId="{08586DC2-9275-4BD7-BF8D-03ED9DC20E6E}" type="presParOf" srcId="{B4B2AC4F-0B22-42A6-B0AB-E8664504F63D}" destId="{C6421CDE-A1AB-4182-B89B-2977A8D78286}" srcOrd="9" destOrd="0" presId="urn:microsoft.com/office/officeart/2005/8/layout/default"/>
    <dgm:cxn modelId="{43B639CC-0CC5-405D-A036-E34D1DD43ECC}" type="presParOf" srcId="{B4B2AC4F-0B22-42A6-B0AB-E8664504F63D}" destId="{C1335A71-6F69-419A-A03B-92DC1A21D25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868510-ACC2-4003-9F60-2749E69F3D37}"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BF69846E-77BC-47B5-8774-1912E1F6C87B}">
      <dgm:prSet phldrT="[Text]" custT="1"/>
      <dgm:spPr/>
      <dgm:t>
        <a:bodyPr anchor="t"/>
        <a:lstStyle/>
        <a:p>
          <a:pPr>
            <a:buFont typeface="+mj-lt"/>
            <a:buAutoNum type="arabicPeriod"/>
          </a:pPr>
          <a:r>
            <a:rPr lang="en-US" sz="2100" b="0" spc="0" dirty="0" err="1">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SiFive</a:t>
          </a:r>
          <a:r>
            <a:rPr lang="en-US" sz="2100" b="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offer customizable processor IP solutions based on the RISC-V architecture, enabling companies to design and implement their own RISC-V-based chips.</a:t>
          </a:r>
        </a:p>
      </dgm:t>
    </dgm:pt>
    <dgm:pt modelId="{0FD5FBC4-05E7-4E83-BA30-673D026C925F}" type="parTrans" cxnId="{399116DA-9812-4229-A6FE-6555C8AF6A48}">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F41051CB-0FC2-415B-9C62-C69C8631A5D1}" type="sibTrans" cxnId="{399116DA-9812-4229-A6FE-6555C8AF6A48}">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7582EAC4-2E23-40BF-A861-A572F1D78AF9}">
      <dgm:prSet phldrT="[Text]" custT="1"/>
      <dgm:spPr/>
      <dgm:t>
        <a:bodyPr/>
        <a:lstStyle/>
        <a:p>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Western Digital, a major storage technology company, have developed RISC-V-based controllers for flash memory and SSDs, showcasing the applicability of RISC-V in storage systems.</a:t>
          </a:r>
        </a:p>
      </dgm:t>
    </dgm:pt>
    <dgm:pt modelId="{81529FCF-4455-4ABD-A230-C290E4E9F68F}" type="parTrans" cxnId="{9425413A-1FA9-4CE6-8BF5-8B406E4A27B1}">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83AE7F2E-1C36-4D7D-B30A-D7B3517AD1B1}" type="sibTrans" cxnId="{9425413A-1FA9-4CE6-8BF5-8B406E4A27B1}">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28339F31-1BB2-4431-944F-05488A1AC218}">
      <dgm:prSet phldrT="[Text]" custT="1"/>
      <dgm:spPr/>
      <dgm:t>
        <a:bodyPr/>
        <a:lstStyle/>
        <a:p>
          <a:pPr marL="0" lvl="0" indent="0" algn="l" defTabSz="933450">
            <a:lnSpc>
              <a:spcPct val="90000"/>
            </a:lnSpc>
            <a:spcBef>
              <a:spcPct val="0"/>
            </a:spcBef>
            <a:spcAft>
              <a:spcPct val="35000"/>
            </a:spcAft>
            <a:buNone/>
          </a:pP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Alibaba, one of the largest e-commerce and cloud computing companies globally, have developed their own RISC-V-based processor, </a:t>
          </a:r>
          <a:r>
            <a:rPr lang="en-US" sz="2100" b="0" kern="1200" spc="0" dirty="0" err="1">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Xuantie</a:t>
          </a: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to power their data centers and cloud computing infrastructure.</a:t>
          </a:r>
        </a:p>
      </dgm:t>
    </dgm:pt>
    <dgm:pt modelId="{B335B99C-6857-412D-A30E-5FB9777B2A07}" type="parTrans" cxnId="{A4413FB9-02A2-4214-A78A-8CDFD9A33528}">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78212C1C-9926-4E28-8ECA-AB753C195110}" type="sibTrans" cxnId="{A4413FB9-02A2-4214-A78A-8CDFD9A33528}">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B90523DA-494E-4AC5-BEBA-AF38FBFBF7FA}">
      <dgm:prSet phldrT="[Text]" custT="1"/>
      <dgm:spPr/>
      <dgm:t>
        <a:bodyPr/>
        <a:lstStyle/>
        <a:p>
          <a:pPr marL="0" lvl="0" indent="0" algn="l" defTabSz="933450">
            <a:lnSpc>
              <a:spcPct val="90000"/>
            </a:lnSpc>
            <a:spcBef>
              <a:spcPct val="0"/>
            </a:spcBef>
            <a:spcAft>
              <a:spcPct val="35000"/>
            </a:spcAft>
            <a:buNone/>
          </a:pP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Google has made investments in the ecosystem. They have explored the use of RISC-V in various projects and initiatives, including hardware security and accelerators for machine learning.</a:t>
          </a:r>
        </a:p>
      </dgm:t>
    </dgm:pt>
    <dgm:pt modelId="{EFA59AF6-0A28-43A2-BBC1-5614FE741465}" type="parTrans" cxnId="{00C4733D-A6E6-4A49-A5F6-EBC844D8245B}">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FAC19F50-0706-4222-ABB6-19916223857F}" type="sibTrans" cxnId="{00C4733D-A6E6-4A49-A5F6-EBC844D8245B}">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D5258C61-4DEE-4FDC-9C70-B80AB5FBC100}">
      <dgm:prSet phldrT="[Text]" custT="1"/>
      <dgm:spPr/>
      <dgm:t>
        <a:bodyPr/>
        <a:lstStyle/>
        <a:p>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Huawei, a leading telecommunications and consumer electronics company, has joined the RISC-V Foundation and actively participated in the development of the RISC-V ecosystem. </a:t>
          </a:r>
        </a:p>
      </dgm:t>
    </dgm:pt>
    <dgm:pt modelId="{FCDBE622-A5C6-42AE-8FC3-2E38E060545A}" type="parTrans" cxnId="{397D2D57-2993-4FFD-BB0F-B51F2D58A3AA}">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4F481700-13BB-41A1-9FD8-6BA71C72BACE}" type="sibTrans" cxnId="{397D2D57-2993-4FFD-BB0F-B51F2D58A3AA}">
      <dgm:prSet/>
      <dgm:spPr/>
      <dgm:t>
        <a:bodyPr/>
        <a:lstStyle/>
        <a:p>
          <a:endParaRPr lang="en-US" sz="1800" spc="0">
            <a:ln>
              <a:solidFill>
                <a:schemeClr val="bg1"/>
              </a:solidFill>
            </a:ln>
            <a:solidFill>
              <a:schemeClr val="bg1"/>
            </a:solidFill>
            <a:latin typeface="DaunPenh" panose="01010101010101010101" pitchFamily="2" charset="0"/>
            <a:ea typeface="Adobe Myungjo Std M" panose="02020600000000000000" pitchFamily="18" charset="-128"/>
            <a:cs typeface="DaunPenh" panose="01010101010101010101" pitchFamily="2" charset="0"/>
          </a:endParaRPr>
        </a:p>
      </dgm:t>
    </dgm:pt>
    <dgm:pt modelId="{DA210D07-0658-4358-A6B9-9964D36798B9}">
      <dgm:prSet phldrT="[Text]" custT="1"/>
      <dgm:spPr/>
      <dgm:t>
        <a:bodyPr/>
        <a:lstStyle/>
        <a:p>
          <a:pPr marL="0" lvl="0" indent="0" algn="l" defTabSz="933450">
            <a:lnSpc>
              <a:spcPct val="90000"/>
            </a:lnSpc>
            <a:spcBef>
              <a:spcPct val="0"/>
            </a:spcBef>
            <a:spcAft>
              <a:spcPct val="35000"/>
            </a:spcAft>
            <a:buNone/>
          </a:pP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NVIDIA, have utilized RISC-V in their Deep Learning Accelerator (NVDLA) project, which is an open architecture for deep learning inference.</a:t>
          </a:r>
        </a:p>
      </dgm:t>
    </dgm:pt>
    <dgm:pt modelId="{334B04F9-2AA0-440A-BCE7-1ED7BD9DE068}" type="parTrans" cxnId="{3770CEFF-6D34-4BD2-8449-12FB8DDA575B}">
      <dgm:prSet/>
      <dgm:spPr/>
      <dgm:t>
        <a:bodyPr/>
        <a:lstStyle/>
        <a:p>
          <a:endParaRPr lang="en-US"/>
        </a:p>
      </dgm:t>
    </dgm:pt>
    <dgm:pt modelId="{7FEBC049-1072-4E03-A802-676081318498}" type="sibTrans" cxnId="{3770CEFF-6D34-4BD2-8449-12FB8DDA575B}">
      <dgm:prSet/>
      <dgm:spPr/>
      <dgm:t>
        <a:bodyPr/>
        <a:lstStyle/>
        <a:p>
          <a:endParaRPr lang="en-US"/>
        </a:p>
      </dgm:t>
    </dgm:pt>
    <dgm:pt modelId="{A796069E-8CD7-4BFD-9E5D-4FCA07A861AC}">
      <dgm:prSet phldrT="[Text]" custT="1"/>
      <dgm:spPr/>
      <dgm:t>
        <a:bodyPr/>
        <a:lstStyle/>
        <a:p>
          <a:pPr marL="0" lvl="0" indent="0" algn="l" defTabSz="933450">
            <a:lnSpc>
              <a:spcPct val="90000"/>
            </a:lnSpc>
            <a:spcBef>
              <a:spcPct val="0"/>
            </a:spcBef>
            <a:spcAft>
              <a:spcPct val="35000"/>
            </a:spcAft>
            <a:buFont typeface="+mj-lt"/>
            <a:buNone/>
          </a:pPr>
          <a:r>
            <a:rPr lang="en-US" sz="2100" b="0" kern="1200" spc="0" dirty="0" err="1">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OpenAI</a:t>
          </a: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the organization behind </a:t>
          </a:r>
          <a:r>
            <a:rPr lang="en-US" sz="2100" b="0" kern="1200" spc="0" dirty="0" err="1">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ChatGPT</a:t>
          </a: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has also utilized RISC-V in its AI research. They have employed RISC-V-based processors in their infrastructure for high-performance computing and AI workloads.</a:t>
          </a:r>
        </a:p>
      </dgm:t>
    </dgm:pt>
    <dgm:pt modelId="{15A18EF2-F97B-4FB2-AEAA-92F998C9A0C9}" type="parTrans" cxnId="{F5CEA49A-6A7E-4564-8BA3-F9D691FAE175}">
      <dgm:prSet/>
      <dgm:spPr/>
      <dgm:t>
        <a:bodyPr/>
        <a:lstStyle/>
        <a:p>
          <a:endParaRPr lang="en-US"/>
        </a:p>
      </dgm:t>
    </dgm:pt>
    <dgm:pt modelId="{D81380F7-3A99-4296-B597-2A0E8270B9ED}" type="sibTrans" cxnId="{F5CEA49A-6A7E-4564-8BA3-F9D691FAE175}">
      <dgm:prSet/>
      <dgm:spPr/>
      <dgm:t>
        <a:bodyPr/>
        <a:lstStyle/>
        <a:p>
          <a:endParaRPr lang="en-US"/>
        </a:p>
      </dgm:t>
    </dgm:pt>
    <dgm:pt modelId="{78EEE481-319F-45EF-AAB9-735F94CBC134}" type="pres">
      <dgm:prSet presAssocID="{0D868510-ACC2-4003-9F60-2749E69F3D37}" presName="Name0" presStyleCnt="0">
        <dgm:presLayoutVars>
          <dgm:chMax val="7"/>
          <dgm:chPref val="7"/>
          <dgm:dir/>
        </dgm:presLayoutVars>
      </dgm:prSet>
      <dgm:spPr/>
    </dgm:pt>
    <dgm:pt modelId="{E5B65A1A-7063-426C-9A9D-E3F72168300E}" type="pres">
      <dgm:prSet presAssocID="{0D868510-ACC2-4003-9F60-2749E69F3D37}" presName="Name1" presStyleCnt="0"/>
      <dgm:spPr/>
    </dgm:pt>
    <dgm:pt modelId="{EE78297E-6C5A-4215-BC55-4F062EA732CB}" type="pres">
      <dgm:prSet presAssocID="{0D868510-ACC2-4003-9F60-2749E69F3D37}" presName="cycle" presStyleCnt="0"/>
      <dgm:spPr/>
    </dgm:pt>
    <dgm:pt modelId="{5DFF0250-F862-44F6-B76B-C0CF9ABEB3A6}" type="pres">
      <dgm:prSet presAssocID="{0D868510-ACC2-4003-9F60-2749E69F3D37}" presName="srcNode" presStyleLbl="node1" presStyleIdx="0" presStyleCnt="7"/>
      <dgm:spPr/>
    </dgm:pt>
    <dgm:pt modelId="{59F9F31B-058E-425B-B271-BE11B8F22278}" type="pres">
      <dgm:prSet presAssocID="{0D868510-ACC2-4003-9F60-2749E69F3D37}" presName="conn" presStyleLbl="parChTrans1D2" presStyleIdx="0" presStyleCnt="1"/>
      <dgm:spPr/>
    </dgm:pt>
    <dgm:pt modelId="{8234CB7D-B2B9-4CDC-B7BF-40E1637E7D94}" type="pres">
      <dgm:prSet presAssocID="{0D868510-ACC2-4003-9F60-2749E69F3D37}" presName="extraNode" presStyleLbl="node1" presStyleIdx="0" presStyleCnt="7"/>
      <dgm:spPr/>
    </dgm:pt>
    <dgm:pt modelId="{BCDE4F92-5997-40A7-BAA1-DF602046B348}" type="pres">
      <dgm:prSet presAssocID="{0D868510-ACC2-4003-9F60-2749E69F3D37}" presName="dstNode" presStyleLbl="node1" presStyleIdx="0" presStyleCnt="7"/>
      <dgm:spPr/>
    </dgm:pt>
    <dgm:pt modelId="{AE26309B-14A0-47C7-85AB-D8ACABCE7735}" type="pres">
      <dgm:prSet presAssocID="{BF69846E-77BC-47B5-8774-1912E1F6C87B}" presName="text_1" presStyleLbl="node1" presStyleIdx="0" presStyleCnt="7" custScaleX="79059" custScaleY="114404" custLinFactNeighborX="-9735" custLinFactNeighborY="-15718">
        <dgm:presLayoutVars>
          <dgm:bulletEnabled val="1"/>
        </dgm:presLayoutVars>
      </dgm:prSet>
      <dgm:spPr/>
    </dgm:pt>
    <dgm:pt modelId="{5EBB5AFE-7967-4C21-8784-C3B59F4FC873}" type="pres">
      <dgm:prSet presAssocID="{BF69846E-77BC-47B5-8774-1912E1F6C87B}" presName="accent_1" presStyleCnt="0"/>
      <dgm:spPr/>
    </dgm:pt>
    <dgm:pt modelId="{FFBBD706-F903-46CF-9B52-8BA309330D1D}" type="pres">
      <dgm:prSet presAssocID="{BF69846E-77BC-47B5-8774-1912E1F6C87B}" presName="accentRepeatNode" presStyleLbl="solidFgAcc1" presStyleIdx="0" presStyleCnt="7" custScaleX="106300" custScaleY="108049" custLinFactNeighborX="-6432" custLinFactNeighborY="-11904"/>
      <dgm:spPr>
        <a:blipFill rotWithShape="0">
          <a:blip xmlns:r="http://schemas.openxmlformats.org/officeDocument/2006/relationships" r:embed="rId1"/>
          <a:srcRect/>
          <a:stretch>
            <a:fillRect t="-11000" b="-11000"/>
          </a:stretch>
        </a:blipFill>
      </dgm:spPr>
    </dgm:pt>
    <dgm:pt modelId="{B5F537D8-4501-4AE6-9AAE-1FE12F529536}" type="pres">
      <dgm:prSet presAssocID="{7582EAC4-2E23-40BF-A861-A572F1D78AF9}" presName="text_2" presStyleLbl="node1" presStyleIdx="1" presStyleCnt="7" custScaleX="87729" custScaleY="126240" custLinFactNeighborX="-6450" custLinFactNeighborY="-7689">
        <dgm:presLayoutVars>
          <dgm:bulletEnabled val="1"/>
        </dgm:presLayoutVars>
      </dgm:prSet>
      <dgm:spPr/>
    </dgm:pt>
    <dgm:pt modelId="{3C46171E-7071-40EB-B592-FC44497B02D3}" type="pres">
      <dgm:prSet presAssocID="{7582EAC4-2E23-40BF-A861-A572F1D78AF9}" presName="accent_2" presStyleCnt="0"/>
      <dgm:spPr/>
    </dgm:pt>
    <dgm:pt modelId="{1DCD92E8-8A02-4D61-B417-A9B656063617}" type="pres">
      <dgm:prSet presAssocID="{7582EAC4-2E23-40BF-A861-A572F1D78AF9}" presName="accentRepeatNode" presStyleLbl="solidFgAcc1" presStyleIdx="1" presStyleCnt="7" custScaleX="113165" custScaleY="109609" custLinFactNeighborX="-20305" custLinFactNeighborY="-7078"/>
      <dgm:spPr>
        <a:blipFill rotWithShape="0">
          <a:blip xmlns:r="http://schemas.openxmlformats.org/officeDocument/2006/relationships" r:embed="rId2"/>
          <a:srcRect/>
          <a:stretch>
            <a:fillRect l="-13000" r="-13000"/>
          </a:stretch>
        </a:blipFill>
      </dgm:spPr>
    </dgm:pt>
    <dgm:pt modelId="{9AC4D5BC-55AE-4B8F-B780-E5CAC99D7C9E}" type="pres">
      <dgm:prSet presAssocID="{28339F31-1BB2-4431-944F-05488A1AC218}" presName="text_3" presStyleLbl="node1" presStyleIdx="2" presStyleCnt="7" custScaleX="87012" custScaleY="146755" custLinFactNeighborX="-6433" custLinFactNeighborY="4701">
        <dgm:presLayoutVars>
          <dgm:bulletEnabled val="1"/>
        </dgm:presLayoutVars>
      </dgm:prSet>
      <dgm:spPr/>
    </dgm:pt>
    <dgm:pt modelId="{DCCF3B93-538E-499D-8132-34B7C8179BCF}" type="pres">
      <dgm:prSet presAssocID="{28339F31-1BB2-4431-944F-05488A1AC218}" presName="accent_3" presStyleCnt="0"/>
      <dgm:spPr/>
    </dgm:pt>
    <dgm:pt modelId="{24F04478-3339-4186-9CBE-90CC03470FE9}" type="pres">
      <dgm:prSet presAssocID="{28339F31-1BB2-4431-944F-05488A1AC218}" presName="accentRepeatNode" presStyleLbl="solidFgAcc1" presStyleIdx="2" presStyleCnt="7" custScaleX="124868" custScaleY="122409" custLinFactY="34033" custLinFactNeighborX="-17143" custLinFactNeighborY="100000"/>
      <dgm:spPr/>
    </dgm:pt>
    <dgm:pt modelId="{12DFA0A1-72EA-46B4-884A-65F7A9EA22E9}" type="pres">
      <dgm:prSet presAssocID="{DA210D07-0658-4358-A6B9-9964D36798B9}" presName="text_4" presStyleLbl="node1" presStyleIdx="3" presStyleCnt="7" custScaleX="89225" custScaleY="115405" custLinFactNeighborX="-5561" custLinFactNeighborY="18746">
        <dgm:presLayoutVars>
          <dgm:bulletEnabled val="1"/>
        </dgm:presLayoutVars>
      </dgm:prSet>
      <dgm:spPr/>
    </dgm:pt>
    <dgm:pt modelId="{7E3D86A1-3470-4491-8A7C-A862552AD388}" type="pres">
      <dgm:prSet presAssocID="{DA210D07-0658-4358-A6B9-9964D36798B9}" presName="accent_4" presStyleCnt="0"/>
      <dgm:spPr/>
    </dgm:pt>
    <dgm:pt modelId="{7156233E-C417-4672-A791-9959C1B2FA15}" type="pres">
      <dgm:prSet presAssocID="{DA210D07-0658-4358-A6B9-9964D36798B9}" presName="accentRepeatNode" presStyleLbl="solidFgAcc1" presStyleIdx="3" presStyleCnt="7" custScaleX="137587" custScaleY="128235" custLinFactY="-18602" custLinFactNeighborX="-31535" custLinFactNeighborY="-100000"/>
      <dgm:spPr>
        <a:blipFill rotWithShape="0">
          <a:blip xmlns:r="http://schemas.openxmlformats.org/officeDocument/2006/relationships" r:embed="rId3"/>
          <a:srcRect/>
          <a:stretch>
            <a:fillRect l="-7000" r="-7000"/>
          </a:stretch>
        </a:blipFill>
      </dgm:spPr>
    </dgm:pt>
    <dgm:pt modelId="{6248AEF1-95EB-49C1-B511-72310D1FB8BF}" type="pres">
      <dgm:prSet presAssocID="{B90523DA-494E-4AC5-BEBA-AF38FBFBF7FA}" presName="text_5" presStyleLbl="node1" presStyleIdx="4" presStyleCnt="7" custScaleX="90826" custScaleY="126593" custLinFactNeighborX="-7363" custLinFactNeighborY="29380">
        <dgm:presLayoutVars>
          <dgm:bulletEnabled val="1"/>
        </dgm:presLayoutVars>
      </dgm:prSet>
      <dgm:spPr/>
    </dgm:pt>
    <dgm:pt modelId="{44A26C13-1BB6-415E-A737-1F0E812661A6}" type="pres">
      <dgm:prSet presAssocID="{B90523DA-494E-4AC5-BEBA-AF38FBFBF7FA}" presName="accent_5" presStyleCnt="0"/>
      <dgm:spPr/>
    </dgm:pt>
    <dgm:pt modelId="{B63CF0DC-E713-4CA3-BB87-491B3CB8E343}" type="pres">
      <dgm:prSet presAssocID="{B90523DA-494E-4AC5-BEBA-AF38FBFBF7FA}" presName="accentRepeatNode" presStyleLbl="solidFgAcc1" presStyleIdx="4" presStyleCnt="7" custScaleX="115683" custScaleY="109387" custLinFactNeighborX="-32087" custLinFactNeighborY="19285"/>
      <dgm:spPr>
        <a:blipFill rotWithShape="0">
          <a:blip xmlns:r="http://schemas.openxmlformats.org/officeDocument/2006/relationships" r:embed="rId4"/>
          <a:srcRect/>
          <a:stretch>
            <a:fillRect t="-5000" b="-5000"/>
          </a:stretch>
        </a:blipFill>
      </dgm:spPr>
    </dgm:pt>
    <dgm:pt modelId="{6CD3B214-D8E4-4917-8850-DE2761080335}" type="pres">
      <dgm:prSet presAssocID="{D5258C61-4DEE-4FDC-9C70-B80AB5FBC100}" presName="text_6" presStyleLbl="node1" presStyleIdx="5" presStyleCnt="7" custScaleX="84130" custScaleY="104540" custLinFactNeighborX="-9686" custLinFactNeighborY="27030">
        <dgm:presLayoutVars>
          <dgm:bulletEnabled val="1"/>
        </dgm:presLayoutVars>
      </dgm:prSet>
      <dgm:spPr/>
    </dgm:pt>
    <dgm:pt modelId="{9C33C7E2-E403-4226-92ED-4C096496619C}" type="pres">
      <dgm:prSet presAssocID="{D5258C61-4DEE-4FDC-9C70-B80AB5FBC100}" presName="accent_6" presStyleCnt="0"/>
      <dgm:spPr/>
    </dgm:pt>
    <dgm:pt modelId="{5690A183-64BD-4F7F-99CF-711F7F05D2F1}" type="pres">
      <dgm:prSet presAssocID="{D5258C61-4DEE-4FDC-9C70-B80AB5FBC100}" presName="accentRepeatNode" presStyleLbl="solidFgAcc1" presStyleIdx="5" presStyleCnt="7" custLinFactNeighborX="-15983" custLinFactNeighborY="15043"/>
      <dgm:spPr>
        <a:blipFill rotWithShape="0">
          <a:blip xmlns:r="http://schemas.openxmlformats.org/officeDocument/2006/relationships" r:embed="rId5"/>
          <a:srcRect/>
          <a:stretch>
            <a:fillRect l="-2000" r="-2000"/>
          </a:stretch>
        </a:blipFill>
      </dgm:spPr>
    </dgm:pt>
    <dgm:pt modelId="{02D04C69-2B30-4EBB-991A-B89BE1B34E7D}" type="pres">
      <dgm:prSet presAssocID="{A796069E-8CD7-4BFD-9E5D-4FCA07A861AC}" presName="text_7" presStyleLbl="node1" presStyleIdx="6" presStyleCnt="7" custScaleX="81584" custScaleY="137607" custLinFactNeighborX="-9295" custLinFactNeighborY="16873">
        <dgm:presLayoutVars>
          <dgm:bulletEnabled val="1"/>
        </dgm:presLayoutVars>
      </dgm:prSet>
      <dgm:spPr/>
    </dgm:pt>
    <dgm:pt modelId="{E3D5F15D-E0C2-4155-8EEC-05814C6EFDB2}" type="pres">
      <dgm:prSet presAssocID="{A796069E-8CD7-4BFD-9E5D-4FCA07A861AC}" presName="accent_7" presStyleCnt="0"/>
      <dgm:spPr/>
    </dgm:pt>
    <dgm:pt modelId="{02C7FB8A-F615-474F-83CF-5AF7E9B8A378}" type="pres">
      <dgm:prSet presAssocID="{A796069E-8CD7-4BFD-9E5D-4FCA07A861AC}" presName="accentRepeatNode" presStyleLbl="solidFgAcc1" presStyleIdx="6" presStyleCnt="7" custScaleX="125543" custScaleY="115054" custLinFactNeighborX="-14947" custLinFactNeighborY="11282"/>
      <dgm:spPr>
        <a:blipFill rotWithShape="0">
          <a:blip xmlns:r="http://schemas.openxmlformats.org/officeDocument/2006/relationships" r:embed="rId6"/>
          <a:srcRect/>
          <a:stretch>
            <a:fillRect l="-1000" r="-1000"/>
          </a:stretch>
        </a:blipFill>
      </dgm:spPr>
    </dgm:pt>
  </dgm:ptLst>
  <dgm:cxnLst>
    <dgm:cxn modelId="{315A7423-51BD-4E35-9EBA-70953E52CC4C}" type="presOf" srcId="{A796069E-8CD7-4BFD-9E5D-4FCA07A861AC}" destId="{02D04C69-2B30-4EBB-991A-B89BE1B34E7D}" srcOrd="0" destOrd="0" presId="urn:microsoft.com/office/officeart/2008/layout/VerticalCurvedList"/>
    <dgm:cxn modelId="{9425413A-1FA9-4CE6-8BF5-8B406E4A27B1}" srcId="{0D868510-ACC2-4003-9F60-2749E69F3D37}" destId="{7582EAC4-2E23-40BF-A861-A572F1D78AF9}" srcOrd="1" destOrd="0" parTransId="{81529FCF-4455-4ABD-A230-C290E4E9F68F}" sibTransId="{83AE7F2E-1C36-4D7D-B30A-D7B3517AD1B1}"/>
    <dgm:cxn modelId="{00C4733D-A6E6-4A49-A5F6-EBC844D8245B}" srcId="{0D868510-ACC2-4003-9F60-2749E69F3D37}" destId="{B90523DA-494E-4AC5-BEBA-AF38FBFBF7FA}" srcOrd="4" destOrd="0" parTransId="{EFA59AF6-0A28-43A2-BBC1-5614FE741465}" sibTransId="{FAC19F50-0706-4222-ABB6-19916223857F}"/>
    <dgm:cxn modelId="{43F5864D-3C42-488C-A832-536843BC1EF1}" type="presOf" srcId="{D5258C61-4DEE-4FDC-9C70-B80AB5FBC100}" destId="{6CD3B214-D8E4-4917-8850-DE2761080335}" srcOrd="0" destOrd="0" presId="urn:microsoft.com/office/officeart/2008/layout/VerticalCurvedList"/>
    <dgm:cxn modelId="{397D2D57-2993-4FFD-BB0F-B51F2D58A3AA}" srcId="{0D868510-ACC2-4003-9F60-2749E69F3D37}" destId="{D5258C61-4DEE-4FDC-9C70-B80AB5FBC100}" srcOrd="5" destOrd="0" parTransId="{FCDBE622-A5C6-42AE-8FC3-2E38E060545A}" sibTransId="{4F481700-13BB-41A1-9FD8-6BA71C72BACE}"/>
    <dgm:cxn modelId="{B69A9883-C571-4AF8-AC00-876BEF2224FF}" type="presOf" srcId="{28339F31-1BB2-4431-944F-05488A1AC218}" destId="{9AC4D5BC-55AE-4B8F-B780-E5CAC99D7C9E}" srcOrd="0" destOrd="0" presId="urn:microsoft.com/office/officeart/2008/layout/VerticalCurvedList"/>
    <dgm:cxn modelId="{F0D51299-64C8-484B-9F01-34232FAE1CBD}" type="presOf" srcId="{BF69846E-77BC-47B5-8774-1912E1F6C87B}" destId="{AE26309B-14A0-47C7-85AB-D8ACABCE7735}" srcOrd="0" destOrd="0" presId="urn:microsoft.com/office/officeart/2008/layout/VerticalCurvedList"/>
    <dgm:cxn modelId="{F5CEA49A-6A7E-4564-8BA3-F9D691FAE175}" srcId="{0D868510-ACC2-4003-9F60-2749E69F3D37}" destId="{A796069E-8CD7-4BFD-9E5D-4FCA07A861AC}" srcOrd="6" destOrd="0" parTransId="{15A18EF2-F97B-4FB2-AEAA-92F998C9A0C9}" sibTransId="{D81380F7-3A99-4296-B597-2A0E8270B9ED}"/>
    <dgm:cxn modelId="{A4413FB9-02A2-4214-A78A-8CDFD9A33528}" srcId="{0D868510-ACC2-4003-9F60-2749E69F3D37}" destId="{28339F31-1BB2-4431-944F-05488A1AC218}" srcOrd="2" destOrd="0" parTransId="{B335B99C-6857-412D-A30E-5FB9777B2A07}" sibTransId="{78212C1C-9926-4E28-8ECA-AB753C195110}"/>
    <dgm:cxn modelId="{4F9108C5-722B-459C-B288-013F7B5FBFEE}" type="presOf" srcId="{B90523DA-494E-4AC5-BEBA-AF38FBFBF7FA}" destId="{6248AEF1-95EB-49C1-B511-72310D1FB8BF}" srcOrd="0" destOrd="0" presId="urn:microsoft.com/office/officeart/2008/layout/VerticalCurvedList"/>
    <dgm:cxn modelId="{176C9AC6-D66C-4E6D-B4BB-E16BDCB8A85C}" type="presOf" srcId="{7582EAC4-2E23-40BF-A861-A572F1D78AF9}" destId="{B5F537D8-4501-4AE6-9AAE-1FE12F529536}" srcOrd="0" destOrd="0" presId="urn:microsoft.com/office/officeart/2008/layout/VerticalCurvedList"/>
    <dgm:cxn modelId="{6BE55ACB-F161-41B0-9542-045DCB1EC886}" type="presOf" srcId="{DA210D07-0658-4358-A6B9-9964D36798B9}" destId="{12DFA0A1-72EA-46B4-884A-65F7A9EA22E9}" srcOrd="0" destOrd="0" presId="urn:microsoft.com/office/officeart/2008/layout/VerticalCurvedList"/>
    <dgm:cxn modelId="{399116DA-9812-4229-A6FE-6555C8AF6A48}" srcId="{0D868510-ACC2-4003-9F60-2749E69F3D37}" destId="{BF69846E-77BC-47B5-8774-1912E1F6C87B}" srcOrd="0" destOrd="0" parTransId="{0FD5FBC4-05E7-4E83-BA30-673D026C925F}" sibTransId="{F41051CB-0FC2-415B-9C62-C69C8631A5D1}"/>
    <dgm:cxn modelId="{4C7426F2-3069-4F00-AD54-B6A91CE29145}" type="presOf" srcId="{0D868510-ACC2-4003-9F60-2749E69F3D37}" destId="{78EEE481-319F-45EF-AAB9-735F94CBC134}" srcOrd="0" destOrd="0" presId="urn:microsoft.com/office/officeart/2008/layout/VerticalCurvedList"/>
    <dgm:cxn modelId="{AF6028F2-1E32-410A-A538-5A206EA9A797}" type="presOf" srcId="{F41051CB-0FC2-415B-9C62-C69C8631A5D1}" destId="{59F9F31B-058E-425B-B271-BE11B8F22278}" srcOrd="0" destOrd="0" presId="urn:microsoft.com/office/officeart/2008/layout/VerticalCurvedList"/>
    <dgm:cxn modelId="{3770CEFF-6D34-4BD2-8449-12FB8DDA575B}" srcId="{0D868510-ACC2-4003-9F60-2749E69F3D37}" destId="{DA210D07-0658-4358-A6B9-9964D36798B9}" srcOrd="3" destOrd="0" parTransId="{334B04F9-2AA0-440A-BCE7-1ED7BD9DE068}" sibTransId="{7FEBC049-1072-4E03-A802-676081318498}"/>
    <dgm:cxn modelId="{B7296150-6618-4D9D-A60C-B595DC1C5107}" type="presParOf" srcId="{78EEE481-319F-45EF-AAB9-735F94CBC134}" destId="{E5B65A1A-7063-426C-9A9D-E3F72168300E}" srcOrd="0" destOrd="0" presId="urn:microsoft.com/office/officeart/2008/layout/VerticalCurvedList"/>
    <dgm:cxn modelId="{C40BCBE2-967C-4A64-B12C-B29E726C58A8}" type="presParOf" srcId="{E5B65A1A-7063-426C-9A9D-E3F72168300E}" destId="{EE78297E-6C5A-4215-BC55-4F062EA732CB}" srcOrd="0" destOrd="0" presId="urn:microsoft.com/office/officeart/2008/layout/VerticalCurvedList"/>
    <dgm:cxn modelId="{22FCE9E0-32D6-4CD1-ADA1-71BE115A34D2}" type="presParOf" srcId="{EE78297E-6C5A-4215-BC55-4F062EA732CB}" destId="{5DFF0250-F862-44F6-B76B-C0CF9ABEB3A6}" srcOrd="0" destOrd="0" presId="urn:microsoft.com/office/officeart/2008/layout/VerticalCurvedList"/>
    <dgm:cxn modelId="{444D4F3E-C214-41C2-AA0A-F1446DC36682}" type="presParOf" srcId="{EE78297E-6C5A-4215-BC55-4F062EA732CB}" destId="{59F9F31B-058E-425B-B271-BE11B8F22278}" srcOrd="1" destOrd="0" presId="urn:microsoft.com/office/officeart/2008/layout/VerticalCurvedList"/>
    <dgm:cxn modelId="{3BADDB9F-2FDE-4E14-B663-216E5AECF53D}" type="presParOf" srcId="{EE78297E-6C5A-4215-BC55-4F062EA732CB}" destId="{8234CB7D-B2B9-4CDC-B7BF-40E1637E7D94}" srcOrd="2" destOrd="0" presId="urn:microsoft.com/office/officeart/2008/layout/VerticalCurvedList"/>
    <dgm:cxn modelId="{36FAFA60-D584-4E45-95C9-AEEA33DE7987}" type="presParOf" srcId="{EE78297E-6C5A-4215-BC55-4F062EA732CB}" destId="{BCDE4F92-5997-40A7-BAA1-DF602046B348}" srcOrd="3" destOrd="0" presId="urn:microsoft.com/office/officeart/2008/layout/VerticalCurvedList"/>
    <dgm:cxn modelId="{10613D7E-BEF1-44FA-8C46-C4CD369508C4}" type="presParOf" srcId="{E5B65A1A-7063-426C-9A9D-E3F72168300E}" destId="{AE26309B-14A0-47C7-85AB-D8ACABCE7735}" srcOrd="1" destOrd="0" presId="urn:microsoft.com/office/officeart/2008/layout/VerticalCurvedList"/>
    <dgm:cxn modelId="{D70E0DCE-C2DE-474D-BAAB-9D99C99C5B12}" type="presParOf" srcId="{E5B65A1A-7063-426C-9A9D-E3F72168300E}" destId="{5EBB5AFE-7967-4C21-8784-C3B59F4FC873}" srcOrd="2" destOrd="0" presId="urn:microsoft.com/office/officeart/2008/layout/VerticalCurvedList"/>
    <dgm:cxn modelId="{FB8DE2BB-6625-4253-A49C-A9C37197A7AF}" type="presParOf" srcId="{5EBB5AFE-7967-4C21-8784-C3B59F4FC873}" destId="{FFBBD706-F903-46CF-9B52-8BA309330D1D}" srcOrd="0" destOrd="0" presId="urn:microsoft.com/office/officeart/2008/layout/VerticalCurvedList"/>
    <dgm:cxn modelId="{65770D0B-3232-4146-BD8F-4D771086D2BA}" type="presParOf" srcId="{E5B65A1A-7063-426C-9A9D-E3F72168300E}" destId="{B5F537D8-4501-4AE6-9AAE-1FE12F529536}" srcOrd="3" destOrd="0" presId="urn:microsoft.com/office/officeart/2008/layout/VerticalCurvedList"/>
    <dgm:cxn modelId="{C9DBAA41-3283-4466-8EC8-EFB8B9AD55FC}" type="presParOf" srcId="{E5B65A1A-7063-426C-9A9D-E3F72168300E}" destId="{3C46171E-7071-40EB-B592-FC44497B02D3}" srcOrd="4" destOrd="0" presId="urn:microsoft.com/office/officeart/2008/layout/VerticalCurvedList"/>
    <dgm:cxn modelId="{B48CC444-204A-4484-A971-F0FA29B8DF91}" type="presParOf" srcId="{3C46171E-7071-40EB-B592-FC44497B02D3}" destId="{1DCD92E8-8A02-4D61-B417-A9B656063617}" srcOrd="0" destOrd="0" presId="urn:microsoft.com/office/officeart/2008/layout/VerticalCurvedList"/>
    <dgm:cxn modelId="{C12C7AE3-4AF9-450C-AC87-46DB2D8FE310}" type="presParOf" srcId="{E5B65A1A-7063-426C-9A9D-E3F72168300E}" destId="{9AC4D5BC-55AE-4B8F-B780-E5CAC99D7C9E}" srcOrd="5" destOrd="0" presId="urn:microsoft.com/office/officeart/2008/layout/VerticalCurvedList"/>
    <dgm:cxn modelId="{0A96BD9E-87F7-4DFD-93C1-6BF920833E28}" type="presParOf" srcId="{E5B65A1A-7063-426C-9A9D-E3F72168300E}" destId="{DCCF3B93-538E-499D-8132-34B7C8179BCF}" srcOrd="6" destOrd="0" presId="urn:microsoft.com/office/officeart/2008/layout/VerticalCurvedList"/>
    <dgm:cxn modelId="{6B3D55DB-C470-4028-9A1F-3895BE104DD7}" type="presParOf" srcId="{DCCF3B93-538E-499D-8132-34B7C8179BCF}" destId="{24F04478-3339-4186-9CBE-90CC03470FE9}" srcOrd="0" destOrd="0" presId="urn:microsoft.com/office/officeart/2008/layout/VerticalCurvedList"/>
    <dgm:cxn modelId="{824D7A1C-97F4-4872-9977-B037334F95AA}" type="presParOf" srcId="{E5B65A1A-7063-426C-9A9D-E3F72168300E}" destId="{12DFA0A1-72EA-46B4-884A-65F7A9EA22E9}" srcOrd="7" destOrd="0" presId="urn:microsoft.com/office/officeart/2008/layout/VerticalCurvedList"/>
    <dgm:cxn modelId="{0364746A-F454-4FE8-82DE-44F6D8040784}" type="presParOf" srcId="{E5B65A1A-7063-426C-9A9D-E3F72168300E}" destId="{7E3D86A1-3470-4491-8A7C-A862552AD388}" srcOrd="8" destOrd="0" presId="urn:microsoft.com/office/officeart/2008/layout/VerticalCurvedList"/>
    <dgm:cxn modelId="{DFE5924C-6A3D-4E19-92ED-4B84563DE879}" type="presParOf" srcId="{7E3D86A1-3470-4491-8A7C-A862552AD388}" destId="{7156233E-C417-4672-A791-9959C1B2FA15}" srcOrd="0" destOrd="0" presId="urn:microsoft.com/office/officeart/2008/layout/VerticalCurvedList"/>
    <dgm:cxn modelId="{6AE2EC71-2378-436F-A1CA-4B25B2DD2F8D}" type="presParOf" srcId="{E5B65A1A-7063-426C-9A9D-E3F72168300E}" destId="{6248AEF1-95EB-49C1-B511-72310D1FB8BF}" srcOrd="9" destOrd="0" presId="urn:microsoft.com/office/officeart/2008/layout/VerticalCurvedList"/>
    <dgm:cxn modelId="{9EE53807-5372-4660-89E5-FEDD27172C49}" type="presParOf" srcId="{E5B65A1A-7063-426C-9A9D-E3F72168300E}" destId="{44A26C13-1BB6-415E-A737-1F0E812661A6}" srcOrd="10" destOrd="0" presId="urn:microsoft.com/office/officeart/2008/layout/VerticalCurvedList"/>
    <dgm:cxn modelId="{EBFCFE9F-8726-4565-B697-424AE3359272}" type="presParOf" srcId="{44A26C13-1BB6-415E-A737-1F0E812661A6}" destId="{B63CF0DC-E713-4CA3-BB87-491B3CB8E343}" srcOrd="0" destOrd="0" presId="urn:microsoft.com/office/officeart/2008/layout/VerticalCurvedList"/>
    <dgm:cxn modelId="{172BD714-8EC9-44AF-81B3-39663D968AC3}" type="presParOf" srcId="{E5B65A1A-7063-426C-9A9D-E3F72168300E}" destId="{6CD3B214-D8E4-4917-8850-DE2761080335}" srcOrd="11" destOrd="0" presId="urn:microsoft.com/office/officeart/2008/layout/VerticalCurvedList"/>
    <dgm:cxn modelId="{86ACC82A-03CC-4CA1-B060-ED7BF0C72322}" type="presParOf" srcId="{E5B65A1A-7063-426C-9A9D-E3F72168300E}" destId="{9C33C7E2-E403-4226-92ED-4C096496619C}" srcOrd="12" destOrd="0" presId="urn:microsoft.com/office/officeart/2008/layout/VerticalCurvedList"/>
    <dgm:cxn modelId="{E3BDA308-8F9B-4A2D-8AC6-E64F08770413}" type="presParOf" srcId="{9C33C7E2-E403-4226-92ED-4C096496619C}" destId="{5690A183-64BD-4F7F-99CF-711F7F05D2F1}" srcOrd="0" destOrd="0" presId="urn:microsoft.com/office/officeart/2008/layout/VerticalCurvedList"/>
    <dgm:cxn modelId="{CB5ECDF8-CECF-4F9E-B3C6-41F33B0F4EF2}" type="presParOf" srcId="{E5B65A1A-7063-426C-9A9D-E3F72168300E}" destId="{02D04C69-2B30-4EBB-991A-B89BE1B34E7D}" srcOrd="13" destOrd="0" presId="urn:microsoft.com/office/officeart/2008/layout/VerticalCurvedList"/>
    <dgm:cxn modelId="{A8430080-E87D-4ACD-9449-6300772965EB}" type="presParOf" srcId="{E5B65A1A-7063-426C-9A9D-E3F72168300E}" destId="{E3D5F15D-E0C2-4155-8EEC-05814C6EFDB2}" srcOrd="14" destOrd="0" presId="urn:microsoft.com/office/officeart/2008/layout/VerticalCurvedList"/>
    <dgm:cxn modelId="{0C9019B2-CED6-49EB-BC6D-BBA68CF80695}" type="presParOf" srcId="{E3D5F15D-E0C2-4155-8EEC-05814C6EFDB2}" destId="{02C7FB8A-F615-474F-83CF-5AF7E9B8A378}" srcOrd="0" destOrd="0" presId="urn:microsoft.com/office/officeart/2008/layout/VerticalCurv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B2410-96B1-4B64-8307-3E3D0B7AEE07}">
      <dsp:nvSpPr>
        <dsp:cNvPr id="0" name=""/>
        <dsp:cNvSpPr/>
      </dsp:nvSpPr>
      <dsp:spPr>
        <a:xfrm>
          <a:off x="0" y="204716"/>
          <a:ext cx="7579919" cy="5670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8286" tIns="208280" rIns="58828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So that each can execute in one cycle</a:t>
          </a:r>
        </a:p>
      </dsp:txBody>
      <dsp:txXfrm>
        <a:off x="0" y="204716"/>
        <a:ext cx="7579919" cy="567000"/>
      </dsp:txXfrm>
    </dsp:sp>
    <dsp:sp modelId="{0B6B12EC-1F19-4F21-B2BE-688DD824127C}">
      <dsp:nvSpPr>
        <dsp:cNvPr id="0" name=""/>
        <dsp:cNvSpPr/>
      </dsp:nvSpPr>
      <dsp:spPr>
        <a:xfrm>
          <a:off x="378995" y="57116"/>
          <a:ext cx="5305943" cy="2952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0552" tIns="0" rIns="200552" bIns="0" numCol="1" spcCol="1270" anchor="ctr" anchorCtr="0">
          <a:noAutofit/>
        </a:bodyPr>
        <a:lstStyle/>
        <a:p>
          <a:pPr marL="0" lvl="0" indent="0" algn="l" defTabSz="800100">
            <a:lnSpc>
              <a:spcPct val="90000"/>
            </a:lnSpc>
            <a:spcBef>
              <a:spcPct val="0"/>
            </a:spcBef>
            <a:spcAft>
              <a:spcPct val="35000"/>
            </a:spcAft>
            <a:buNone/>
          </a:pPr>
          <a:r>
            <a:rPr lang="en-US" sz="1800" kern="1200" dirty="0"/>
            <a:t>Simple Instructions</a:t>
          </a:r>
        </a:p>
      </dsp:txBody>
      <dsp:txXfrm>
        <a:off x="393405" y="71526"/>
        <a:ext cx="5277123" cy="266380"/>
      </dsp:txXfrm>
    </dsp:sp>
    <dsp:sp modelId="{2F8A54AB-DBF7-4190-BF5E-CADA84AEA81D}">
      <dsp:nvSpPr>
        <dsp:cNvPr id="0" name=""/>
        <dsp:cNvSpPr/>
      </dsp:nvSpPr>
      <dsp:spPr>
        <a:xfrm>
          <a:off x="0" y="973316"/>
          <a:ext cx="7579919" cy="83475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8286" tIns="208280" rIns="58828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Just load/store operations can access memory</a:t>
          </a:r>
        </a:p>
        <a:p>
          <a:pPr marL="171450" lvl="1" indent="-171450" algn="l" defTabSz="800100">
            <a:lnSpc>
              <a:spcPct val="90000"/>
            </a:lnSpc>
            <a:spcBef>
              <a:spcPct val="0"/>
            </a:spcBef>
            <a:spcAft>
              <a:spcPct val="15000"/>
            </a:spcAft>
            <a:buChar char="•"/>
          </a:pPr>
          <a:r>
            <a:rPr lang="en-US" sz="1800" kern="1200" dirty="0"/>
            <a:t>To have simpler control unit</a:t>
          </a:r>
        </a:p>
      </dsp:txBody>
      <dsp:txXfrm>
        <a:off x="0" y="973316"/>
        <a:ext cx="7579919" cy="834750"/>
      </dsp:txXfrm>
    </dsp:sp>
    <dsp:sp modelId="{9D4277C0-4A15-4435-B9A6-EEF61C4FD45B}">
      <dsp:nvSpPr>
        <dsp:cNvPr id="0" name=""/>
        <dsp:cNvSpPr/>
      </dsp:nvSpPr>
      <dsp:spPr>
        <a:xfrm>
          <a:off x="378995" y="825716"/>
          <a:ext cx="5305943" cy="2952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0552" tIns="0" rIns="200552" bIns="0" numCol="1" spcCol="1270" anchor="ctr" anchorCtr="0">
          <a:noAutofit/>
        </a:bodyPr>
        <a:lstStyle/>
        <a:p>
          <a:pPr marL="0" lvl="0" indent="0" algn="l" defTabSz="800100">
            <a:lnSpc>
              <a:spcPct val="90000"/>
            </a:lnSpc>
            <a:spcBef>
              <a:spcPct val="0"/>
            </a:spcBef>
            <a:spcAft>
              <a:spcPct val="35000"/>
            </a:spcAft>
            <a:buNone/>
          </a:pPr>
          <a:r>
            <a:rPr lang="en-US" sz="1800" kern="1200" dirty="0"/>
            <a:t>Register-to-Register Operations</a:t>
          </a:r>
        </a:p>
      </dsp:txBody>
      <dsp:txXfrm>
        <a:off x="393405" y="840126"/>
        <a:ext cx="5277123" cy="266380"/>
      </dsp:txXfrm>
    </dsp:sp>
    <dsp:sp modelId="{D1F4A1E2-1B37-4D91-9356-C232F35C1470}">
      <dsp:nvSpPr>
        <dsp:cNvPr id="0" name=""/>
        <dsp:cNvSpPr/>
      </dsp:nvSpPr>
      <dsp:spPr>
        <a:xfrm>
          <a:off x="0" y="2009666"/>
          <a:ext cx="7579919" cy="83475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8286" tIns="208280" rIns="58828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All operations except load/store use register based addressing</a:t>
          </a:r>
        </a:p>
        <a:p>
          <a:pPr marL="171450" lvl="1" indent="-171450" algn="l" defTabSz="800100">
            <a:lnSpc>
              <a:spcPct val="90000"/>
            </a:lnSpc>
            <a:spcBef>
              <a:spcPct val="0"/>
            </a:spcBef>
            <a:spcAft>
              <a:spcPct val="15000"/>
            </a:spcAft>
            <a:buChar char="•"/>
          </a:pPr>
          <a:r>
            <a:rPr lang="en-US" sz="1800" kern="1200" dirty="0"/>
            <a:t>load/store use memory addressing modes</a:t>
          </a:r>
        </a:p>
      </dsp:txBody>
      <dsp:txXfrm>
        <a:off x="0" y="2009666"/>
        <a:ext cx="7579919" cy="834750"/>
      </dsp:txXfrm>
    </dsp:sp>
    <dsp:sp modelId="{181078AB-6DCB-45F7-BDF5-823C44D941B4}">
      <dsp:nvSpPr>
        <dsp:cNvPr id="0" name=""/>
        <dsp:cNvSpPr/>
      </dsp:nvSpPr>
      <dsp:spPr>
        <a:xfrm>
          <a:off x="378995" y="1862066"/>
          <a:ext cx="5305943" cy="2952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0552" tIns="0" rIns="200552" bIns="0" numCol="1" spcCol="1270" anchor="ctr" anchorCtr="0">
          <a:noAutofit/>
        </a:bodyPr>
        <a:lstStyle/>
        <a:p>
          <a:pPr marL="0" lvl="0" indent="0" algn="l" defTabSz="800100">
            <a:lnSpc>
              <a:spcPct val="90000"/>
            </a:lnSpc>
            <a:spcBef>
              <a:spcPct val="0"/>
            </a:spcBef>
            <a:spcAft>
              <a:spcPct val="35000"/>
            </a:spcAft>
            <a:buNone/>
          </a:pPr>
          <a:r>
            <a:rPr lang="en-US" sz="1800" kern="1200" dirty="0"/>
            <a:t>Simple Addressing Modes</a:t>
          </a:r>
        </a:p>
      </dsp:txBody>
      <dsp:txXfrm>
        <a:off x="393405" y="1876476"/>
        <a:ext cx="5277123" cy="266380"/>
      </dsp:txXfrm>
    </dsp:sp>
    <dsp:sp modelId="{C22BDD5C-18F9-4726-931B-456B1C8F14EC}">
      <dsp:nvSpPr>
        <dsp:cNvPr id="0" name=""/>
        <dsp:cNvSpPr/>
      </dsp:nvSpPr>
      <dsp:spPr>
        <a:xfrm>
          <a:off x="0" y="3046017"/>
          <a:ext cx="7579919" cy="83475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8286" tIns="208280" rIns="58828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Large number of registers required for reg-to-reg operations</a:t>
          </a:r>
        </a:p>
        <a:p>
          <a:pPr marL="171450" lvl="1" indent="-171450" algn="l" defTabSz="800100">
            <a:lnSpc>
              <a:spcPct val="90000"/>
            </a:lnSpc>
            <a:spcBef>
              <a:spcPct val="0"/>
            </a:spcBef>
            <a:spcAft>
              <a:spcPct val="15000"/>
            </a:spcAft>
            <a:buChar char="•"/>
          </a:pPr>
          <a:r>
            <a:rPr lang="en-US" sz="1800" kern="1200" dirty="0"/>
            <a:t>Provide ample opportunities for the compiler to optimize their usage</a:t>
          </a:r>
        </a:p>
      </dsp:txBody>
      <dsp:txXfrm>
        <a:off x="0" y="3046017"/>
        <a:ext cx="7579919" cy="834750"/>
      </dsp:txXfrm>
    </dsp:sp>
    <dsp:sp modelId="{E9B2AC2A-EA17-4ABC-85AF-5CDF30028653}">
      <dsp:nvSpPr>
        <dsp:cNvPr id="0" name=""/>
        <dsp:cNvSpPr/>
      </dsp:nvSpPr>
      <dsp:spPr>
        <a:xfrm>
          <a:off x="378995" y="2898417"/>
          <a:ext cx="5305943" cy="2952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0552" tIns="0" rIns="200552" bIns="0" numCol="1" spcCol="1270" anchor="ctr" anchorCtr="0">
          <a:noAutofit/>
        </a:bodyPr>
        <a:lstStyle/>
        <a:p>
          <a:pPr marL="0" lvl="0" indent="0" algn="l" defTabSz="800100">
            <a:lnSpc>
              <a:spcPct val="90000"/>
            </a:lnSpc>
            <a:spcBef>
              <a:spcPct val="0"/>
            </a:spcBef>
            <a:spcAft>
              <a:spcPct val="35000"/>
            </a:spcAft>
            <a:buNone/>
          </a:pPr>
          <a:r>
            <a:rPr lang="en-US" sz="1800" kern="1200" dirty="0"/>
            <a:t>Large Register Set</a:t>
          </a:r>
        </a:p>
      </dsp:txBody>
      <dsp:txXfrm>
        <a:off x="393405" y="2912827"/>
        <a:ext cx="5277123" cy="266380"/>
      </dsp:txXfrm>
    </dsp:sp>
    <dsp:sp modelId="{B7810FF6-9DDC-415C-8FC3-0ECE491BF6B7}">
      <dsp:nvSpPr>
        <dsp:cNvPr id="0" name=""/>
        <dsp:cNvSpPr/>
      </dsp:nvSpPr>
      <dsp:spPr>
        <a:xfrm>
          <a:off x="0" y="4082367"/>
          <a:ext cx="7579919" cy="1102500"/>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8286" tIns="208280" rIns="58828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Instruction lengths are fixed</a:t>
          </a:r>
        </a:p>
        <a:p>
          <a:pPr marL="171450" lvl="1" indent="-171450" algn="l" defTabSz="800100">
            <a:lnSpc>
              <a:spcPct val="90000"/>
            </a:lnSpc>
            <a:spcBef>
              <a:spcPct val="0"/>
            </a:spcBef>
            <a:spcAft>
              <a:spcPct val="15000"/>
            </a:spcAft>
            <a:buChar char="•"/>
          </a:pPr>
          <a:r>
            <a:rPr lang="en-US" sz="1800" kern="1200" dirty="0"/>
            <a:t>Implementation &amp; execution efficiency</a:t>
          </a:r>
        </a:p>
        <a:p>
          <a:pPr marL="171450" lvl="1" indent="-171450" algn="l" defTabSz="800100">
            <a:lnSpc>
              <a:spcPct val="90000"/>
            </a:lnSpc>
            <a:spcBef>
              <a:spcPct val="0"/>
            </a:spcBef>
            <a:spcAft>
              <a:spcPct val="15000"/>
            </a:spcAft>
            <a:buChar char="•"/>
          </a:pPr>
          <a:r>
            <a:rPr lang="en-US" sz="1800" kern="1200" dirty="0"/>
            <a:t>Efficient decoding &amp; scheduling</a:t>
          </a:r>
        </a:p>
      </dsp:txBody>
      <dsp:txXfrm>
        <a:off x="0" y="4082367"/>
        <a:ext cx="7579919" cy="1102500"/>
      </dsp:txXfrm>
    </dsp:sp>
    <dsp:sp modelId="{7FF7FCA5-D5CA-49C6-8E25-78FA2D0198CA}">
      <dsp:nvSpPr>
        <dsp:cNvPr id="0" name=""/>
        <dsp:cNvSpPr/>
      </dsp:nvSpPr>
      <dsp:spPr>
        <a:xfrm>
          <a:off x="378995" y="3934767"/>
          <a:ext cx="5305943" cy="2952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0552" tIns="0" rIns="200552" bIns="0" numCol="1" spcCol="1270" anchor="ctr" anchorCtr="0">
          <a:noAutofit/>
        </a:bodyPr>
        <a:lstStyle/>
        <a:p>
          <a:pPr marL="0" lvl="0" indent="0" algn="l" defTabSz="800100">
            <a:lnSpc>
              <a:spcPct val="90000"/>
            </a:lnSpc>
            <a:spcBef>
              <a:spcPct val="0"/>
            </a:spcBef>
            <a:spcAft>
              <a:spcPct val="35000"/>
            </a:spcAft>
            <a:buNone/>
          </a:pPr>
          <a:r>
            <a:rPr lang="en-US" sz="1800" kern="1200" dirty="0"/>
            <a:t>Fixed Length</a:t>
          </a:r>
        </a:p>
      </dsp:txBody>
      <dsp:txXfrm>
        <a:off x="393405" y="3949177"/>
        <a:ext cx="5277123"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FA20A-03A8-4B95-BC41-97C6775D8EAA}">
      <dsp:nvSpPr>
        <dsp:cNvPr id="0" name=""/>
        <dsp:cNvSpPr/>
      </dsp:nvSpPr>
      <dsp:spPr>
        <a:xfrm>
          <a:off x="1804855" y="1514517"/>
          <a:ext cx="2371962" cy="2371750"/>
        </a:xfrm>
        <a:prstGeom prst="ellips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DaunPenh" panose="01010101010101010101" pitchFamily="2" charset="0"/>
              <a:ea typeface="Calibri" panose="020F0502020204030204" pitchFamily="34" charset="0"/>
              <a:cs typeface="DaunPenh" panose="01010101010101010101" pitchFamily="2" charset="0"/>
            </a:rPr>
            <a:t>ARM has </a:t>
          </a:r>
          <a:r>
            <a:rPr lang="en-US" sz="2500" b="1" i="0" u="none" kern="1200"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37</a:t>
          </a:r>
          <a:r>
            <a:rPr lang="en-US" sz="2500" b="1" kern="1200" dirty="0">
              <a:latin typeface="DaunPenh" panose="01010101010101010101" pitchFamily="2" charset="0"/>
              <a:ea typeface="Calibri" panose="020F0502020204030204" pitchFamily="34" charset="0"/>
              <a:cs typeface="DaunPenh" panose="01010101010101010101" pitchFamily="2" charset="0"/>
            </a:rPr>
            <a:t> registers all of which are 32-bits long</a:t>
          </a:r>
          <a:endParaRPr lang="en-US" sz="2500" kern="1200" dirty="0"/>
        </a:p>
      </dsp:txBody>
      <dsp:txXfrm>
        <a:off x="2152221" y="1861852"/>
        <a:ext cx="1677230" cy="1677080"/>
      </dsp:txXfrm>
    </dsp:sp>
    <dsp:sp modelId="{9D235663-9052-49D4-ABF9-E5D55C38FAE9}">
      <dsp:nvSpPr>
        <dsp:cNvPr id="0" name=""/>
        <dsp:cNvSpPr/>
      </dsp:nvSpPr>
      <dsp:spPr>
        <a:xfrm>
          <a:off x="581964" y="195613"/>
          <a:ext cx="4780834" cy="4983548"/>
        </a:xfrm>
        <a:prstGeom prst="blockArc">
          <a:avLst>
            <a:gd name="adj1" fmla="val 16509444"/>
            <a:gd name="adj2" fmla="val 5088054"/>
            <a:gd name="adj3" fmla="val 524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5BF7988-4448-49D9-8F0D-668FC5EAFD1A}">
      <dsp:nvSpPr>
        <dsp:cNvPr id="0" name=""/>
        <dsp:cNvSpPr/>
      </dsp:nvSpPr>
      <dsp:spPr>
        <a:xfrm>
          <a:off x="3541694" y="0"/>
          <a:ext cx="1270942" cy="127067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06BD564-F68D-43DD-9B3A-60ECA1D783EC}">
      <dsp:nvSpPr>
        <dsp:cNvPr id="0" name=""/>
        <dsp:cNvSpPr/>
      </dsp:nvSpPr>
      <dsp:spPr>
        <a:xfrm>
          <a:off x="4898022" y="37375"/>
          <a:ext cx="2064759" cy="123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10000"/>
            </a:spcAft>
            <a:buNone/>
          </a:pPr>
          <a:r>
            <a:rPr lang="en-US" sz="2300" b="1" i="0" u="none" kern="1200"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1</a:t>
          </a:r>
          <a:r>
            <a:rPr lang="en-US" sz="2300" b="1" kern="1200" dirty="0">
              <a:latin typeface="DaunPenh" panose="01010101010101010101" pitchFamily="2" charset="0"/>
              <a:ea typeface="Calibri" panose="020F0502020204030204" pitchFamily="34" charset="0"/>
              <a:cs typeface="DaunPenh" panose="01010101010101010101" pitchFamily="2" charset="0"/>
            </a:rPr>
            <a:t> dedicated program counter (pc)</a:t>
          </a:r>
          <a:endParaRPr lang="en-US" sz="2300" kern="1200" dirty="0"/>
        </a:p>
      </dsp:txBody>
      <dsp:txXfrm>
        <a:off x="4898022" y="37375"/>
        <a:ext cx="2064759" cy="1230037"/>
      </dsp:txXfrm>
    </dsp:sp>
    <dsp:sp modelId="{B5395EDC-B285-405C-9FF7-46F235D73684}">
      <dsp:nvSpPr>
        <dsp:cNvPr id="0" name=""/>
        <dsp:cNvSpPr/>
      </dsp:nvSpPr>
      <dsp:spPr>
        <a:xfrm>
          <a:off x="4480451" y="1183436"/>
          <a:ext cx="1270942" cy="127067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E00164F-DAE5-43D3-93DF-4EDC47233E88}">
      <dsp:nvSpPr>
        <dsp:cNvPr id="0" name=""/>
        <dsp:cNvSpPr/>
      </dsp:nvSpPr>
      <dsp:spPr>
        <a:xfrm>
          <a:off x="5844712" y="1205653"/>
          <a:ext cx="1701322" cy="123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10000"/>
            </a:spcAft>
            <a:buNone/>
          </a:pPr>
          <a:r>
            <a:rPr lang="en-US" sz="2300" b="1" i="0" u="none" kern="1200"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1</a:t>
          </a:r>
          <a:r>
            <a:rPr lang="en-US" sz="2300" b="1" kern="1200" dirty="0">
              <a:latin typeface="DaunPenh" panose="01010101010101010101" pitchFamily="2" charset="0"/>
              <a:ea typeface="Calibri" panose="020F0502020204030204" pitchFamily="34" charset="0"/>
              <a:cs typeface="DaunPenh" panose="01010101010101010101" pitchFamily="2" charset="0"/>
            </a:rPr>
            <a:t> dedicated current program status register (</a:t>
          </a:r>
          <a:r>
            <a:rPr lang="en-US" sz="2300" b="1" kern="1200" dirty="0" err="1">
              <a:latin typeface="DaunPenh" panose="01010101010101010101" pitchFamily="2" charset="0"/>
              <a:ea typeface="Calibri" panose="020F0502020204030204" pitchFamily="34" charset="0"/>
              <a:cs typeface="DaunPenh" panose="01010101010101010101" pitchFamily="2" charset="0"/>
            </a:rPr>
            <a:t>cpsr</a:t>
          </a:r>
          <a:r>
            <a:rPr lang="en-US" sz="2300" b="1" kern="1200" dirty="0">
              <a:latin typeface="DaunPenh" panose="01010101010101010101" pitchFamily="2" charset="0"/>
              <a:ea typeface="Calibri" panose="020F0502020204030204" pitchFamily="34" charset="0"/>
              <a:cs typeface="DaunPenh" panose="01010101010101010101" pitchFamily="2" charset="0"/>
            </a:rPr>
            <a:t>)</a:t>
          </a:r>
          <a:endParaRPr lang="en-US" sz="2300" kern="1200" dirty="0"/>
        </a:p>
      </dsp:txBody>
      <dsp:txXfrm>
        <a:off x="5844712" y="1205653"/>
        <a:ext cx="1701322" cy="1230037"/>
      </dsp:txXfrm>
    </dsp:sp>
    <dsp:sp modelId="{E74E6FDB-AD44-407A-9AC3-16DB37EE8EC4}">
      <dsp:nvSpPr>
        <dsp:cNvPr id="0" name=""/>
        <dsp:cNvSpPr/>
      </dsp:nvSpPr>
      <dsp:spPr>
        <a:xfrm>
          <a:off x="4475576" y="2923370"/>
          <a:ext cx="1270942" cy="127067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2B84E4B-3733-4DAE-8381-A27CF65218DE}">
      <dsp:nvSpPr>
        <dsp:cNvPr id="0" name=""/>
        <dsp:cNvSpPr/>
      </dsp:nvSpPr>
      <dsp:spPr>
        <a:xfrm>
          <a:off x="5844712" y="2943961"/>
          <a:ext cx="1701322" cy="123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10000"/>
            </a:spcAft>
            <a:buNone/>
          </a:pPr>
          <a:r>
            <a:rPr lang="en-US" sz="2300" b="1" i="0" u="none" kern="1200"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5</a:t>
          </a:r>
          <a:r>
            <a:rPr lang="en-US" sz="2300" b="1" kern="1200" dirty="0">
              <a:latin typeface="DaunPenh" panose="01010101010101010101" pitchFamily="2" charset="0"/>
              <a:ea typeface="Calibri" panose="020F0502020204030204" pitchFamily="34" charset="0"/>
              <a:cs typeface="DaunPenh" panose="01010101010101010101" pitchFamily="2" charset="0"/>
            </a:rPr>
            <a:t> dedicated saved program status registers (</a:t>
          </a:r>
          <a:r>
            <a:rPr lang="en-US" sz="2300" b="1" kern="1200" dirty="0" err="1">
              <a:latin typeface="DaunPenh" panose="01010101010101010101" pitchFamily="2" charset="0"/>
              <a:ea typeface="Calibri" panose="020F0502020204030204" pitchFamily="34" charset="0"/>
              <a:cs typeface="DaunPenh" panose="01010101010101010101" pitchFamily="2" charset="0"/>
            </a:rPr>
            <a:t>spsr</a:t>
          </a:r>
          <a:r>
            <a:rPr lang="en-US" sz="2300" b="1" kern="1200" dirty="0">
              <a:latin typeface="DaunPenh" panose="01010101010101010101" pitchFamily="2" charset="0"/>
              <a:ea typeface="Calibri" panose="020F0502020204030204" pitchFamily="34" charset="0"/>
              <a:cs typeface="DaunPenh" panose="01010101010101010101" pitchFamily="2" charset="0"/>
            </a:rPr>
            <a:t>)</a:t>
          </a:r>
          <a:endParaRPr lang="en-US" sz="2300" kern="1200" dirty="0"/>
        </a:p>
      </dsp:txBody>
      <dsp:txXfrm>
        <a:off x="5844712" y="2943961"/>
        <a:ext cx="1701322" cy="1230037"/>
      </dsp:txXfrm>
    </dsp:sp>
    <dsp:sp modelId="{82EFDDF8-FA8B-4B9E-AA88-6613249439BC}">
      <dsp:nvSpPr>
        <dsp:cNvPr id="0" name=""/>
        <dsp:cNvSpPr/>
      </dsp:nvSpPr>
      <dsp:spPr>
        <a:xfrm>
          <a:off x="3541694" y="4147989"/>
          <a:ext cx="1270942" cy="127067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443DC976-64C5-4A1E-BAFE-6A6393DD6255}">
      <dsp:nvSpPr>
        <dsp:cNvPr id="0" name=""/>
        <dsp:cNvSpPr/>
      </dsp:nvSpPr>
      <dsp:spPr>
        <a:xfrm>
          <a:off x="4909438" y="4173999"/>
          <a:ext cx="1701322" cy="123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l" defTabSz="1022350">
            <a:lnSpc>
              <a:spcPct val="90000"/>
            </a:lnSpc>
            <a:spcBef>
              <a:spcPct val="0"/>
            </a:spcBef>
            <a:spcAft>
              <a:spcPct val="10000"/>
            </a:spcAft>
            <a:buNone/>
          </a:pPr>
          <a:r>
            <a:rPr lang="en-US" sz="2300" b="1" i="0" u="none" kern="1200" dirty="0">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rPr>
            <a:t>30</a:t>
          </a:r>
          <a:r>
            <a:rPr lang="en-US" sz="2300" b="1" kern="1200" dirty="0">
              <a:latin typeface="DaunPenh" panose="01010101010101010101" pitchFamily="2" charset="0"/>
              <a:ea typeface="Calibri" panose="020F0502020204030204" pitchFamily="34" charset="0"/>
              <a:cs typeface="DaunPenh" panose="01010101010101010101" pitchFamily="2" charset="0"/>
            </a:rPr>
            <a:t> general purpose registers </a:t>
          </a:r>
          <a:endParaRPr lang="en-US" sz="2300" kern="1200" dirty="0"/>
        </a:p>
      </dsp:txBody>
      <dsp:txXfrm>
        <a:off x="4909438" y="4173999"/>
        <a:ext cx="1701322" cy="12300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F44F4-B7E3-4F0F-89EF-AD33C77CD42E}">
      <dsp:nvSpPr>
        <dsp:cNvPr id="0" name=""/>
        <dsp:cNvSpPr/>
      </dsp:nvSpPr>
      <dsp:spPr>
        <a:xfrm>
          <a:off x="3642757" y="1203"/>
          <a:ext cx="1754629" cy="793591"/>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DaunPenh" panose="01010101010101010101" pitchFamily="2" charset="0"/>
              <a:ea typeface="Calibri" panose="020F0502020204030204" pitchFamily="34" charset="0"/>
              <a:cs typeface="DaunPenh" panose="01010101010101010101" pitchFamily="2" charset="0"/>
            </a:rPr>
            <a:t>Data processing instructions</a:t>
          </a:r>
          <a:endParaRPr lang="en-US" sz="2000" b="1" kern="1200" dirty="0">
            <a:latin typeface="DaunPenh" panose="01010101010101010101" pitchFamily="2" charset="0"/>
            <a:ea typeface="Calibri" panose="020F0502020204030204" pitchFamily="34" charset="0"/>
            <a:cs typeface="DaunPenh" panose="01010101010101010101" pitchFamily="2" charset="0"/>
          </a:endParaRPr>
        </a:p>
      </dsp:txBody>
      <dsp:txXfrm>
        <a:off x="3642757" y="1203"/>
        <a:ext cx="1754629" cy="793591"/>
      </dsp:txXfrm>
    </dsp:sp>
    <dsp:sp modelId="{DFA82A51-2499-4B9B-967B-372F3FC6D71B}">
      <dsp:nvSpPr>
        <dsp:cNvPr id="0" name=""/>
        <dsp:cNvSpPr/>
      </dsp:nvSpPr>
      <dsp:spPr>
        <a:xfrm>
          <a:off x="2778536" y="1203"/>
          <a:ext cx="785655" cy="7935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000" r="-1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144CB82-803F-4F0C-B298-DB8B380A2AA1}">
      <dsp:nvSpPr>
        <dsp:cNvPr id="0" name=""/>
        <dsp:cNvSpPr/>
      </dsp:nvSpPr>
      <dsp:spPr>
        <a:xfrm>
          <a:off x="2778536" y="925737"/>
          <a:ext cx="1754629" cy="793591"/>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DaunPenh" panose="01010101010101010101" pitchFamily="2" charset="0"/>
              <a:ea typeface="Calibri" panose="020F0502020204030204" pitchFamily="34" charset="0"/>
              <a:cs typeface="DaunPenh" panose="01010101010101010101" pitchFamily="2" charset="0"/>
            </a:rPr>
            <a:t>Branch instructions</a:t>
          </a:r>
        </a:p>
      </dsp:txBody>
      <dsp:txXfrm>
        <a:off x="2778536" y="925737"/>
        <a:ext cx="1754629" cy="793591"/>
      </dsp:txXfrm>
    </dsp:sp>
    <dsp:sp modelId="{2951F2AA-69D9-49A8-9D1F-8BD8211FAEB5}">
      <dsp:nvSpPr>
        <dsp:cNvPr id="0" name=""/>
        <dsp:cNvSpPr/>
      </dsp:nvSpPr>
      <dsp:spPr>
        <a:xfrm>
          <a:off x="4611732" y="925737"/>
          <a:ext cx="785655" cy="7935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000" r="-1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3942991-B551-4FC8-8BDE-0ED448B6A6E0}">
      <dsp:nvSpPr>
        <dsp:cNvPr id="0" name=""/>
        <dsp:cNvSpPr/>
      </dsp:nvSpPr>
      <dsp:spPr>
        <a:xfrm>
          <a:off x="3642757" y="1850271"/>
          <a:ext cx="1754629" cy="793591"/>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DaunPenh" panose="01010101010101010101" pitchFamily="2" charset="0"/>
              <a:ea typeface="Calibri" panose="020F0502020204030204" pitchFamily="34" charset="0"/>
              <a:cs typeface="DaunPenh" panose="01010101010101010101" pitchFamily="2" charset="0"/>
            </a:rPr>
            <a:t>Load-Store instructions</a:t>
          </a:r>
        </a:p>
      </dsp:txBody>
      <dsp:txXfrm>
        <a:off x="3642757" y="1850271"/>
        <a:ext cx="1754629" cy="793591"/>
      </dsp:txXfrm>
    </dsp:sp>
    <dsp:sp modelId="{C1FC1D0A-9E60-46E3-A44E-E4567F16C93D}">
      <dsp:nvSpPr>
        <dsp:cNvPr id="0" name=""/>
        <dsp:cNvSpPr/>
      </dsp:nvSpPr>
      <dsp:spPr>
        <a:xfrm>
          <a:off x="2778536" y="1850271"/>
          <a:ext cx="785655" cy="79359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1000" r="-1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7815DC5-32AC-4965-A492-F7C58919F400}">
      <dsp:nvSpPr>
        <dsp:cNvPr id="0" name=""/>
        <dsp:cNvSpPr/>
      </dsp:nvSpPr>
      <dsp:spPr>
        <a:xfrm>
          <a:off x="2778536" y="2774804"/>
          <a:ext cx="1754629" cy="793591"/>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DaunPenh" panose="01010101010101010101" pitchFamily="2" charset="0"/>
              <a:ea typeface="Calibri" panose="020F0502020204030204" pitchFamily="34" charset="0"/>
              <a:cs typeface="DaunPenh" panose="01010101010101010101" pitchFamily="2" charset="0"/>
            </a:rPr>
            <a:t>Software interrupt instructions</a:t>
          </a:r>
        </a:p>
      </dsp:txBody>
      <dsp:txXfrm>
        <a:off x="2778536" y="2774804"/>
        <a:ext cx="1754629" cy="793591"/>
      </dsp:txXfrm>
    </dsp:sp>
    <dsp:sp modelId="{4AB02EC5-983F-48AD-B120-722E3825DA82}">
      <dsp:nvSpPr>
        <dsp:cNvPr id="0" name=""/>
        <dsp:cNvSpPr/>
      </dsp:nvSpPr>
      <dsp:spPr>
        <a:xfrm>
          <a:off x="4611732" y="2774804"/>
          <a:ext cx="785655" cy="7935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000" r="-1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8B262C61-6D56-46E2-9634-FE4AAC521928}">
      <dsp:nvSpPr>
        <dsp:cNvPr id="0" name=""/>
        <dsp:cNvSpPr/>
      </dsp:nvSpPr>
      <dsp:spPr>
        <a:xfrm>
          <a:off x="3642757" y="3699338"/>
          <a:ext cx="1754629" cy="793591"/>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DaunPenh" panose="01010101010101010101" pitchFamily="2" charset="0"/>
              <a:ea typeface="Calibri" panose="020F0502020204030204" pitchFamily="34" charset="0"/>
              <a:cs typeface="DaunPenh" panose="01010101010101010101" pitchFamily="2" charset="0"/>
            </a:rPr>
            <a:t>Program status register instructions</a:t>
          </a:r>
        </a:p>
      </dsp:txBody>
      <dsp:txXfrm>
        <a:off x="3642757" y="3699338"/>
        <a:ext cx="1754629" cy="793591"/>
      </dsp:txXfrm>
    </dsp:sp>
    <dsp:sp modelId="{8B677C7B-A06A-474B-ACA8-502781D946F6}">
      <dsp:nvSpPr>
        <dsp:cNvPr id="0" name=""/>
        <dsp:cNvSpPr/>
      </dsp:nvSpPr>
      <dsp:spPr>
        <a:xfrm>
          <a:off x="2778536" y="3699338"/>
          <a:ext cx="785655" cy="7935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1000" r="-1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563220B-F013-4F1F-BCD0-60B832538F13}">
      <dsp:nvSpPr>
        <dsp:cNvPr id="0" name=""/>
        <dsp:cNvSpPr/>
      </dsp:nvSpPr>
      <dsp:spPr>
        <a:xfrm>
          <a:off x="2778536" y="4623872"/>
          <a:ext cx="1754629" cy="793591"/>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DaunPenh" panose="01010101010101010101" pitchFamily="2" charset="0"/>
              <a:ea typeface="Calibri" panose="020F0502020204030204" pitchFamily="34" charset="0"/>
              <a:cs typeface="DaunPenh" panose="01010101010101010101" pitchFamily="2" charset="0"/>
            </a:rPr>
            <a:t>Coprocessor instructions </a:t>
          </a:r>
          <a:endParaRPr lang="en-US" sz="2000" b="1" kern="1200" dirty="0">
            <a:latin typeface="DaunPenh" panose="01010101010101010101" pitchFamily="2" charset="0"/>
            <a:ea typeface="Calibri" panose="020F0502020204030204" pitchFamily="34" charset="0"/>
            <a:cs typeface="DaunPenh" panose="01010101010101010101" pitchFamily="2" charset="0"/>
          </a:endParaRPr>
        </a:p>
      </dsp:txBody>
      <dsp:txXfrm>
        <a:off x="2778536" y="4623872"/>
        <a:ext cx="1754629" cy="793591"/>
      </dsp:txXfrm>
    </dsp:sp>
    <dsp:sp modelId="{09386FD9-E3FA-49AB-B131-A596618318EF}">
      <dsp:nvSpPr>
        <dsp:cNvPr id="0" name=""/>
        <dsp:cNvSpPr/>
      </dsp:nvSpPr>
      <dsp:spPr>
        <a:xfrm>
          <a:off x="4611732" y="4623872"/>
          <a:ext cx="785655" cy="7935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1000" r="-1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5D2AD-ED60-4608-AC0E-EEB5DFF8E5C9}">
      <dsp:nvSpPr>
        <dsp:cNvPr id="0" name=""/>
        <dsp:cNvSpPr/>
      </dsp:nvSpPr>
      <dsp:spPr>
        <a:xfrm rot="5400000">
          <a:off x="5182075" y="-2034834"/>
          <a:ext cx="1029274" cy="5361611"/>
        </a:xfrm>
        <a:prstGeom prst="round2Same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latin typeface="DaunPenh" panose="01010101010101010101" pitchFamily="2" charset="0"/>
              <a:ea typeface="Calibri" panose="020F0502020204030204" pitchFamily="34" charset="0"/>
              <a:cs typeface="DaunPenh" panose="01010101010101010101" pitchFamily="2" charset="0"/>
            </a:rPr>
            <a:t>2-addr format, No conditional execution, No 'S' suffix (always ON)</a:t>
          </a:r>
          <a:endParaRPr lang="en-US" sz="1800" kern="1200" dirty="0"/>
        </a:p>
        <a:p>
          <a:pPr marL="171450" lvl="1" indent="-171450" algn="l" defTabSz="800100">
            <a:lnSpc>
              <a:spcPct val="90000"/>
            </a:lnSpc>
            <a:spcBef>
              <a:spcPct val="0"/>
            </a:spcBef>
            <a:spcAft>
              <a:spcPct val="15000"/>
            </a:spcAft>
            <a:buChar char="•"/>
          </a:pPr>
          <a:r>
            <a:rPr lang="en-US" sz="1800" b="1" kern="1200" dirty="0">
              <a:latin typeface="DaunPenh" panose="01010101010101010101" pitchFamily="2" charset="0"/>
              <a:ea typeface="Calibri" panose="020F0502020204030204" pitchFamily="34" charset="0"/>
              <a:cs typeface="DaunPenh" panose="01010101010101010101" pitchFamily="2" charset="0"/>
            </a:rPr>
            <a:t>MOV, MVN, ADD, ADC, SUB, SBC, MUL, AND, ORR, EOR, BIC,</a:t>
          </a:r>
          <a:r>
            <a:rPr lang="fa-IR" sz="1800" b="1" kern="1200" dirty="0">
              <a:latin typeface="DaunPenh" panose="01010101010101010101" pitchFamily="2" charset="0"/>
              <a:ea typeface="Calibri" panose="020F0502020204030204" pitchFamily="34" charset="0"/>
              <a:cs typeface="DaunPenh" panose="01010101010101010101" pitchFamily="2" charset="0"/>
            </a:rPr>
            <a:t> </a:t>
          </a:r>
          <a:r>
            <a:rPr lang="en-US" sz="1800" b="1" kern="1200" dirty="0">
              <a:latin typeface="DaunPenh" panose="01010101010101010101" pitchFamily="2" charset="0"/>
              <a:ea typeface="Calibri" panose="020F0502020204030204" pitchFamily="34" charset="0"/>
              <a:cs typeface="DaunPenh" panose="01010101010101010101" pitchFamily="2" charset="0"/>
            </a:rPr>
            <a:t>NEG, LSL, LSR, ASR, ROR, CMP, CMN, TST</a:t>
          </a:r>
        </a:p>
      </dsp:txBody>
      <dsp:txXfrm rot="-5400000">
        <a:off x="3015907" y="181579"/>
        <a:ext cx="5311366" cy="928784"/>
      </dsp:txXfrm>
    </dsp:sp>
    <dsp:sp modelId="{0B202B76-0480-4C6A-A96F-D157FDC2019F}">
      <dsp:nvSpPr>
        <dsp:cNvPr id="0" name=""/>
        <dsp:cNvSpPr/>
      </dsp:nvSpPr>
      <dsp:spPr>
        <a:xfrm>
          <a:off x="0" y="2674"/>
          <a:ext cx="3015906" cy="128659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i="0" kern="1200" dirty="0">
              <a:solidFill>
                <a:schemeClr val="bg1"/>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Data processing instructions</a:t>
          </a:r>
          <a:endParaRPr lang="en-US" sz="3200" i="0" kern="1200" dirty="0">
            <a:solidFill>
              <a:schemeClr val="bg1"/>
            </a:solidFill>
            <a:effectLst>
              <a:outerShdw blurRad="38100" dist="38100" dir="2700000" algn="tl">
                <a:srgbClr val="000000">
                  <a:alpha val="43137"/>
                </a:srgbClr>
              </a:outerShdw>
            </a:effectLst>
          </a:endParaRPr>
        </a:p>
      </dsp:txBody>
      <dsp:txXfrm>
        <a:off x="62806" y="65480"/>
        <a:ext cx="2890294" cy="1160980"/>
      </dsp:txXfrm>
    </dsp:sp>
    <dsp:sp modelId="{2E485BAA-E60A-44BE-914F-19D40A690059}">
      <dsp:nvSpPr>
        <dsp:cNvPr id="0" name=""/>
        <dsp:cNvSpPr/>
      </dsp:nvSpPr>
      <dsp:spPr>
        <a:xfrm rot="5400000">
          <a:off x="5182075" y="-683912"/>
          <a:ext cx="1029274" cy="5361611"/>
        </a:xfrm>
        <a:prstGeom prst="round2SameRect">
          <a:avLst/>
        </a:prstGeom>
        <a:solidFill>
          <a:schemeClr val="accent5">
            <a:tint val="40000"/>
            <a:alpha val="90000"/>
            <a:hueOff val="1714129"/>
            <a:satOff val="-10282"/>
            <a:lumOff val="-727"/>
            <a:alphaOff val="0"/>
          </a:schemeClr>
        </a:solidFill>
        <a:ln w="15875" cap="flat" cmpd="sng" algn="ctr">
          <a:solidFill>
            <a:schemeClr val="accent5">
              <a:tint val="40000"/>
              <a:alpha val="90000"/>
              <a:hueOff val="1714129"/>
              <a:satOff val="-10282"/>
              <a:lumOff val="-7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latin typeface="DaunPenh" panose="01010101010101010101" pitchFamily="2" charset="0"/>
              <a:ea typeface="Calibri" panose="020F0502020204030204" pitchFamily="34" charset="0"/>
              <a:cs typeface="DaunPenh" panose="01010101010101010101" pitchFamily="2" charset="0"/>
            </a:rPr>
            <a:t>Offset: register, immediate (0-124 words), relative to PC/SP</a:t>
          </a:r>
          <a:endParaRPr lang="en-US" sz="1800" kern="1200" dirty="0"/>
        </a:p>
        <a:p>
          <a:pPr marL="171450" lvl="1" indent="-171450" algn="l" defTabSz="800100">
            <a:lnSpc>
              <a:spcPct val="90000"/>
            </a:lnSpc>
            <a:spcBef>
              <a:spcPct val="0"/>
            </a:spcBef>
            <a:spcAft>
              <a:spcPct val="15000"/>
            </a:spcAft>
            <a:buChar char="•"/>
          </a:pPr>
          <a:r>
            <a:rPr lang="en-US" sz="1800" b="1" kern="1200" dirty="0">
              <a:latin typeface="DaunPenh" panose="01010101010101010101" pitchFamily="2" charset="0"/>
              <a:ea typeface="Calibri" panose="020F0502020204030204" pitchFamily="34" charset="0"/>
              <a:cs typeface="DaunPenh" panose="01010101010101010101" pitchFamily="2" charset="0"/>
            </a:rPr>
            <a:t>LDR, STR, LDMIA, STMIA, PUSH, POP</a:t>
          </a:r>
        </a:p>
      </dsp:txBody>
      <dsp:txXfrm rot="-5400000">
        <a:off x="3015907" y="1532501"/>
        <a:ext cx="5311366" cy="928784"/>
      </dsp:txXfrm>
    </dsp:sp>
    <dsp:sp modelId="{3DB9023C-4F07-48C4-B9D9-970E4D2DB9CC}">
      <dsp:nvSpPr>
        <dsp:cNvPr id="0" name=""/>
        <dsp:cNvSpPr/>
      </dsp:nvSpPr>
      <dsp:spPr>
        <a:xfrm>
          <a:off x="0" y="1353597"/>
          <a:ext cx="3015906" cy="1286592"/>
        </a:xfrm>
        <a:prstGeom prst="roundRect">
          <a:avLst/>
        </a:prstGeom>
        <a:solidFill>
          <a:schemeClr val="accent5">
            <a:hueOff val="1420348"/>
            <a:satOff val="-9402"/>
            <a:lumOff val="-16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i="0" kern="1200">
              <a:solidFill>
                <a:schemeClr val="bg1"/>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Load-Store instructions</a:t>
          </a:r>
          <a:endParaRPr lang="en-US" sz="3200" i="0" kern="1200" dirty="0">
            <a:solidFill>
              <a:schemeClr val="bg1"/>
            </a:solidFill>
            <a:effectLst>
              <a:outerShdw blurRad="38100" dist="38100" dir="2700000" algn="tl">
                <a:srgbClr val="000000">
                  <a:alpha val="43137"/>
                </a:srgbClr>
              </a:outerShdw>
            </a:effectLst>
          </a:endParaRPr>
        </a:p>
      </dsp:txBody>
      <dsp:txXfrm>
        <a:off x="62806" y="1416403"/>
        <a:ext cx="2890294" cy="1160980"/>
      </dsp:txXfrm>
    </dsp:sp>
    <dsp:sp modelId="{74003241-4AB7-4F35-A03F-97E95C4E58F9}">
      <dsp:nvSpPr>
        <dsp:cNvPr id="0" name=""/>
        <dsp:cNvSpPr/>
      </dsp:nvSpPr>
      <dsp:spPr>
        <a:xfrm rot="5400000">
          <a:off x="5182075" y="667009"/>
          <a:ext cx="1029274" cy="5361611"/>
        </a:xfrm>
        <a:prstGeom prst="round2SameRect">
          <a:avLst/>
        </a:prstGeom>
        <a:solidFill>
          <a:schemeClr val="accent5">
            <a:tint val="40000"/>
            <a:alpha val="90000"/>
            <a:hueOff val="3428258"/>
            <a:satOff val="-20565"/>
            <a:lumOff val="-1453"/>
            <a:alphaOff val="0"/>
          </a:schemeClr>
        </a:solidFill>
        <a:ln w="15875" cap="flat" cmpd="sng" algn="ctr">
          <a:solidFill>
            <a:schemeClr val="accent5">
              <a:tint val="40000"/>
              <a:alpha val="90000"/>
              <a:hueOff val="3428258"/>
              <a:satOff val="-20565"/>
              <a:lumOff val="-14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latin typeface="DaunPenh" panose="01010101010101010101" pitchFamily="2" charset="0"/>
              <a:ea typeface="Calibri" panose="020F0502020204030204" pitchFamily="34" charset="0"/>
              <a:cs typeface="DaunPenh" panose="01010101010101010101" pitchFamily="2" charset="0"/>
            </a:rPr>
            <a:t>Branch instruction ('B') is conditionally executable</a:t>
          </a:r>
          <a:endParaRPr lang="en-US" sz="1800" kern="1200" dirty="0"/>
        </a:p>
        <a:p>
          <a:pPr marL="171450" lvl="1" indent="-171450" algn="l" defTabSz="800100">
            <a:lnSpc>
              <a:spcPct val="90000"/>
            </a:lnSpc>
            <a:spcBef>
              <a:spcPct val="0"/>
            </a:spcBef>
            <a:spcAft>
              <a:spcPct val="15000"/>
            </a:spcAft>
            <a:buChar char="•"/>
          </a:pPr>
          <a:r>
            <a:rPr lang="en-US" sz="1800" b="1" kern="1200" dirty="0">
              <a:latin typeface="DaunPenh" panose="01010101010101010101" pitchFamily="2" charset="0"/>
              <a:ea typeface="Calibri" panose="020F0502020204030204" pitchFamily="34" charset="0"/>
              <a:cs typeface="DaunPenh" panose="01010101010101010101" pitchFamily="2" charset="0"/>
            </a:rPr>
            <a:t>B{</a:t>
          </a:r>
          <a:r>
            <a:rPr lang="en-US" sz="1800" b="1" kern="1200" dirty="0" err="1">
              <a:latin typeface="DaunPenh" panose="01010101010101010101" pitchFamily="2" charset="0"/>
              <a:ea typeface="Calibri" panose="020F0502020204030204" pitchFamily="34" charset="0"/>
              <a:cs typeface="DaunPenh" panose="01010101010101010101" pitchFamily="2" charset="0"/>
            </a:rPr>
            <a:t>cond</a:t>
          </a:r>
          <a:r>
            <a:rPr lang="fa-IR" sz="1800" b="1" kern="1200" dirty="0">
              <a:latin typeface="DaunPenh" panose="01010101010101010101" pitchFamily="2" charset="0"/>
              <a:ea typeface="Calibri" panose="020F0502020204030204" pitchFamily="34" charset="0"/>
              <a:cs typeface="DaunPenh" panose="01010101010101010101" pitchFamily="2" charset="0"/>
            </a:rPr>
            <a:t>{</a:t>
          </a:r>
          <a:r>
            <a:rPr lang="en-US" sz="1800" b="1" kern="1200" dirty="0">
              <a:latin typeface="DaunPenh" panose="01010101010101010101" pitchFamily="2" charset="0"/>
              <a:ea typeface="Calibri" panose="020F0502020204030204" pitchFamily="34" charset="0"/>
              <a:cs typeface="DaunPenh" panose="01010101010101010101" pitchFamily="2" charset="0"/>
            </a:rPr>
            <a:t>, B, BL, BX, BLX</a:t>
          </a:r>
        </a:p>
      </dsp:txBody>
      <dsp:txXfrm rot="-5400000">
        <a:off x="3015907" y="2883423"/>
        <a:ext cx="5311366" cy="928784"/>
      </dsp:txXfrm>
    </dsp:sp>
    <dsp:sp modelId="{5CBB4AB7-0A58-4D67-A60F-C25C4FD6643B}">
      <dsp:nvSpPr>
        <dsp:cNvPr id="0" name=""/>
        <dsp:cNvSpPr/>
      </dsp:nvSpPr>
      <dsp:spPr>
        <a:xfrm>
          <a:off x="0" y="2704519"/>
          <a:ext cx="3015906" cy="1286592"/>
        </a:xfrm>
        <a:prstGeom prst="roundRect">
          <a:avLst/>
        </a:prstGeom>
        <a:solidFill>
          <a:schemeClr val="accent5">
            <a:hueOff val="2840696"/>
            <a:satOff val="-18805"/>
            <a:lumOff val="-326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i="0" kern="1200" dirty="0">
              <a:solidFill>
                <a:schemeClr val="bg1"/>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Branch instructions</a:t>
          </a:r>
          <a:endParaRPr lang="en-US" sz="3200" i="0" kern="1200" dirty="0">
            <a:solidFill>
              <a:schemeClr val="bg1"/>
            </a:solidFill>
            <a:effectLst>
              <a:outerShdw blurRad="38100" dist="38100" dir="2700000" algn="tl">
                <a:srgbClr val="000000">
                  <a:alpha val="43137"/>
                </a:srgbClr>
              </a:outerShdw>
            </a:effectLst>
          </a:endParaRPr>
        </a:p>
      </dsp:txBody>
      <dsp:txXfrm>
        <a:off x="62806" y="2767325"/>
        <a:ext cx="2890294" cy="1160980"/>
      </dsp:txXfrm>
    </dsp:sp>
    <dsp:sp modelId="{DF2ACA15-ED85-4BCC-B65F-70FCC7BF58E3}">
      <dsp:nvSpPr>
        <dsp:cNvPr id="0" name=""/>
        <dsp:cNvSpPr/>
      </dsp:nvSpPr>
      <dsp:spPr>
        <a:xfrm rot="5400000">
          <a:off x="5182075" y="2017932"/>
          <a:ext cx="1029274" cy="5361611"/>
        </a:xfrm>
        <a:prstGeom prst="round2SameRect">
          <a:avLst/>
        </a:prstGeom>
        <a:solidFill>
          <a:schemeClr val="accent5">
            <a:tint val="40000"/>
            <a:alpha val="90000"/>
            <a:hueOff val="5142387"/>
            <a:satOff val="-30847"/>
            <a:lumOff val="-2180"/>
            <a:alphaOff val="0"/>
          </a:schemeClr>
        </a:solidFill>
        <a:ln w="15875" cap="flat" cmpd="sng" algn="ctr">
          <a:solidFill>
            <a:schemeClr val="accent5">
              <a:tint val="40000"/>
              <a:alpha val="90000"/>
              <a:hueOff val="5142387"/>
              <a:satOff val="-30847"/>
              <a:lumOff val="-21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latin typeface="DaunPenh" panose="01010101010101010101" pitchFamily="2" charset="0"/>
              <a:ea typeface="Calibri" panose="020F0502020204030204" pitchFamily="34" charset="0"/>
              <a:cs typeface="DaunPenh" panose="01010101010101010101" pitchFamily="2" charset="0"/>
            </a:rPr>
            <a:t>Generates exception, Use just 8-bit interpreted value</a:t>
          </a:r>
          <a:endParaRPr lang="en-US" sz="1800" kern="1200" dirty="0"/>
        </a:p>
        <a:p>
          <a:pPr marL="171450" lvl="1" indent="-171450" algn="l" defTabSz="800100">
            <a:lnSpc>
              <a:spcPct val="90000"/>
            </a:lnSpc>
            <a:spcBef>
              <a:spcPct val="0"/>
            </a:spcBef>
            <a:spcAft>
              <a:spcPct val="15000"/>
            </a:spcAft>
            <a:buChar char="•"/>
          </a:pPr>
          <a:r>
            <a:rPr lang="en-US" sz="1800" b="1" kern="1200" dirty="0">
              <a:latin typeface="DaunPenh" panose="01010101010101010101" pitchFamily="2" charset="0"/>
              <a:ea typeface="Calibri" panose="020F0502020204030204" pitchFamily="34" charset="0"/>
              <a:cs typeface="DaunPenh" panose="01010101010101010101" pitchFamily="2" charset="0"/>
            </a:rPr>
            <a:t>Handler enters in ARM mode</a:t>
          </a:r>
        </a:p>
      </dsp:txBody>
      <dsp:txXfrm rot="-5400000">
        <a:off x="3015907" y="4234346"/>
        <a:ext cx="5311366" cy="928784"/>
      </dsp:txXfrm>
    </dsp:sp>
    <dsp:sp modelId="{7BFF2AB0-BE4C-4B43-B131-08779D42F01B}">
      <dsp:nvSpPr>
        <dsp:cNvPr id="0" name=""/>
        <dsp:cNvSpPr/>
      </dsp:nvSpPr>
      <dsp:spPr>
        <a:xfrm>
          <a:off x="0" y="4055441"/>
          <a:ext cx="3015906" cy="1286592"/>
        </a:xfrm>
        <a:prstGeom prst="roundRect">
          <a:avLst/>
        </a:prstGeom>
        <a:solidFill>
          <a:schemeClr val="accent5">
            <a:hueOff val="4261045"/>
            <a:satOff val="-28207"/>
            <a:lumOff val="-4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i="0" kern="1200">
              <a:solidFill>
                <a:schemeClr val="bg1"/>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Software interrupt instructions</a:t>
          </a:r>
          <a:endParaRPr lang="en-US" sz="3200" i="0" kern="1200" dirty="0">
            <a:solidFill>
              <a:schemeClr val="bg1"/>
            </a:solidFill>
            <a:effectLst>
              <a:outerShdw blurRad="38100" dist="38100" dir="2700000" algn="tl">
                <a:srgbClr val="000000">
                  <a:alpha val="43137"/>
                </a:srgbClr>
              </a:outerShdw>
            </a:effectLst>
          </a:endParaRPr>
        </a:p>
      </dsp:txBody>
      <dsp:txXfrm>
        <a:off x="62806" y="4118247"/>
        <a:ext cx="2890294" cy="1160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D2333-029B-43D9-97B0-51369E833F86}">
      <dsp:nvSpPr>
        <dsp:cNvPr id="0" name=""/>
        <dsp:cNvSpPr/>
      </dsp:nvSpPr>
      <dsp:spPr>
        <a:xfrm rot="5400000">
          <a:off x="994506" y="925890"/>
          <a:ext cx="1334216" cy="160906"/>
        </a:xfrm>
        <a:prstGeom prst="rect">
          <a:avLst/>
        </a:prstGeom>
        <a:solidFill>
          <a:schemeClr val="accent4">
            <a:shade val="90000"/>
            <a:hueOff val="0"/>
            <a:satOff val="0"/>
            <a:lumOff val="0"/>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03D18076-0114-4093-9D5D-8B79F7B6326D}">
      <dsp:nvSpPr>
        <dsp:cNvPr id="0" name=""/>
        <dsp:cNvSpPr/>
      </dsp:nvSpPr>
      <dsp:spPr>
        <a:xfrm>
          <a:off x="1300709" y="73325"/>
          <a:ext cx="1787849" cy="1072709"/>
        </a:xfrm>
        <a:prstGeom prst="roundRect">
          <a:avLst>
            <a:gd name="adj" fmla="val 10000"/>
          </a:avLst>
        </a:prstGeom>
        <a:solidFill>
          <a:schemeClr val="accent4">
            <a:shade val="50000"/>
            <a:hueOff val="0"/>
            <a:satOff val="0"/>
            <a:lumOff val="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Acorn Computers Ltd</a:t>
          </a:r>
        </a:p>
      </dsp:txBody>
      <dsp:txXfrm>
        <a:off x="1332128" y="104744"/>
        <a:ext cx="1725011" cy="1009871"/>
      </dsp:txXfrm>
    </dsp:sp>
    <dsp:sp modelId="{76992AF3-D783-4483-B999-93A1C2C9F1A0}">
      <dsp:nvSpPr>
        <dsp:cNvPr id="0" name=""/>
        <dsp:cNvSpPr/>
      </dsp:nvSpPr>
      <dsp:spPr>
        <a:xfrm rot="5400000">
          <a:off x="994506" y="2266777"/>
          <a:ext cx="1334216" cy="160906"/>
        </a:xfrm>
        <a:prstGeom prst="rect">
          <a:avLst/>
        </a:prstGeom>
        <a:solidFill>
          <a:schemeClr val="accent4">
            <a:shade val="90000"/>
            <a:hueOff val="61596"/>
            <a:satOff val="-641"/>
            <a:lumOff val="5231"/>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07E3C35E-9035-46F1-B520-61B422B7DB2F}">
      <dsp:nvSpPr>
        <dsp:cNvPr id="0" name=""/>
        <dsp:cNvSpPr/>
      </dsp:nvSpPr>
      <dsp:spPr>
        <a:xfrm>
          <a:off x="1300709" y="1414213"/>
          <a:ext cx="1787849" cy="1072709"/>
        </a:xfrm>
        <a:prstGeom prst="roundRect">
          <a:avLst>
            <a:gd name="adj" fmla="val 10000"/>
          </a:avLst>
        </a:prstGeom>
        <a:solidFill>
          <a:schemeClr val="accent4">
            <a:shade val="50000"/>
            <a:hueOff val="54376"/>
            <a:satOff val="1204"/>
            <a:lumOff val="67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In 1979, Acorn Atom released</a:t>
          </a:r>
        </a:p>
      </dsp:txBody>
      <dsp:txXfrm>
        <a:off x="1332128" y="1445632"/>
        <a:ext cx="1725011" cy="1009871"/>
      </dsp:txXfrm>
    </dsp:sp>
    <dsp:sp modelId="{82BD1534-3C77-4178-85EF-A3D3B9D79A20}">
      <dsp:nvSpPr>
        <dsp:cNvPr id="0" name=""/>
        <dsp:cNvSpPr/>
      </dsp:nvSpPr>
      <dsp:spPr>
        <a:xfrm rot="5400000">
          <a:off x="975224" y="3626946"/>
          <a:ext cx="1372780" cy="160906"/>
        </a:xfrm>
        <a:prstGeom prst="rect">
          <a:avLst/>
        </a:prstGeom>
        <a:solidFill>
          <a:schemeClr val="accent4">
            <a:shade val="90000"/>
            <a:hueOff val="123192"/>
            <a:satOff val="-1283"/>
            <a:lumOff val="10462"/>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1F3A2FF0-26A9-4812-A865-E9CA0260B27A}">
      <dsp:nvSpPr>
        <dsp:cNvPr id="0" name=""/>
        <dsp:cNvSpPr/>
      </dsp:nvSpPr>
      <dsp:spPr>
        <a:xfrm>
          <a:off x="1300709" y="2755100"/>
          <a:ext cx="1787849" cy="1072709"/>
        </a:xfrm>
        <a:prstGeom prst="roundRect">
          <a:avLst>
            <a:gd name="adj" fmla="val 10000"/>
          </a:avLst>
        </a:prstGeom>
        <a:solidFill>
          <a:schemeClr val="accent4">
            <a:shade val="50000"/>
            <a:hueOff val="108752"/>
            <a:satOff val="2408"/>
            <a:lumOff val="134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Used in Apple II</a:t>
          </a:r>
        </a:p>
      </dsp:txBody>
      <dsp:txXfrm>
        <a:off x="1332128" y="2786519"/>
        <a:ext cx="1725011" cy="1009871"/>
      </dsp:txXfrm>
    </dsp:sp>
    <dsp:sp modelId="{D7E04B34-9217-4253-924F-A6AB4C274FF5}">
      <dsp:nvSpPr>
        <dsp:cNvPr id="0" name=""/>
        <dsp:cNvSpPr/>
      </dsp:nvSpPr>
      <dsp:spPr>
        <a:xfrm rot="21559348">
          <a:off x="1665224" y="4301512"/>
          <a:ext cx="2604917" cy="160906"/>
        </a:xfrm>
        <a:prstGeom prst="rect">
          <a:avLst/>
        </a:prstGeom>
        <a:solidFill>
          <a:schemeClr val="accent4">
            <a:shade val="90000"/>
            <a:hueOff val="184788"/>
            <a:satOff val="-1924"/>
            <a:lumOff val="15693"/>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EF18DFE0-3460-47A7-A618-14C912847DF0}">
      <dsp:nvSpPr>
        <dsp:cNvPr id="0" name=""/>
        <dsp:cNvSpPr/>
      </dsp:nvSpPr>
      <dsp:spPr>
        <a:xfrm>
          <a:off x="1202762" y="4095988"/>
          <a:ext cx="1983744" cy="1150320"/>
        </a:xfrm>
        <a:prstGeom prst="roundRect">
          <a:avLst>
            <a:gd name="adj" fmla="val 10000"/>
          </a:avLst>
        </a:prstGeom>
        <a:solidFill>
          <a:schemeClr val="accent4">
            <a:shade val="50000"/>
            <a:hueOff val="163129"/>
            <a:satOff val="3612"/>
            <a:lumOff val="201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Acorn makes agreement with the BBC, for a new computer design</a:t>
          </a:r>
        </a:p>
      </dsp:txBody>
      <dsp:txXfrm>
        <a:off x="1236454" y="4129680"/>
        <a:ext cx="1916360" cy="1082936"/>
      </dsp:txXfrm>
    </dsp:sp>
    <dsp:sp modelId="{11C52DEC-76FC-46F8-9048-8E91F0EE2C37}">
      <dsp:nvSpPr>
        <dsp:cNvPr id="0" name=""/>
        <dsp:cNvSpPr/>
      </dsp:nvSpPr>
      <dsp:spPr>
        <a:xfrm rot="16200000">
          <a:off x="3572458" y="3580905"/>
          <a:ext cx="1402874" cy="160906"/>
        </a:xfrm>
        <a:prstGeom prst="rect">
          <a:avLst/>
        </a:prstGeom>
        <a:solidFill>
          <a:schemeClr val="accent4">
            <a:shade val="90000"/>
            <a:hueOff val="246384"/>
            <a:satOff val="-2566"/>
            <a:lumOff val="20924"/>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4CF18DB4-5177-40B8-9F3D-465AE60FAEA4}">
      <dsp:nvSpPr>
        <dsp:cNvPr id="0" name=""/>
        <dsp:cNvSpPr/>
      </dsp:nvSpPr>
      <dsp:spPr>
        <a:xfrm>
          <a:off x="3776497" y="4034382"/>
          <a:ext cx="2060836" cy="1211926"/>
        </a:xfrm>
        <a:prstGeom prst="roundRect">
          <a:avLst>
            <a:gd name="adj" fmla="val 10000"/>
          </a:avLst>
        </a:prstGeom>
        <a:solidFill>
          <a:schemeClr val="accent4">
            <a:shade val="50000"/>
            <a:hueOff val="217505"/>
            <a:satOff val="4815"/>
            <a:lumOff val="268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 The BBC micro used in the </a:t>
          </a:r>
          <a:r>
            <a:rPr lang="en-US" sz="1400" b="1" kern="1200" dirty="0" err="1">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programme</a:t>
          </a: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 of the BBC and It became popular in U.K. </a:t>
          </a:r>
        </a:p>
      </dsp:txBody>
      <dsp:txXfrm>
        <a:off x="3811993" y="4069878"/>
        <a:ext cx="1989844" cy="1140934"/>
      </dsp:txXfrm>
    </dsp:sp>
    <dsp:sp modelId="{C7F46817-7BDC-4EB6-8F29-37D0F7FB819F}">
      <dsp:nvSpPr>
        <dsp:cNvPr id="0" name=""/>
        <dsp:cNvSpPr/>
      </dsp:nvSpPr>
      <dsp:spPr>
        <a:xfrm rot="16200000">
          <a:off x="3608512" y="2207419"/>
          <a:ext cx="1330767" cy="160906"/>
        </a:xfrm>
        <a:prstGeom prst="rect">
          <a:avLst/>
        </a:prstGeom>
        <a:solidFill>
          <a:schemeClr val="accent4">
            <a:shade val="90000"/>
            <a:hueOff val="307980"/>
            <a:satOff val="-3207"/>
            <a:lumOff val="26155"/>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7007E6B1-3AB1-47EE-BBE4-CAA9BF2D7C3B}">
      <dsp:nvSpPr>
        <dsp:cNvPr id="0" name=""/>
        <dsp:cNvSpPr/>
      </dsp:nvSpPr>
      <dsp:spPr>
        <a:xfrm>
          <a:off x="3867239" y="2694535"/>
          <a:ext cx="1879352" cy="1071669"/>
        </a:xfrm>
        <a:prstGeom prst="roundRect">
          <a:avLst>
            <a:gd name="adj" fmla="val 10000"/>
          </a:avLst>
        </a:prstGeom>
        <a:solidFill>
          <a:schemeClr val="accent4">
            <a:shade val="50000"/>
            <a:hueOff val="271881"/>
            <a:satOff val="6019"/>
            <a:lumOff val="335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Many U.K. Schools/research lab brought the BBC micro</a:t>
          </a:r>
        </a:p>
      </dsp:txBody>
      <dsp:txXfrm>
        <a:off x="3898627" y="2725923"/>
        <a:ext cx="1816576" cy="1008893"/>
      </dsp:txXfrm>
    </dsp:sp>
    <dsp:sp modelId="{C6CA3FA1-60AF-46C8-9F13-086388317655}">
      <dsp:nvSpPr>
        <dsp:cNvPr id="0" name=""/>
        <dsp:cNvSpPr/>
      </dsp:nvSpPr>
      <dsp:spPr>
        <a:xfrm rot="16200000">
          <a:off x="3604000" y="865505"/>
          <a:ext cx="1339791" cy="160906"/>
        </a:xfrm>
        <a:prstGeom prst="rect">
          <a:avLst/>
        </a:prstGeom>
        <a:solidFill>
          <a:schemeClr val="accent4">
            <a:shade val="90000"/>
            <a:hueOff val="307980"/>
            <a:satOff val="-3207"/>
            <a:lumOff val="26155"/>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8AF3CBEA-75DC-4B70-A976-CD787FE633C1}">
      <dsp:nvSpPr>
        <dsp:cNvPr id="0" name=""/>
        <dsp:cNvSpPr/>
      </dsp:nvSpPr>
      <dsp:spPr>
        <a:xfrm>
          <a:off x="3916101" y="1359548"/>
          <a:ext cx="1781628" cy="1066810"/>
        </a:xfrm>
        <a:prstGeom prst="roundRect">
          <a:avLst>
            <a:gd name="adj" fmla="val 10000"/>
          </a:avLst>
        </a:prstGeom>
        <a:solidFill>
          <a:schemeClr val="accent4">
            <a:shade val="50000"/>
            <a:hueOff val="326257"/>
            <a:satOff val="7223"/>
            <a:lumOff val="402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More power wanted – Acorn looks for a new processor</a:t>
          </a:r>
        </a:p>
      </dsp:txBody>
      <dsp:txXfrm>
        <a:off x="3947347" y="1390794"/>
        <a:ext cx="1719136" cy="1004318"/>
      </dsp:txXfrm>
    </dsp:sp>
    <dsp:sp modelId="{99ADDEC2-27B2-4FB9-87B6-D1E81F73321E}">
      <dsp:nvSpPr>
        <dsp:cNvPr id="0" name=""/>
        <dsp:cNvSpPr/>
      </dsp:nvSpPr>
      <dsp:spPr>
        <a:xfrm rot="21593160">
          <a:off x="4277551" y="189608"/>
          <a:ext cx="2625845" cy="160906"/>
        </a:xfrm>
        <a:prstGeom prst="rect">
          <a:avLst/>
        </a:prstGeom>
        <a:solidFill>
          <a:schemeClr val="accent4">
            <a:shade val="90000"/>
            <a:hueOff val="246384"/>
            <a:satOff val="-2566"/>
            <a:lumOff val="20924"/>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AF928BE2-E993-4602-BF5F-9D52C9694B5F}">
      <dsp:nvSpPr>
        <dsp:cNvPr id="0" name=""/>
        <dsp:cNvSpPr/>
      </dsp:nvSpPr>
      <dsp:spPr>
        <a:xfrm>
          <a:off x="3826512" y="1540"/>
          <a:ext cx="1960806" cy="1089830"/>
        </a:xfrm>
        <a:prstGeom prst="roundRect">
          <a:avLst>
            <a:gd name="adj" fmla="val 10000"/>
          </a:avLst>
        </a:prstGeom>
        <a:solidFill>
          <a:schemeClr val="accent4">
            <a:shade val="50000"/>
            <a:hueOff val="271881"/>
            <a:satOff val="6019"/>
            <a:lumOff val="335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Acorn can’t find any processor ready on the market for their needs</a:t>
          </a:r>
        </a:p>
      </dsp:txBody>
      <dsp:txXfrm>
        <a:off x="3858432" y="33460"/>
        <a:ext cx="1896966" cy="1025990"/>
      </dsp:txXfrm>
    </dsp:sp>
    <dsp:sp modelId="{BE78B975-2442-4A86-8C20-7153FAE58AEC}">
      <dsp:nvSpPr>
        <dsp:cNvPr id="0" name=""/>
        <dsp:cNvSpPr/>
      </dsp:nvSpPr>
      <dsp:spPr>
        <a:xfrm rot="5430149">
          <a:off x="6221670" y="862766"/>
          <a:ext cx="1351592" cy="160906"/>
        </a:xfrm>
        <a:prstGeom prst="rect">
          <a:avLst/>
        </a:prstGeom>
        <a:solidFill>
          <a:schemeClr val="accent4">
            <a:shade val="90000"/>
            <a:hueOff val="184788"/>
            <a:satOff val="-1924"/>
            <a:lumOff val="15693"/>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C69C9A65-E2DE-4B4E-974B-66BDB2F9A653}">
      <dsp:nvSpPr>
        <dsp:cNvPr id="0" name=""/>
        <dsp:cNvSpPr/>
      </dsp:nvSpPr>
      <dsp:spPr>
        <a:xfrm>
          <a:off x="6542488" y="1540"/>
          <a:ext cx="1787849" cy="1072709"/>
        </a:xfrm>
        <a:prstGeom prst="roundRect">
          <a:avLst>
            <a:gd name="adj" fmla="val 10000"/>
          </a:avLst>
        </a:prstGeom>
        <a:solidFill>
          <a:schemeClr val="accent4">
            <a:shade val="50000"/>
            <a:hueOff val="217505"/>
            <a:satOff val="4815"/>
            <a:lumOff val="268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They design a new processor</a:t>
          </a:r>
        </a:p>
      </dsp:txBody>
      <dsp:txXfrm>
        <a:off x="6573907" y="32959"/>
        <a:ext cx="1725011" cy="1009871"/>
      </dsp:txXfrm>
    </dsp:sp>
    <dsp:sp modelId="{B3BCF511-0837-4F17-990C-E76270CC1F70}">
      <dsp:nvSpPr>
        <dsp:cNvPr id="0" name=""/>
        <dsp:cNvSpPr/>
      </dsp:nvSpPr>
      <dsp:spPr>
        <a:xfrm rot="5403839">
          <a:off x="6194354" y="2241616"/>
          <a:ext cx="1392817" cy="160906"/>
        </a:xfrm>
        <a:prstGeom prst="rect">
          <a:avLst/>
        </a:prstGeom>
        <a:solidFill>
          <a:schemeClr val="accent4">
            <a:shade val="90000"/>
            <a:hueOff val="123192"/>
            <a:satOff val="-1283"/>
            <a:lumOff val="10462"/>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818BE5E4-ABB5-4404-BD8A-DEAC2ECBCC79}">
      <dsp:nvSpPr>
        <dsp:cNvPr id="0" name=""/>
        <dsp:cNvSpPr/>
      </dsp:nvSpPr>
      <dsp:spPr>
        <a:xfrm>
          <a:off x="6530635" y="1359751"/>
          <a:ext cx="1787849" cy="1072709"/>
        </a:xfrm>
        <a:prstGeom prst="roundRect">
          <a:avLst>
            <a:gd name="adj" fmla="val 10000"/>
          </a:avLst>
        </a:prstGeom>
        <a:solidFill>
          <a:schemeClr val="accent4">
            <a:shade val="50000"/>
            <a:hueOff val="163129"/>
            <a:satOff val="3612"/>
            <a:lumOff val="201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Influenced by the Berkeley RISC I CPU</a:t>
          </a:r>
        </a:p>
      </dsp:txBody>
      <dsp:txXfrm>
        <a:off x="6562054" y="1391170"/>
        <a:ext cx="1725011" cy="1009871"/>
      </dsp:txXfrm>
    </dsp:sp>
    <dsp:sp modelId="{1679B928-41E0-47B0-A127-03BF0BA17BEC}">
      <dsp:nvSpPr>
        <dsp:cNvPr id="0" name=""/>
        <dsp:cNvSpPr/>
      </dsp:nvSpPr>
      <dsp:spPr>
        <a:xfrm rot="5447806">
          <a:off x="6209522" y="3616826"/>
          <a:ext cx="1342261" cy="160906"/>
        </a:xfrm>
        <a:prstGeom prst="rect">
          <a:avLst/>
        </a:prstGeom>
        <a:solidFill>
          <a:schemeClr val="accent4">
            <a:shade val="90000"/>
            <a:hueOff val="61596"/>
            <a:satOff val="-641"/>
            <a:lumOff val="5231"/>
            <a:alphaOff val="0"/>
          </a:schemeClr>
        </a:solidFill>
        <a:ln w="28575">
          <a:solidFill>
            <a:schemeClr val="accent4">
              <a:lumMod val="50000"/>
            </a:schemeClr>
          </a:solidFill>
          <a:prstDash val="sysDash"/>
        </a:ln>
        <a:effectLst/>
      </dsp:spPr>
      <dsp:style>
        <a:lnRef idx="0">
          <a:scrgbClr r="0" g="0" b="0"/>
        </a:lnRef>
        <a:fillRef idx="1">
          <a:scrgbClr r="0" g="0" b="0"/>
        </a:fillRef>
        <a:effectRef idx="0">
          <a:scrgbClr r="0" g="0" b="0"/>
        </a:effectRef>
        <a:fontRef idx="minor">
          <a:schemeClr val="lt1"/>
        </a:fontRef>
      </dsp:style>
    </dsp:sp>
    <dsp:sp modelId="{7438812F-D695-4A7B-843A-290353F72550}">
      <dsp:nvSpPr>
        <dsp:cNvPr id="0" name=""/>
        <dsp:cNvSpPr/>
      </dsp:nvSpPr>
      <dsp:spPr>
        <a:xfrm>
          <a:off x="6413915" y="2674089"/>
          <a:ext cx="2018178" cy="1244075"/>
        </a:xfrm>
        <a:prstGeom prst="roundRect">
          <a:avLst>
            <a:gd name="adj" fmla="val 10000"/>
          </a:avLst>
        </a:prstGeom>
        <a:solidFill>
          <a:schemeClr val="accent4">
            <a:shade val="50000"/>
            <a:hueOff val="108752"/>
            <a:satOff val="2408"/>
            <a:lumOff val="134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After some custom modifications by Acorn, a new RISC processor was designed! </a:t>
          </a:r>
        </a:p>
      </dsp:txBody>
      <dsp:txXfrm>
        <a:off x="6450353" y="2710527"/>
        <a:ext cx="1945302" cy="1171199"/>
      </dsp:txXfrm>
    </dsp:sp>
    <dsp:sp modelId="{7F6072C3-9EFA-4321-9B99-F184F4FCAD33}">
      <dsp:nvSpPr>
        <dsp:cNvPr id="0" name=""/>
        <dsp:cNvSpPr/>
      </dsp:nvSpPr>
      <dsp:spPr>
        <a:xfrm>
          <a:off x="6510414" y="4109107"/>
          <a:ext cx="1787849" cy="1072709"/>
        </a:xfrm>
        <a:prstGeom prst="roundRect">
          <a:avLst>
            <a:gd name="adj" fmla="val 10000"/>
          </a:avLst>
        </a:prstGeom>
        <a:solidFill>
          <a:schemeClr val="accent4">
            <a:shade val="50000"/>
            <a:hueOff val="54376"/>
            <a:satOff val="1204"/>
            <a:lumOff val="6700"/>
            <a:alphaOff val="0"/>
          </a:schemeClr>
        </a:solidFill>
        <a:ln w="28575" cap="flat" cmpd="sng" algn="ctr">
          <a:solidFill>
            <a:schemeClr val="accent4">
              <a:lumMod val="5000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effectLst>
                <a:outerShdw blurRad="38100" dist="38100" dir="2700000" algn="tl">
                  <a:srgbClr val="000000">
                    <a:alpha val="43137"/>
                  </a:srgbClr>
                </a:outerShdw>
              </a:effectLst>
              <a:latin typeface="Cavolini" panose="03000502040302020204" pitchFamily="66" charset="0"/>
              <a:cs typeface="Cavolini" panose="03000502040302020204" pitchFamily="66" charset="0"/>
            </a:rPr>
            <a:t>The ARM (Acorn/Advanced RISC Machine )</a:t>
          </a:r>
        </a:p>
      </dsp:txBody>
      <dsp:txXfrm>
        <a:off x="6541833" y="4140526"/>
        <a:ext cx="1725011" cy="10098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9F31B-058E-425B-B271-BE11B8F22278}">
      <dsp:nvSpPr>
        <dsp:cNvPr id="0" name=""/>
        <dsp:cNvSpPr/>
      </dsp:nvSpPr>
      <dsp:spPr>
        <a:xfrm>
          <a:off x="-7175496" y="-1090823"/>
          <a:ext cx="8600782" cy="8600782"/>
        </a:xfrm>
        <a:prstGeom prst="blockArc">
          <a:avLst>
            <a:gd name="adj1" fmla="val 18900000"/>
            <a:gd name="adj2" fmla="val 2700000"/>
            <a:gd name="adj3" fmla="val 251"/>
          </a:avLst>
        </a:pr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26309B-14A0-47C7-85AB-D8ACABCE7735}">
      <dsp:nvSpPr>
        <dsp:cNvPr id="0" name=""/>
        <dsp:cNvSpPr/>
      </dsp:nvSpPr>
      <dsp:spPr>
        <a:xfrm>
          <a:off x="510777" y="47067"/>
          <a:ext cx="9464420" cy="92624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47" tIns="53340" rIns="53340" bIns="53340" numCol="1" spcCol="1270" anchor="t" anchorCtr="0">
          <a:noAutofit/>
        </a:bodyPr>
        <a:lstStyle/>
        <a:p>
          <a:pPr marL="0" lvl="0" indent="0" algn="l" defTabSz="933450">
            <a:lnSpc>
              <a:spcPct val="90000"/>
            </a:lnSpc>
            <a:spcBef>
              <a:spcPct val="0"/>
            </a:spcBef>
            <a:spcAft>
              <a:spcPct val="35000"/>
            </a:spcAft>
            <a:buFont typeface="+mj-lt"/>
            <a:buNone/>
          </a:pPr>
          <a:r>
            <a:rPr lang="en-US" sz="2100" b="0" i="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Apple's iPhone and iPad devices use ARM-based processors. Apple's custom-designed chips, such as the Apple A-series and                                                                                                                      M-series processors, are based on ARM architecture. These chips provide high-performance and energy-efficient computing capabilities for Apple's mobile devices.</a:t>
          </a:r>
          <a:endParaRPr lang="en-US" sz="2100" b="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sp:txBody>
      <dsp:txXfrm>
        <a:off x="510777" y="47067"/>
        <a:ext cx="9464420" cy="926240"/>
      </dsp:txXfrm>
    </dsp:sp>
    <dsp:sp modelId="{FFBBD706-F903-46CF-9B52-8BA309330D1D}">
      <dsp:nvSpPr>
        <dsp:cNvPr id="0" name=""/>
        <dsp:cNvSpPr/>
      </dsp:nvSpPr>
      <dsp:spPr>
        <a:xfrm>
          <a:off x="0" y="40340"/>
          <a:ext cx="907449" cy="936186"/>
        </a:xfrm>
        <a:prstGeom prst="ellipse">
          <a:avLst/>
        </a:prstGeom>
        <a:blipFill rotWithShape="0">
          <a:blip xmlns:r="http://schemas.openxmlformats.org/officeDocument/2006/relationships" r:embed="rId1"/>
          <a:srcRect/>
          <a:stretch>
            <a:fillRect t="-7000" b="-7000"/>
          </a:stretch>
        </a:blip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F537D8-4501-4AE6-9AAE-1FE12F529536}">
      <dsp:nvSpPr>
        <dsp:cNvPr id="0" name=""/>
        <dsp:cNvSpPr/>
      </dsp:nvSpPr>
      <dsp:spPr>
        <a:xfrm>
          <a:off x="1150874" y="1067870"/>
          <a:ext cx="8817402" cy="953970"/>
        </a:xfrm>
        <a:prstGeom prst="rect">
          <a:avLst/>
        </a:prstGeom>
        <a:solidFill>
          <a:schemeClr val="accent2">
            <a:hueOff val="798014"/>
            <a:satOff val="-2425"/>
            <a:lumOff val="-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47"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Qualcomm, a leading semiconductor company, utilizes ARM architecture in its Snapdragon processors. Snapdragon chips power many smartphones and tablets running Android operating systems. They are known for their integration of processing power, graphics performance, and connectivity features.</a:t>
          </a:r>
          <a:endParaRPr lang="en-US" sz="2100" b="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sp:txBody>
      <dsp:txXfrm>
        <a:off x="1150874" y="1067870"/>
        <a:ext cx="8817402" cy="953970"/>
      </dsp:txXfrm>
    </dsp:sp>
    <dsp:sp modelId="{1DCD92E8-8A02-4D61-B417-A9B656063617}">
      <dsp:nvSpPr>
        <dsp:cNvPr id="0" name=""/>
        <dsp:cNvSpPr/>
      </dsp:nvSpPr>
      <dsp:spPr>
        <a:xfrm>
          <a:off x="535389" y="1037424"/>
          <a:ext cx="974144" cy="1001401"/>
        </a:xfrm>
        <a:prstGeom prst="ellipse">
          <a:avLst/>
        </a:prstGeom>
        <a:blipFill rotWithShape="0">
          <a:blip xmlns:r="http://schemas.openxmlformats.org/officeDocument/2006/relationships" r:embed="rId2"/>
          <a:srcRect/>
          <a:stretch>
            <a:fillRect/>
          </a:stretch>
        </a:blipFill>
        <a:ln w="15875" cap="flat" cmpd="sng" algn="ctr">
          <a:solidFill>
            <a:schemeClr val="accent2">
              <a:hueOff val="798014"/>
              <a:satOff val="-2425"/>
              <a:lumOff val="-33"/>
              <a:alphaOff val="0"/>
            </a:schemeClr>
          </a:solidFill>
          <a:prstDash val="solid"/>
        </a:ln>
        <a:effectLst/>
      </dsp:spPr>
      <dsp:style>
        <a:lnRef idx="2">
          <a:scrgbClr r="0" g="0" b="0"/>
        </a:lnRef>
        <a:fillRef idx="1">
          <a:scrgbClr r="0" g="0" b="0"/>
        </a:fillRef>
        <a:effectRef idx="0">
          <a:scrgbClr r="0" g="0" b="0"/>
        </a:effectRef>
        <a:fontRef idx="minor"/>
      </dsp:style>
    </dsp:sp>
    <dsp:sp modelId="{1067672E-1DDD-4162-B438-3B2C0EE50AC0}">
      <dsp:nvSpPr>
        <dsp:cNvPr id="0" name=""/>
        <dsp:cNvSpPr/>
      </dsp:nvSpPr>
      <dsp:spPr>
        <a:xfrm>
          <a:off x="1479851" y="2114860"/>
          <a:ext cx="8488761" cy="709893"/>
        </a:xfrm>
        <a:prstGeom prst="rect">
          <a:avLst/>
        </a:prstGeom>
        <a:solidFill>
          <a:schemeClr val="accent2">
            <a:hueOff val="1596027"/>
            <a:satOff val="-4850"/>
            <a:lumOff val="-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47"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Samsung incorporates ARM-based processors in its mobile devices, including smartphones and tablets. Their </a:t>
          </a:r>
          <a:r>
            <a:rPr lang="en-US" sz="2100" b="0" i="0" kern="1200" spc="0" dirty="0" err="1">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Exynos</a:t>
          </a:r>
          <a:r>
            <a:rPr lang="en-US" sz="2100" b="0" i="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processors, based on ARM architecture, provide computing power for Samsung's flagship devices.</a:t>
          </a:r>
          <a:endParaRPr lang="en-US" sz="2100" b="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sp:txBody>
      <dsp:txXfrm>
        <a:off x="1479851" y="2114860"/>
        <a:ext cx="8488761" cy="709893"/>
      </dsp:txXfrm>
    </dsp:sp>
    <dsp:sp modelId="{5E507DAB-0B5E-410F-A14A-38F2D9CBE650}">
      <dsp:nvSpPr>
        <dsp:cNvPr id="0" name=""/>
        <dsp:cNvSpPr/>
      </dsp:nvSpPr>
      <dsp:spPr>
        <a:xfrm>
          <a:off x="885013" y="2072848"/>
          <a:ext cx="818274" cy="780483"/>
        </a:xfrm>
        <a:prstGeom prst="ellipse">
          <a:avLst/>
        </a:prstGeom>
        <a:blipFill rotWithShape="0">
          <a:blip xmlns:r="http://schemas.openxmlformats.org/officeDocument/2006/relationships" r:embed="rId3"/>
          <a:srcRect/>
          <a:stretch>
            <a:fillRect/>
          </a:stretch>
        </a:blipFill>
        <a:ln w="15875" cap="flat" cmpd="sng" algn="ctr">
          <a:solidFill>
            <a:schemeClr val="accent2">
              <a:hueOff val="1596027"/>
              <a:satOff val="-4850"/>
              <a:lumOff val="-65"/>
              <a:alphaOff val="0"/>
            </a:schemeClr>
          </a:solidFill>
          <a:prstDash val="solid"/>
        </a:ln>
        <a:effectLst/>
      </dsp:spPr>
      <dsp:style>
        <a:lnRef idx="2">
          <a:scrgbClr r="0" g="0" b="0"/>
        </a:lnRef>
        <a:fillRef idx="1">
          <a:scrgbClr r="0" g="0" b="0"/>
        </a:fillRef>
        <a:effectRef idx="0">
          <a:scrgbClr r="0" g="0" b="0"/>
        </a:effectRef>
        <a:fontRef idx="minor"/>
      </dsp:style>
    </dsp:sp>
    <dsp:sp modelId="{AD8AE989-86A7-4DB2-B4D7-DF8FB8C731B4}">
      <dsp:nvSpPr>
        <dsp:cNvPr id="0" name=""/>
        <dsp:cNvSpPr/>
      </dsp:nvSpPr>
      <dsp:spPr>
        <a:xfrm>
          <a:off x="1544790" y="2896665"/>
          <a:ext cx="8423652" cy="840264"/>
        </a:xfrm>
        <a:prstGeom prst="rect">
          <a:avLst/>
        </a:prstGeom>
        <a:solidFill>
          <a:schemeClr val="accent2">
            <a:hueOff val="2394041"/>
            <a:satOff val="-7276"/>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47"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NVIDIA, known for its graphics processing units (GPUs), aims to leverage ARM's architecture and expertise to enhance its GPU capabilities and expand its reach into various markets, including edge computing and artificial intelligence.</a:t>
          </a:r>
          <a:endParaRPr lang="en-US" sz="2100" b="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sp:txBody>
      <dsp:txXfrm>
        <a:off x="1544790" y="2896665"/>
        <a:ext cx="8423652" cy="840264"/>
      </dsp:txXfrm>
    </dsp:sp>
    <dsp:sp modelId="{24F04478-3339-4186-9CBE-90CC03470FE9}">
      <dsp:nvSpPr>
        <dsp:cNvPr id="0" name=""/>
        <dsp:cNvSpPr/>
      </dsp:nvSpPr>
      <dsp:spPr>
        <a:xfrm>
          <a:off x="932080" y="2879672"/>
          <a:ext cx="906614" cy="888760"/>
        </a:xfrm>
        <a:prstGeom prst="ellipse">
          <a:avLst/>
        </a:prstGeom>
        <a:blipFill rotWithShape="0">
          <a:blip xmlns:r="http://schemas.openxmlformats.org/officeDocument/2006/relationships" r:embed="rId4"/>
          <a:srcRect/>
          <a:stretch>
            <a:fillRect/>
          </a:stretch>
        </a:blipFill>
        <a:ln w="15875" cap="flat" cmpd="sng" algn="ctr">
          <a:solidFill>
            <a:schemeClr val="accent2">
              <a:hueOff val="2394041"/>
              <a:satOff val="-7276"/>
              <a:lumOff val="-98"/>
              <a:alphaOff val="0"/>
            </a:schemeClr>
          </a:solidFill>
          <a:prstDash val="solid"/>
        </a:ln>
        <a:effectLst/>
      </dsp:spPr>
      <dsp:style>
        <a:lnRef idx="2">
          <a:scrgbClr r="0" g="0" b="0"/>
        </a:lnRef>
        <a:fillRef idx="1">
          <a:scrgbClr r="0" g="0" b="0"/>
        </a:fillRef>
        <a:effectRef idx="0">
          <a:scrgbClr r="0" g="0" b="0"/>
        </a:effectRef>
        <a:fontRef idx="minor"/>
      </dsp:style>
    </dsp:sp>
    <dsp:sp modelId="{A2587BED-0FC2-4323-A393-71FA77072073}">
      <dsp:nvSpPr>
        <dsp:cNvPr id="0" name=""/>
        <dsp:cNvSpPr/>
      </dsp:nvSpPr>
      <dsp:spPr>
        <a:xfrm>
          <a:off x="1270861" y="3823136"/>
          <a:ext cx="8691039" cy="842709"/>
        </a:xfrm>
        <a:prstGeom prst="rect">
          <a:avLst/>
        </a:prstGeom>
        <a:solidFill>
          <a:schemeClr val="accent2">
            <a:hueOff val="3192055"/>
            <a:satOff val="-9701"/>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47"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MediaTek designs and manufactures system-on-chips (SoCs) for smartphones, tablets, and other consumer electronics. Their SoCs are often based on ARM architecture, delivering a balance of performance and affordability.</a:t>
          </a:r>
          <a:endParaRPr lang="en-US" sz="2100" b="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sp:txBody>
      <dsp:txXfrm>
        <a:off x="1270861" y="3823136"/>
        <a:ext cx="8691039" cy="842709"/>
      </dsp:txXfrm>
    </dsp:sp>
    <dsp:sp modelId="{26B72134-32D0-44A2-9D5F-92792F4AADF9}">
      <dsp:nvSpPr>
        <dsp:cNvPr id="0" name=""/>
        <dsp:cNvSpPr/>
      </dsp:nvSpPr>
      <dsp:spPr>
        <a:xfrm>
          <a:off x="824503" y="3794072"/>
          <a:ext cx="923393" cy="900827"/>
        </a:xfrm>
        <a:prstGeom prst="ellipse">
          <a:avLst/>
        </a:prstGeom>
        <a:blipFill rotWithShape="0">
          <a:blip xmlns:r="http://schemas.openxmlformats.org/officeDocument/2006/relationships" r:embed="rId5"/>
          <a:srcRect/>
          <a:stretch>
            <a:fillRect l="-12000" r="-12000"/>
          </a:stretch>
        </a:blipFill>
        <a:ln w="15875" cap="flat" cmpd="sng" algn="ctr">
          <a:solidFill>
            <a:schemeClr val="accent2">
              <a:hueOff val="3192055"/>
              <a:satOff val="-9701"/>
              <a:lumOff val="-131"/>
              <a:alphaOff val="0"/>
            </a:schemeClr>
          </a:solidFill>
          <a:prstDash val="solid"/>
        </a:ln>
        <a:effectLst/>
      </dsp:spPr>
      <dsp:style>
        <a:lnRef idx="2">
          <a:scrgbClr r="0" g="0" b="0"/>
        </a:lnRef>
        <a:fillRef idx="1">
          <a:scrgbClr r="0" g="0" b="0"/>
        </a:fillRef>
        <a:effectRef idx="0">
          <a:scrgbClr r="0" g="0" b="0"/>
        </a:effectRef>
        <a:fontRef idx="minor"/>
      </dsp:style>
    </dsp:sp>
    <dsp:sp modelId="{CADB4ECD-6C71-41A9-863E-A198F81B80C0}">
      <dsp:nvSpPr>
        <dsp:cNvPr id="0" name=""/>
        <dsp:cNvSpPr/>
      </dsp:nvSpPr>
      <dsp:spPr>
        <a:xfrm>
          <a:off x="1124103" y="4774928"/>
          <a:ext cx="8844310" cy="773983"/>
        </a:xfrm>
        <a:prstGeom prst="rect">
          <a:avLst/>
        </a:prstGeom>
        <a:solidFill>
          <a:schemeClr val="accent2">
            <a:hueOff val="3990068"/>
            <a:satOff val="-12126"/>
            <a:lumOff val="-1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47"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Amazon's AWS Graviton processors, used in their Amazon Web Services (AWS) cloud infrastructure, rely on ARM-based architecture. These processors offer efficient and cost-effective options for cloud-based computing.</a:t>
          </a:r>
          <a:endParaRPr lang="en-US" sz="2100" b="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sp:txBody>
      <dsp:txXfrm>
        <a:off x="1124103" y="4774928"/>
        <a:ext cx="8844310" cy="773983"/>
      </dsp:txXfrm>
    </dsp:sp>
    <dsp:sp modelId="{B63CF0DC-E713-4CA3-BB87-491B3CB8E343}">
      <dsp:nvSpPr>
        <dsp:cNvPr id="0" name=""/>
        <dsp:cNvSpPr/>
      </dsp:nvSpPr>
      <dsp:spPr>
        <a:xfrm>
          <a:off x="564743" y="4761359"/>
          <a:ext cx="839925" cy="794213"/>
        </a:xfrm>
        <a:prstGeom prst="ellipse">
          <a:avLst/>
        </a:prstGeom>
        <a:blipFill rotWithShape="0">
          <a:blip xmlns:r="http://schemas.openxmlformats.org/officeDocument/2006/relationships" r:embed="rId6"/>
          <a:srcRect/>
          <a:stretch>
            <a:fillRect l="-12000" r="-12000"/>
          </a:stretch>
        </a:blipFill>
        <a:ln w="15875" cap="flat" cmpd="sng" algn="ctr">
          <a:solidFill>
            <a:schemeClr val="accent2">
              <a:hueOff val="3990068"/>
              <a:satOff val="-12126"/>
              <a:lumOff val="-163"/>
              <a:alphaOff val="0"/>
            </a:schemeClr>
          </a:solidFill>
          <a:prstDash val="solid"/>
        </a:ln>
        <a:effectLst/>
      </dsp:spPr>
      <dsp:style>
        <a:lnRef idx="2">
          <a:scrgbClr r="0" g="0" b="0"/>
        </a:lnRef>
        <a:fillRef idx="1">
          <a:scrgbClr r="0" g="0" b="0"/>
        </a:fillRef>
        <a:effectRef idx="0">
          <a:scrgbClr r="0" g="0" b="0"/>
        </a:effectRef>
        <a:fontRef idx="minor"/>
      </dsp:style>
    </dsp:sp>
    <dsp:sp modelId="{B4B461C5-6AA6-4623-8717-34CCCCA19A51}">
      <dsp:nvSpPr>
        <dsp:cNvPr id="0" name=""/>
        <dsp:cNvSpPr/>
      </dsp:nvSpPr>
      <dsp:spPr>
        <a:xfrm>
          <a:off x="325258" y="5623194"/>
          <a:ext cx="9647333" cy="757098"/>
        </a:xfrm>
        <a:prstGeom prst="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47"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Microsoft employs ARM-based processors in its Surface Pro X devices, providing a balance between performance and battery life. They also utilize ARM architecture in their cloud services, such as Azure, for specific workloads.</a:t>
          </a:r>
          <a:endParaRPr lang="en-US" sz="2100" b="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endParaRPr>
        </a:p>
      </dsp:txBody>
      <dsp:txXfrm>
        <a:off x="325258" y="5623194"/>
        <a:ext cx="9647333" cy="757098"/>
      </dsp:txXfrm>
    </dsp:sp>
    <dsp:sp modelId="{401C3DFD-52C3-445E-A1A4-0AF57A1B0F0D}">
      <dsp:nvSpPr>
        <dsp:cNvPr id="0" name=""/>
        <dsp:cNvSpPr/>
      </dsp:nvSpPr>
      <dsp:spPr>
        <a:xfrm>
          <a:off x="0" y="5624987"/>
          <a:ext cx="777165" cy="766368"/>
        </a:xfrm>
        <a:prstGeom prst="ellipse">
          <a:avLst/>
        </a:prstGeom>
        <a:blipFill rotWithShape="0">
          <a:blip xmlns:r="http://schemas.openxmlformats.org/officeDocument/2006/relationships" r:embed="rId7"/>
          <a:srcRect/>
          <a:stretch>
            <a:fillRect l="-3000" r="-3000"/>
          </a:stretch>
        </a:blipFill>
        <a:ln w="15875" cap="flat" cmpd="sng" algn="ctr">
          <a:solidFill>
            <a:schemeClr val="accent2">
              <a:hueOff val="4788082"/>
              <a:satOff val="-14551"/>
              <a:lumOff val="-19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A6BFC-D053-42F7-9F77-A2413CFD1D09}">
      <dsp:nvSpPr>
        <dsp:cNvPr id="0" name=""/>
        <dsp:cNvSpPr/>
      </dsp:nvSpPr>
      <dsp:spPr>
        <a:xfrm>
          <a:off x="59111" y="866337"/>
          <a:ext cx="2594552" cy="1792234"/>
        </a:xfrm>
        <a:prstGeom prst="rect">
          <a:avLst/>
        </a:prstGeom>
        <a:solidFill>
          <a:schemeClr val="accent3">
            <a:shade val="50000"/>
            <a:hueOff val="0"/>
            <a:satOff val="0"/>
            <a:lumOff val="0"/>
            <a:alphaOff val="0"/>
          </a:schemeClr>
        </a:solidFill>
        <a:ln w="1905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Load and Store Instructions</a:t>
          </a:r>
        </a:p>
      </dsp:txBody>
      <dsp:txXfrm>
        <a:off x="59111" y="866337"/>
        <a:ext cx="2594552" cy="1792234"/>
      </dsp:txXfrm>
    </dsp:sp>
    <dsp:sp modelId="{8DB793F9-2067-4A16-B247-C35B2447BDA6}">
      <dsp:nvSpPr>
        <dsp:cNvPr id="0" name=""/>
        <dsp:cNvSpPr/>
      </dsp:nvSpPr>
      <dsp:spPr>
        <a:xfrm>
          <a:off x="2855645" y="862950"/>
          <a:ext cx="2593113" cy="1812327"/>
        </a:xfrm>
        <a:prstGeom prst="rect">
          <a:avLst/>
        </a:prstGeom>
        <a:solidFill>
          <a:schemeClr val="accent3">
            <a:shade val="50000"/>
            <a:hueOff val="-96243"/>
            <a:satOff val="2766"/>
            <a:lumOff val="12999"/>
            <a:alphaOff val="0"/>
          </a:schemeClr>
        </a:solidFill>
        <a:ln w="1905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Integer Computational Instructions</a:t>
          </a:r>
        </a:p>
      </dsp:txBody>
      <dsp:txXfrm>
        <a:off x="2855645" y="862950"/>
        <a:ext cx="2593113" cy="1812327"/>
      </dsp:txXfrm>
    </dsp:sp>
    <dsp:sp modelId="{3248733C-2474-411E-8C83-E0A8A1F76B92}">
      <dsp:nvSpPr>
        <dsp:cNvPr id="0" name=""/>
        <dsp:cNvSpPr/>
      </dsp:nvSpPr>
      <dsp:spPr>
        <a:xfrm>
          <a:off x="5622047" y="856593"/>
          <a:ext cx="2456885" cy="1798951"/>
        </a:xfrm>
        <a:prstGeom prst="rect">
          <a:avLst/>
        </a:prstGeom>
        <a:solidFill>
          <a:schemeClr val="accent3">
            <a:shade val="50000"/>
            <a:hueOff val="-192487"/>
            <a:satOff val="5531"/>
            <a:lumOff val="25998"/>
            <a:alphaOff val="0"/>
          </a:schemeClr>
        </a:solidFill>
        <a:ln w="1905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Control Transfer Instructions </a:t>
          </a:r>
        </a:p>
      </dsp:txBody>
      <dsp:txXfrm>
        <a:off x="5622047" y="856593"/>
        <a:ext cx="2456885" cy="1798951"/>
      </dsp:txXfrm>
    </dsp:sp>
    <dsp:sp modelId="{E2934FA5-552B-4F24-9129-6ED1CF1290DC}">
      <dsp:nvSpPr>
        <dsp:cNvPr id="0" name=""/>
        <dsp:cNvSpPr/>
      </dsp:nvSpPr>
      <dsp:spPr>
        <a:xfrm>
          <a:off x="228599" y="3016215"/>
          <a:ext cx="2397125" cy="1438275"/>
        </a:xfrm>
        <a:prstGeom prst="rect">
          <a:avLst/>
        </a:prstGeom>
        <a:solidFill>
          <a:schemeClr val="accent3">
            <a:shade val="50000"/>
            <a:hueOff val="-288730"/>
            <a:satOff val="8297"/>
            <a:lumOff val="38997"/>
            <a:alphaOff val="0"/>
          </a:schemeClr>
        </a:solidFill>
        <a:ln w="1905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Floating-Point Instructions</a:t>
          </a:r>
        </a:p>
      </dsp:txBody>
      <dsp:txXfrm>
        <a:off x="228599" y="3016215"/>
        <a:ext cx="2397125" cy="1438275"/>
      </dsp:txXfrm>
    </dsp:sp>
    <dsp:sp modelId="{E8730C2D-8D26-4BA4-8276-36477D4B429C}">
      <dsp:nvSpPr>
        <dsp:cNvPr id="0" name=""/>
        <dsp:cNvSpPr/>
      </dsp:nvSpPr>
      <dsp:spPr>
        <a:xfrm>
          <a:off x="2865437" y="3016215"/>
          <a:ext cx="2397125" cy="1438275"/>
        </a:xfrm>
        <a:prstGeom prst="rect">
          <a:avLst/>
        </a:prstGeom>
        <a:solidFill>
          <a:schemeClr val="accent3">
            <a:shade val="50000"/>
            <a:hueOff val="-192487"/>
            <a:satOff val="5531"/>
            <a:lumOff val="25998"/>
            <a:alphaOff val="0"/>
          </a:schemeClr>
        </a:solidFill>
        <a:ln w="1905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ctr" defTabSz="1778000">
            <a:lnSpc>
              <a:spcPct val="90000"/>
            </a:lnSpc>
            <a:spcBef>
              <a:spcPct val="0"/>
            </a:spcBef>
            <a:spcAft>
              <a:spcPct val="35000"/>
            </a:spcAft>
            <a:buNone/>
          </a:pP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Memory Model</a:t>
          </a:r>
        </a:p>
      </dsp:txBody>
      <dsp:txXfrm>
        <a:off x="2865437" y="3016215"/>
        <a:ext cx="2397125" cy="1438275"/>
      </dsp:txXfrm>
    </dsp:sp>
    <dsp:sp modelId="{C1335A71-6F69-419A-A03B-92DC1A21D25D}">
      <dsp:nvSpPr>
        <dsp:cNvPr id="0" name=""/>
        <dsp:cNvSpPr/>
      </dsp:nvSpPr>
      <dsp:spPr>
        <a:xfrm>
          <a:off x="5502274" y="3016215"/>
          <a:ext cx="2397125" cy="1438275"/>
        </a:xfrm>
        <a:prstGeom prst="rect">
          <a:avLst/>
        </a:prstGeom>
        <a:solidFill>
          <a:schemeClr val="accent3">
            <a:shade val="50000"/>
            <a:hueOff val="-96243"/>
            <a:satOff val="2766"/>
            <a:lumOff val="12999"/>
            <a:alphaOff val="0"/>
          </a:schemeClr>
        </a:solidFill>
        <a:ln w="1905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ln>
                <a:solidFill>
                  <a:schemeClr val="bg1"/>
                </a:solidFill>
              </a:ln>
              <a:solidFill>
                <a:schemeClr val="bg1"/>
              </a:solidFill>
            </a:rPr>
            <a:t> </a:t>
          </a:r>
          <a:r>
            <a:rPr lang="en-US" sz="4000" b="1" kern="1200"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System Instructions</a:t>
          </a:r>
        </a:p>
      </dsp:txBody>
      <dsp:txXfrm>
        <a:off x="5502274" y="3016215"/>
        <a:ext cx="2397125" cy="14382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9F31B-058E-425B-B271-BE11B8F22278}">
      <dsp:nvSpPr>
        <dsp:cNvPr id="0" name=""/>
        <dsp:cNvSpPr/>
      </dsp:nvSpPr>
      <dsp:spPr>
        <a:xfrm>
          <a:off x="-6867705" y="-1088178"/>
          <a:ext cx="8471582" cy="8471582"/>
        </a:xfrm>
        <a:prstGeom prst="blockArc">
          <a:avLst>
            <a:gd name="adj1" fmla="val 18900000"/>
            <a:gd name="adj2" fmla="val 2700000"/>
            <a:gd name="adj3" fmla="val 255"/>
          </a:avLst>
        </a:pr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26309B-14A0-47C7-85AB-D8ACABCE7735}">
      <dsp:nvSpPr>
        <dsp:cNvPr id="0" name=""/>
        <dsp:cNvSpPr/>
      </dsp:nvSpPr>
      <dsp:spPr>
        <a:xfrm>
          <a:off x="755920" y="155053"/>
          <a:ext cx="7491882" cy="65451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4112" tIns="53340" rIns="53340" bIns="53340" numCol="1" spcCol="1270" anchor="t" anchorCtr="0">
          <a:noAutofit/>
        </a:bodyPr>
        <a:lstStyle/>
        <a:p>
          <a:pPr marL="0" lvl="0" indent="0" algn="l" defTabSz="933450">
            <a:lnSpc>
              <a:spcPct val="90000"/>
            </a:lnSpc>
            <a:spcBef>
              <a:spcPct val="0"/>
            </a:spcBef>
            <a:spcAft>
              <a:spcPct val="35000"/>
            </a:spcAft>
            <a:buFont typeface="+mj-lt"/>
            <a:buNone/>
          </a:pPr>
          <a:r>
            <a:rPr lang="en-US" sz="2100" b="0" kern="1200" spc="0" dirty="0" err="1">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SiFive</a:t>
          </a:r>
          <a:r>
            <a:rPr lang="en-US" sz="2100" b="0" kern="1200" spc="0" dirty="0">
              <a:ln>
                <a:solidFill>
                  <a:schemeClr val="tx1"/>
                </a:solidFill>
              </a:ln>
              <a:solidFill>
                <a:schemeClr val="tx1"/>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offer customizable processor IP solutions based on the RISC-V architecture, enabling companies to design and implement their own RISC-V-based chips.</a:t>
          </a:r>
        </a:p>
      </dsp:txBody>
      <dsp:txXfrm>
        <a:off x="755920" y="155053"/>
        <a:ext cx="7491882" cy="654516"/>
      </dsp:txXfrm>
    </dsp:sp>
    <dsp:sp modelId="{FFBBD706-F903-46CF-9B52-8BA309330D1D}">
      <dsp:nvSpPr>
        <dsp:cNvPr id="0" name=""/>
        <dsp:cNvSpPr/>
      </dsp:nvSpPr>
      <dsp:spPr>
        <a:xfrm>
          <a:off x="260128" y="100756"/>
          <a:ext cx="760191" cy="772698"/>
        </a:xfrm>
        <a:prstGeom prst="ellipse">
          <a:avLst/>
        </a:prstGeom>
        <a:blipFill rotWithShape="0">
          <a:blip xmlns:r="http://schemas.openxmlformats.org/officeDocument/2006/relationships" r:embed="rId1"/>
          <a:srcRect/>
          <a:stretch>
            <a:fillRect t="-11000" b="-11000"/>
          </a:stretch>
        </a:blip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F537D8-4501-4AE6-9AAE-1FE12F529536}">
      <dsp:nvSpPr>
        <dsp:cNvPr id="0" name=""/>
        <dsp:cNvSpPr/>
      </dsp:nvSpPr>
      <dsp:spPr>
        <a:xfrm>
          <a:off x="1176145" y="1025799"/>
          <a:ext cx="7858958" cy="722231"/>
        </a:xfrm>
        <a:prstGeom prst="rect">
          <a:avLst/>
        </a:prstGeom>
        <a:solidFill>
          <a:schemeClr val="accent2">
            <a:hueOff val="798014"/>
            <a:satOff val="-2425"/>
            <a:lumOff val="-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411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Western Digital, a major storage technology company, have developed RISC-V-based controllers for flash memory and SSDs, showcasing the applicability of RISC-V in storage systems.</a:t>
          </a:r>
        </a:p>
      </dsp:txBody>
      <dsp:txXfrm>
        <a:off x="1176145" y="1025799"/>
        <a:ext cx="7858958" cy="722231"/>
      </dsp:txXfrm>
    </dsp:sp>
    <dsp:sp modelId="{1DCD92E8-8A02-4D61-B417-A9B656063617}">
      <dsp:nvSpPr>
        <dsp:cNvPr id="0" name=""/>
        <dsp:cNvSpPr/>
      </dsp:nvSpPr>
      <dsp:spPr>
        <a:xfrm>
          <a:off x="654467" y="988359"/>
          <a:ext cx="809285" cy="783855"/>
        </a:xfrm>
        <a:prstGeom prst="ellipse">
          <a:avLst/>
        </a:prstGeom>
        <a:blipFill rotWithShape="0">
          <a:blip xmlns:r="http://schemas.openxmlformats.org/officeDocument/2006/relationships" r:embed="rId2"/>
          <a:srcRect/>
          <a:stretch>
            <a:fillRect l="-13000" r="-13000"/>
          </a:stretch>
        </a:blipFill>
        <a:ln w="15875" cap="flat" cmpd="sng" algn="ctr">
          <a:solidFill>
            <a:schemeClr val="accent2">
              <a:hueOff val="798014"/>
              <a:satOff val="-2425"/>
              <a:lumOff val="-33"/>
              <a:alphaOff val="0"/>
            </a:schemeClr>
          </a:solidFill>
          <a:prstDash val="solid"/>
        </a:ln>
        <a:effectLst/>
      </dsp:spPr>
      <dsp:style>
        <a:lnRef idx="2">
          <a:scrgbClr r="0" g="0" b="0"/>
        </a:lnRef>
        <a:fillRef idx="1">
          <a:scrgbClr r="0" g="0" b="0"/>
        </a:fillRef>
        <a:effectRef idx="0">
          <a:scrgbClr r="0" g="0" b="0"/>
        </a:effectRef>
        <a:fontRef idx="minor"/>
      </dsp:style>
    </dsp:sp>
    <dsp:sp modelId="{9AC4D5BC-55AE-4B8F-B780-E5CAC99D7C9E}">
      <dsp:nvSpPr>
        <dsp:cNvPr id="0" name=""/>
        <dsp:cNvSpPr/>
      </dsp:nvSpPr>
      <dsp:spPr>
        <a:xfrm>
          <a:off x="1493525" y="1896038"/>
          <a:ext cx="7547688" cy="839600"/>
        </a:xfrm>
        <a:prstGeom prst="rect">
          <a:avLst/>
        </a:prstGeom>
        <a:solidFill>
          <a:schemeClr val="accent2">
            <a:hueOff val="1596027"/>
            <a:satOff val="-4850"/>
            <a:lumOff val="-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411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Alibaba, one of the largest e-commerce and cloud computing companies globally, have developed their own RISC-V-based processor, </a:t>
          </a:r>
          <a:r>
            <a:rPr lang="en-US" sz="2100" b="0" kern="1200" spc="0" dirty="0" err="1">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Xuantie</a:t>
          </a: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to power their data centers and cloud computing infrastructure.</a:t>
          </a:r>
        </a:p>
      </dsp:txBody>
      <dsp:txXfrm>
        <a:off x="1493525" y="1896038"/>
        <a:ext cx="7547688" cy="839600"/>
      </dsp:txXfrm>
    </dsp:sp>
    <dsp:sp modelId="{24F04478-3339-4186-9CBE-90CC03470FE9}">
      <dsp:nvSpPr>
        <dsp:cNvPr id="0" name=""/>
        <dsp:cNvSpPr/>
      </dsp:nvSpPr>
      <dsp:spPr>
        <a:xfrm>
          <a:off x="919148" y="2809767"/>
          <a:ext cx="892977" cy="875392"/>
        </a:xfrm>
        <a:prstGeom prst="ellipse">
          <a:avLst/>
        </a:prstGeom>
        <a:solidFill>
          <a:schemeClr val="lt1">
            <a:hueOff val="0"/>
            <a:satOff val="0"/>
            <a:lumOff val="0"/>
            <a:alphaOff val="0"/>
          </a:schemeClr>
        </a:solidFill>
        <a:ln w="15875" cap="flat" cmpd="sng" algn="ctr">
          <a:solidFill>
            <a:schemeClr val="accent2">
              <a:hueOff val="1596027"/>
              <a:satOff val="-4850"/>
              <a:lumOff val="-65"/>
              <a:alphaOff val="0"/>
            </a:schemeClr>
          </a:solidFill>
          <a:prstDash val="solid"/>
        </a:ln>
        <a:effectLst/>
      </dsp:spPr>
      <dsp:style>
        <a:lnRef idx="2">
          <a:scrgbClr r="0" g="0" b="0"/>
        </a:lnRef>
        <a:fillRef idx="1">
          <a:scrgbClr r="0" g="0" b="0"/>
        </a:fillRef>
        <a:effectRef idx="0">
          <a:scrgbClr r="0" g="0" b="0"/>
        </a:effectRef>
        <a:fontRef idx="minor"/>
      </dsp:style>
    </dsp:sp>
    <dsp:sp modelId="{12DFA0A1-72EA-46B4-884A-65F7A9EA22E9}">
      <dsp:nvSpPr>
        <dsp:cNvPr id="0" name=""/>
        <dsp:cNvSpPr/>
      </dsp:nvSpPr>
      <dsp:spPr>
        <a:xfrm>
          <a:off x="1563992" y="2924738"/>
          <a:ext cx="7658766" cy="660243"/>
        </a:xfrm>
        <a:prstGeom prst="rect">
          <a:avLst/>
        </a:prstGeom>
        <a:solidFill>
          <a:schemeClr val="accent2">
            <a:hueOff val="2394041"/>
            <a:satOff val="-7276"/>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411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NVIDIA, have utilized RISC-V in their Deep Learning Accelerator (NVDLA) project, which is an open architecture for deep learning inference.</a:t>
          </a:r>
        </a:p>
      </dsp:txBody>
      <dsp:txXfrm>
        <a:off x="1563992" y="2924738"/>
        <a:ext cx="7658766" cy="660243"/>
      </dsp:txXfrm>
    </dsp:sp>
    <dsp:sp modelId="{7156233E-C417-4672-A791-9959C1B2FA15}">
      <dsp:nvSpPr>
        <dsp:cNvPr id="0" name=""/>
        <dsp:cNvSpPr/>
      </dsp:nvSpPr>
      <dsp:spPr>
        <a:xfrm>
          <a:off x="861398" y="1840916"/>
          <a:ext cx="983936" cy="917056"/>
        </a:xfrm>
        <a:prstGeom prst="ellipse">
          <a:avLst/>
        </a:prstGeom>
        <a:blipFill rotWithShape="0">
          <a:blip xmlns:r="http://schemas.openxmlformats.org/officeDocument/2006/relationships" r:embed="rId3"/>
          <a:srcRect/>
          <a:stretch>
            <a:fillRect l="-7000" r="-7000"/>
          </a:stretch>
        </a:blipFill>
        <a:ln w="15875" cap="flat" cmpd="sng" algn="ctr">
          <a:solidFill>
            <a:schemeClr val="accent2">
              <a:hueOff val="2394041"/>
              <a:satOff val="-7276"/>
              <a:lumOff val="-98"/>
              <a:alphaOff val="0"/>
            </a:schemeClr>
          </a:solidFill>
          <a:prstDash val="solid"/>
        </a:ln>
        <a:effectLst/>
      </dsp:spPr>
      <dsp:style>
        <a:lnRef idx="2">
          <a:scrgbClr r="0" g="0" b="0"/>
        </a:lnRef>
        <a:fillRef idx="1">
          <a:scrgbClr r="0" g="0" b="0"/>
        </a:fillRef>
        <a:effectRef idx="0">
          <a:scrgbClr r="0" g="0" b="0"/>
        </a:effectRef>
        <a:fontRef idx="minor"/>
      </dsp:style>
    </dsp:sp>
    <dsp:sp modelId="{6248AEF1-95EB-49C1-B511-72310D1FB8BF}">
      <dsp:nvSpPr>
        <dsp:cNvPr id="0" name=""/>
        <dsp:cNvSpPr/>
      </dsp:nvSpPr>
      <dsp:spPr>
        <a:xfrm>
          <a:off x="1247435" y="3812241"/>
          <a:ext cx="7878526" cy="724251"/>
        </a:xfrm>
        <a:prstGeom prst="rect">
          <a:avLst/>
        </a:prstGeom>
        <a:solidFill>
          <a:schemeClr val="accent2">
            <a:hueOff val="3192055"/>
            <a:satOff val="-9701"/>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411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Google has made investments in the ecosystem. They have explored the use of RISC-V in various projects and initiatives, including hardware security and accelerators for machine learning.</a:t>
          </a:r>
        </a:p>
      </dsp:txBody>
      <dsp:txXfrm>
        <a:off x="1247435" y="3812241"/>
        <a:ext cx="7878526" cy="724251"/>
      </dsp:txXfrm>
    </dsp:sp>
    <dsp:sp modelId="{B63CF0DC-E713-4CA3-BB87-491B3CB8E343}">
      <dsp:nvSpPr>
        <dsp:cNvPr id="0" name=""/>
        <dsp:cNvSpPr/>
      </dsp:nvSpPr>
      <dsp:spPr>
        <a:xfrm>
          <a:off x="845121" y="3753061"/>
          <a:ext cx="827292" cy="782267"/>
        </a:xfrm>
        <a:prstGeom prst="ellipse">
          <a:avLst/>
        </a:prstGeom>
        <a:blipFill rotWithShape="0">
          <a:blip xmlns:r="http://schemas.openxmlformats.org/officeDocument/2006/relationships" r:embed="rId4"/>
          <a:srcRect/>
          <a:stretch>
            <a:fillRect t="-5000" b="-5000"/>
          </a:stretch>
        </a:blipFill>
        <a:ln w="15875" cap="flat" cmpd="sng" algn="ctr">
          <a:solidFill>
            <a:schemeClr val="accent2">
              <a:hueOff val="3192055"/>
              <a:satOff val="-9701"/>
              <a:lumOff val="-131"/>
              <a:alphaOff val="0"/>
            </a:schemeClr>
          </a:solidFill>
          <a:prstDash val="solid"/>
        </a:ln>
        <a:effectLst/>
      </dsp:spPr>
      <dsp:style>
        <a:lnRef idx="2">
          <a:scrgbClr r="0" g="0" b="0"/>
        </a:lnRef>
        <a:fillRef idx="1">
          <a:scrgbClr r="0" g="0" b="0"/>
        </a:fillRef>
        <a:effectRef idx="0">
          <a:scrgbClr r="0" g="0" b="0"/>
        </a:effectRef>
        <a:fontRef idx="minor"/>
      </dsp:style>
    </dsp:sp>
    <dsp:sp modelId="{6CD3B214-D8E4-4917-8850-DE2761080335}">
      <dsp:nvSpPr>
        <dsp:cNvPr id="0" name=""/>
        <dsp:cNvSpPr/>
      </dsp:nvSpPr>
      <dsp:spPr>
        <a:xfrm>
          <a:off x="1047460" y="4719919"/>
          <a:ext cx="7536551" cy="598083"/>
        </a:xfrm>
        <a:prstGeom prst="rect">
          <a:avLst/>
        </a:prstGeom>
        <a:solidFill>
          <a:schemeClr val="accent2">
            <a:hueOff val="3990068"/>
            <a:satOff val="-12126"/>
            <a:lumOff val="-1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4112"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Huawei, a leading telecommunications and consumer electronics company, has joined the RISC-V Foundation and actively participated in the development of the RISC-V ecosystem. </a:t>
          </a:r>
        </a:p>
      </dsp:txBody>
      <dsp:txXfrm>
        <a:off x="1047460" y="4719919"/>
        <a:ext cx="7536551" cy="598083"/>
      </dsp:txXfrm>
    </dsp:sp>
    <dsp:sp modelId="{5690A183-64BD-4F7F-99CF-711F7F05D2F1}">
      <dsp:nvSpPr>
        <dsp:cNvPr id="0" name=""/>
        <dsp:cNvSpPr/>
      </dsp:nvSpPr>
      <dsp:spPr>
        <a:xfrm>
          <a:off x="732449" y="4614329"/>
          <a:ext cx="715137" cy="715137"/>
        </a:xfrm>
        <a:prstGeom prst="ellipse">
          <a:avLst/>
        </a:prstGeom>
        <a:blipFill rotWithShape="0">
          <a:blip xmlns:r="http://schemas.openxmlformats.org/officeDocument/2006/relationships" r:embed="rId5"/>
          <a:srcRect/>
          <a:stretch>
            <a:fillRect l="-2000" r="-2000"/>
          </a:stretch>
        </a:blipFill>
        <a:ln w="15875" cap="flat" cmpd="sng" algn="ctr">
          <a:solidFill>
            <a:schemeClr val="accent2">
              <a:hueOff val="3990068"/>
              <a:satOff val="-12126"/>
              <a:lumOff val="-163"/>
              <a:alphaOff val="0"/>
            </a:schemeClr>
          </a:solidFill>
          <a:prstDash val="solid"/>
        </a:ln>
        <a:effectLst/>
      </dsp:spPr>
      <dsp:style>
        <a:lnRef idx="2">
          <a:scrgbClr r="0" g="0" b="0"/>
        </a:lnRef>
        <a:fillRef idx="1">
          <a:scrgbClr r="0" g="0" b="0"/>
        </a:fillRef>
        <a:effectRef idx="0">
          <a:scrgbClr r="0" g="0" b="0"/>
        </a:effectRef>
        <a:fontRef idx="minor"/>
      </dsp:style>
    </dsp:sp>
    <dsp:sp modelId="{02D04C69-2B30-4EBB-991A-B89BE1B34E7D}">
      <dsp:nvSpPr>
        <dsp:cNvPr id="0" name=""/>
        <dsp:cNvSpPr/>
      </dsp:nvSpPr>
      <dsp:spPr>
        <a:xfrm>
          <a:off x="677977" y="5425889"/>
          <a:ext cx="7731159" cy="787263"/>
        </a:xfrm>
        <a:prstGeom prst="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4112" tIns="53340" rIns="53340" bIns="53340" numCol="1" spcCol="1270" anchor="ctr" anchorCtr="0">
          <a:noAutofit/>
        </a:bodyPr>
        <a:lstStyle/>
        <a:p>
          <a:pPr marL="0" lvl="0" indent="0" algn="l" defTabSz="933450">
            <a:lnSpc>
              <a:spcPct val="90000"/>
            </a:lnSpc>
            <a:spcBef>
              <a:spcPct val="0"/>
            </a:spcBef>
            <a:spcAft>
              <a:spcPct val="35000"/>
            </a:spcAft>
            <a:buFont typeface="+mj-lt"/>
            <a:buNone/>
          </a:pPr>
          <a:r>
            <a:rPr lang="en-US" sz="2100" b="0" kern="1200" spc="0" dirty="0" err="1">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OpenAI</a:t>
          </a: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the organization behind </a:t>
          </a:r>
          <a:r>
            <a:rPr lang="en-US" sz="2100" b="0" kern="1200" spc="0" dirty="0" err="1">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ChatGPT</a:t>
          </a:r>
          <a:r>
            <a:rPr lang="en-US" sz="2100" b="0" kern="1200" spc="0" dirty="0">
              <a:ln>
                <a:solidFill>
                  <a:prstClr val="white"/>
                </a:solidFill>
              </a:ln>
              <a:solidFill>
                <a:prstClr val="white"/>
              </a:solidFill>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 has also utilized RISC-V in its AI research. They have employed RISC-V-based processors in their infrastructure for high-performance computing and AI workloads.</a:t>
          </a:r>
        </a:p>
      </dsp:txBody>
      <dsp:txXfrm>
        <a:off x="677977" y="5425889"/>
        <a:ext cx="7731159" cy="787263"/>
      </dsp:txXfrm>
    </dsp:sp>
    <dsp:sp modelId="{02C7FB8A-F615-474F-83CF-5AF7E9B8A378}">
      <dsp:nvSpPr>
        <dsp:cNvPr id="0" name=""/>
        <dsp:cNvSpPr/>
      </dsp:nvSpPr>
      <dsp:spPr>
        <a:xfrm>
          <a:off x="130427" y="5392273"/>
          <a:ext cx="897805" cy="822794"/>
        </a:xfrm>
        <a:prstGeom prst="ellipse">
          <a:avLst/>
        </a:prstGeom>
        <a:blipFill rotWithShape="0">
          <a:blip xmlns:r="http://schemas.openxmlformats.org/officeDocument/2006/relationships" r:embed="rId6"/>
          <a:srcRect/>
          <a:stretch>
            <a:fillRect l="-1000" r="-1000"/>
          </a:stretch>
        </a:blipFill>
        <a:ln w="15875" cap="flat" cmpd="sng" algn="ctr">
          <a:solidFill>
            <a:schemeClr val="accent2">
              <a:hueOff val="4788082"/>
              <a:satOff val="-14551"/>
              <a:lumOff val="-19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1:24.366"/>
    </inkml:context>
    <inkml:brush xml:id="br0">
      <inkml:brushProperty name="width" value="0.05" units="cm"/>
      <inkml:brushProperty name="height" value="0.05" units="cm"/>
      <inkml:brushProperty name="color" value="#FFFFFF"/>
    </inkml:brush>
  </inkml:definitions>
  <inkml:trace contextRef="#ctx0" brushRef="#br0">35 83 24575,'0'-7'0,"-1"0"0,0 1 0,-1-1 0,-2-7 0,-1-3 0,-2-2 0,2 14 0,5 5 0,-1 0 0,1 0 0,0 1 0,0-1 0,-1 0 0,1 0 0,0 0 0,0 1 0,-1-1 0,1 0 0,0 1 0,0-1 0,0 0 0,-1 1 0,1-1 0,0 0 0,0 1 0,0-1 0,0 0 0,0 1 0,0-1 0,0 0 0,0 1 0,0-1 0,-2 8 0,1 0 0,0 0 0,0 0 0,1 0 0,0 0 0,0 0 0,1-1 0,2 14 0,-2-19 0,0-1 0,0 1 0,0 0 0,0-1 0,0 1 0,1-1 0,-1 1 0,0-1 0,1 0 0,-1 0 0,1 1 0,-1-1 0,1 0 0,0 0 0,-1-1 0,1 1 0,0 0 0,0 0 0,-1-1 0,1 1 0,0-1 0,0 0 0,0 1 0,0-1 0,0 0 0,3-1 0,-1 1 0,1 0 0,0 0 0,-1-1 0,1 1 0,-1-1 0,0-1 0,1 1 0,-1-1 0,0 1 0,6-4 0,23-19 0,-22 15 0,1 1 0,16-9 0,-17 10 0,-11 6 0,0 1 0,0 0 0,1 0 0,-1 0 0,0 0 0,0-1 0,0 1 0,0 0 0,0 0 0,0-1 0,0 1 0,0 0 0,0 0 0,0-1 0,1 1 0,-1 0 0,0 0 0,0-1 0,0 1 0,-1 0 0,1 0 0,0 0 0,0-1 0,0 1 0,0 0 0,0-1 0,-1 0 0,0 0 0,0 1 0,0-1 0,0 0 0,0 0 0,0 1 0,-1-1 0,1 0 0,0 1 0,0-1 0,-1 1 0,1 0 0,0-1 0,-2 1 0,-11-3 0,4 2 0,22 0 0,242 2 0,-247-1 0,-1 1 0,1 0 0,-1 1 0,1-1 0,-1 1 0,0 1 0,7 2 0,-5-1 0,0-1 0,0-1 0,0 0 0,12 3 0,-3-3 0,-5-2 0,0 2 0,0 0 0,0 0 0,-1 1 0,16 6 0,-18-6 0,0 0 0,0-1 0,0 1 0,1-2 0,15 2 0,51-3 0,-44-1 0,14 0 0,70 1 0,-103 2 0,0 1 0,0 0 0,13 4 0,-13-2 0,0-2 0,23 4 0,45-4 0,-62-3 0,0 0 0,0 1 0,0 1 0,0 1 0,0 0 0,18 7 0,-19-5 0,-12-4 0,0 1 0,0-1 0,9 5 0,-14-6 0,0 1 0,0-1 0,0 1 0,0 0 0,-1-1 0,1 1 0,0 0 0,0 0 0,0-1 0,0 1 0,-1 0 0,1 0 0,0 0 0,-1 0 0,1 0 0,-1 0 0,1 0 0,-1 0 0,1 0 0,-1 0 0,0 0 0,0 0 0,1 0 0,-1 2 0,0-2 0,0 0 0,-1 0 0,1 0 0,0 0 0,-1 0 0,1 0 0,-1 0 0,1-1 0,0 1 0,-1 0 0,0 0 0,1 0 0,-1-1 0,0 1 0,1 0 0,-1-1 0,0 1 0,0-1 0,1 1 0,-1 0 0,0-1 0,0 0 0,0 1 0,0-1 0,0 0 0,0 1 0,0-1 0,1 0 0,-3 0 0,-32 4 0,31-4 0,-23 1 0,0 1 0,-47 10 0,39-6 0,-67 4 0,76-9 0,15 0 0,1 0 0,-1 0 0,1 1 0,0 1 0,0-1 0,0 2 0,0-1 0,0 1 0,1 1 0,-11 6 0,9-5 0,0 0 0,0-1 0,-1 0 0,0-1 0,0 0 0,0-1 0,-25 3 0,21-4-1365,0-1-5461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7:47.078"/>
    </inkml:context>
    <inkml:brush xml:id="br0">
      <inkml:brushProperty name="width" value="0.05" units="cm"/>
      <inkml:brushProperty name="height" value="0.05" units="cm"/>
      <inkml:brushProperty name="color" value="#FFFFFF"/>
    </inkml:brush>
  </inkml:definitions>
  <inkml:trace contextRef="#ctx0" brushRef="#br0">236 1 24575,'-236'0'0,"444"0"0,-251 0-1365,27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1:31.826"/>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1:40.917"/>
    </inkml:context>
    <inkml:brush xml:id="br0">
      <inkml:brushProperty name="width" value="0.05" units="cm"/>
      <inkml:brushProperty name="height" value="0.05" units="cm"/>
      <inkml:brushProperty name="color" value="#FFFFFF"/>
    </inkml:brush>
  </inkml:definitions>
  <inkml:trace contextRef="#ctx0" brushRef="#br0">1 1 24575,'2'0'0,"5"0"0,3 0 0,2 0 0,3 0 0,3 0 0,2 0 0,0 0 0,0 0 0,-2 0 0,-3 3 0,-1 0 0,-1 1 0,-3 1 0,0 0 0,4 0 0,-1-2-8191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5:07.713"/>
    </inkml:context>
    <inkml:brush xml:id="br0">
      <inkml:brushProperty name="width" value="0.05" units="cm"/>
      <inkml:brushProperty name="height" value="0.05" units="cm"/>
      <inkml:brushProperty name="color" value="#FFFFFF"/>
    </inkml:brush>
  </inkml:definitions>
  <inkml:trace contextRef="#ctx0" brushRef="#br0">15 34 24575,'0'0'0,"-1"0"0,1 0 0,-1 0 0,1 0 0,-1 0 0,1 0 0,-1 0 0,1 0 0,-1 0 0,1 0 0,-1 0 0,1 0 0,-1 0 0,1 0 0,-1 0 0,1-1 0,0 1 0,-1 0 0,1 0 0,-1-1 0,1 1 0,0 0 0,-1-1 0,1 1 0,-1 0 0,1-1 0,0 1 0,-1 0 0,1-1 0,0 1 0,0-1 0,-1 1 0,1-1 0,0 1 0,0-1 0,0 1 0,0-1 0,0 1 0,-1-1 0,2 0 0,-1 0 0,0 0 0,1 0 0,-1 1 0,0-1 0,1 0 0,-1 0 0,1 0 0,-1 1 0,1-1 0,-1 0 0,1 1 0,0-1 0,-1 0 0,1 1 0,0-1 0,0 1 0,-1-1 0,1 1 0,0-1 0,1 1 0,3-2 0,1 0 0,-1 1 0,1-1 0,-1 1 0,0 1 0,1-1 0,-1 1 0,1 0 0,0 0 0,5 2 0,8 1 0,30 10 0,-34-9 0,0 0 0,1-1 0,18 2 0,5-4 0,-25-2 0,-1 1 0,1 1 0,25 4 0,68 15 0,-95-18 0,1 0 0,14-1 0,-18-1 0,0 1 0,-1-1 0,1 1 0,-1 1 0,1 0 0,14 5 0,33 13 0,-9-5 0,78 29 0,-42-17 0,-76-24 0,-1 0 0,0 0 0,-1 1 0,1 0 0,8 7 0,-7-6 0,-1 0 0,0 0 0,14 6 0,-4-3 0,1-2 0,-1 0 0,1 0 0,24 3 0,-23-5 0,-1 0 0,20 9 0,3 0 0,76 15 0,-107-25-273,1 0 0,-1 1 0,0 1 0,11 6 0,-4-2-6553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5:15.613"/>
    </inkml:context>
    <inkml:brush xml:id="br0">
      <inkml:brushProperty name="width" value="0.05" units="cm"/>
      <inkml:brushProperty name="height" value="0.05" units="cm"/>
      <inkml:brushProperty name="color" value="#FFFFFF"/>
    </inkml:brush>
  </inkml:definitions>
  <inkml:trace contextRef="#ctx0" brushRef="#br0">559 0 24575,'2'14'0,"-2"5"0,0-18 0,0 0 0,0 0 0,-1-1 0,1 1 0,0-1 0,-1 1 0,1 0 0,-1-1 0,1 1 0,-1-1 0,1 1 0,-1-1 0,1 1 0,-1-1 0,0 1 0,1-1 0,-1 0 0,1 1 0,-1-1 0,0 0 0,0 0 0,1 1 0,-1-1 0,0 0 0,0 0 0,-22 3 0,0-1 0,1-1 0,-32-2 0,15 0 0,-82-1 0,140 3 0,0 0 0,36 8 0,-36-6 0,11 3 0,-29-6 0,-1 0 0,0 0 0,1 0 0,-1 0 0,0 0 0,1 0 0,-1 0 0,0 0 0,0 1 0,1-1 0,-1 0 0,0 0 0,0 0 0,1 1 0,-1-1 0,0 0 0,0 0 0,1 1 0,-1-1 0,0 0 0,0 0 0,0 1 0,0-1 0,1 1 0,-6 3 0,-15 1 0,18-4 0,-63 15 0,33-7 0,0-2 0,0-1 0,-52 3 0,94-1 0,11 2 0,-3-3 0,138 48 0,-124-46 0,1-1 0,62 7 0,-287-17 0,112 2 0,-154 0 0,241 0-116,-3 0 27,-1 0 0,1 0 0,-1 0-1,1 0 1,-1 0 0,1 1 0,-1 0-1,1-1 1,-1 1 0,1 1 0,-1-1-1,0 0 1,6 4 0,2 6-6737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5:25.309"/>
    </inkml:context>
    <inkml:brush xml:id="br0">
      <inkml:brushProperty name="width" value="0.05" units="cm"/>
      <inkml:brushProperty name="height" value="0.05" units="cm"/>
      <inkml:brushProperty name="color" value="#FFFFFF"/>
    </inkml:brush>
  </inkml:definitions>
  <inkml:trace contextRef="#ctx0" brushRef="#br0">439 115 24575,'-161'0'0,"433"0"0,-256-2 0,-16 2 0,-1-1 0,1 1 0,0 0 0,0-1 0,0 1 0,-1 0 0,1 0 0,0-1 0,0 1 0,0 0 0,-1 0 0,1 0 0,0-1 0,0 1 0,-1 0 0,1 0 0,0 0 0,-1 0 0,1-1 0,0 1 0,-1 0 0,1 0 0,0 0 0,-1 0 0,-33-9 0,-37-3 0,30 7 0,30 1 0,11 4 0,0 0 0,0 0 0,0 0 0,0-1 0,0 1 0,0 0 0,0 0 0,0 0 0,0 0 0,0 0 0,0-1 0,0 1 0,0 0 0,0 0 0,0 0 0,0 0 0,0 0 0,0-1 0,0 1 0,0 0 0,0 0 0,0 0 0,0 0 0,0 0 0,0 0 0,1-1 0,-1 1 0,0 0 0,0 0 0,0 0 0,0 0 0,0 0 0,0 0 0,0 0 0,0 0 0,1-1 0,-1 1 0,19-8 0,8 3 0,1 1 0,37-2 0,58 6 0,-107 0 0,-7 0 0,-12 0 0,-15 0 0,-104-24 0,89 16 0,1 1 0,-57-3 0,241 12 0,-309-2 0,247 0 0,-224 0 0,132 0 0,1 0 0,0 0 0,0 0 0,0 0 0,-1 0 0,1 1 0,0-1 0,0 0 0,0 1 0,0-1 0,0 1 0,0-1 0,0 1 0,0 0 0,0 0 0,0-1 0,0 1 0,0 0 0,-1 1 0,1 0 0,-1 0 0,1 0 0,0 1 0,0-1 0,0 0 0,0 0 0,0 1 0,-1 4 0,1 5 0,0 0 0,0 0 0,2 15 0,-1-15 0,2 107 0,-1-140 0,-1 10 0,1 1 0,-2 0 0,1-1 0,-4-17 0,3 26 0,1-1 0,-1 1 0,0 0 0,0 0 0,0 0 0,0 0 0,0 0 0,0 0 0,0 0 0,-1 0 0,1 0 0,-1 1 0,1-1 0,-1 1 0,0-1 0,0 1 0,0-1 0,0 1 0,0 0 0,0 0 0,0 0 0,0 0 0,0 0 0,0 0 0,0 1 0,-1-1 0,-1 1 0,0-1 0,0 1 0,0 0 0,1 0 0,-1 0 0,0 1 0,0-1 0,1 1 0,-1 0 0,0 0 0,1 0 0,-1 0 0,-4 3 0,-2 2 0,0 0 0,-14 13 0,1-2 0,-2 2 0,-20 14 0,41-31 0,0 1 0,0-1 0,0-1 0,0 1 0,0-1 0,0 1 0,0-1 0,-1 0 0,-7 0 0,11-1 4,0 0 0,0 0 0,0 0 0,1 0 0,-1 0 0,0 0 0,0 0 0,0-1 0,1 1 0,-1 0 0,0-1 0,0 1 0,1 0-1,-1-1 1,0 1 0,0-1 0,1 1 0,-1-1 0,1 1 0,-1-1 0,0 0 0,1 1 0,-1-1 0,1 0 0,0 0 0,-1 1 0,1-1 0,0 0 0,-1 0 0,0-2-216,0 0 0,1 0 0,-1 0 0,1 0 0,0 0 0,0-6 0,1-5-6614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5:30.787"/>
    </inkml:context>
    <inkml:brush xml:id="br0">
      <inkml:brushProperty name="width" value="0.05" units="cm"/>
      <inkml:brushProperty name="height" value="0.05" units="cm"/>
      <inkml:brushProperty name="color" value="#FFFFFF"/>
    </inkml:brush>
  </inkml:definitions>
  <inkml:trace contextRef="#ctx0" brushRef="#br0">300 1 24575,'-20'1'0,"1"1"0,0 1 0,0 0 0,0 1 0,1 2 0,-1 0 0,1 0 0,-29 17 0,47-23 0,-1 0 0,1 0 0,-1 0 0,1 1 0,-1-1 0,1 0 0,-1 0 0,1 1 0,-1-1 0,1 0 0,0 1 0,-1-1 0,1 0 0,0 1 0,-1-1 0,1 1 0,0-1 0,-1 0 0,1 1 0,0-1 0,0 1 0,-1-1 0,1 2 0,6 6 0,4 2 0,-10-9 0,1 0 0,-1-1 0,0 1 0,1 0 0,-1-1 0,0 1 0,0 0 0,0 0 0,1 0 0,-1-1 0,0 1 0,0 0 0,0 0 0,0 0 0,0-1 0,0 1 0,-1 0 0,1 0 0,0-1 0,0 1 0,-1 0 0,1 0 0,0-1 0,-1 1 0,1 0 0,0 0 0,-1-1 0,1 1 0,-1-1 0,1 1 0,-1 0 0,0-1 0,1 1 0,-1-1 0,0 1 0,-1 0 0,1 0 0,1 0 0,0-1 0,0 0 0,0 0 0,0 0 0,1 1 0,-1-1 0,0 0 0,0 0 0,0 0 0,1 1 0,-1-1 0,0 0 0,0 0 0,1 0 0,-1 0 0,0 0 0,0 0 0,1 1 0,-1-1 0,0 0 0,0 0 0,1 0 0,-1 0 0,0 0 0,0 0 0,1 0 0,-1 0 0,0 0 0,0 0 0,1 0 0,-1 0 0,0 0 0,1 0 0,-1-1 0,14 1 0,10-10 0,-22 10 0,-1-1 0,1 0 0,-1 0 0,0 0 0,1 1 0,-1-1 0,0-1 0,0 1 0,0 0 0,1 0 0,-1 0 0,1-3 0,-2 3 0,-1 0 0,1 1 0,-1-1 0,1 0 0,-1 1 0,1-1 0,-1 1 0,1-1 0,-1 1 0,0-1 0,0 1 0,1-1 0,-1 1 0,0 0 0,0-1 0,1 1 0,-1 0 0,0-1 0,0 1 0,0 0 0,-1 0 0,-2-1 0,-11-7 0,-25-9 0,13 3 0,27 14 0,-1 0 0,0-1 0,0 0 0,1 1 0,-1-1 0,0 0 0,1 1 0,-1-1 0,1 0 0,-1 1 0,1-1 0,-1-1 0,1 1 0,0 1 0,0 0 0,0-1 0,0 1 0,0 0 0,0-1 0,0 1 0,0 0 0,0-1 0,0 1 0,0 0 0,1 0 0,-1-1 0,0 1 0,0 0 0,0 0 0,1-1 0,-1 1 0,0 0 0,0 0 0,1-1 0,-1 1 0,0 0 0,0 0 0,1 0 0,-1 0 0,0-1 0,1 1 0,-1 0 0,0 0 0,1 0 0,-1 0 0,0 0 0,1 0 0,-1 0 0,1 0 0,-1-1 0,1 1 0,-1 0 0,0 0 0,1 0 0,-1 0 0,1 0 0,-1-1 0,1 1 0,-1 0 0,1 0 0,-1 0 0,1 0 0,-1 0 0,0 1 0,1-1 0,-1 0 0,1 0 0,-1 0 0,1 0 0,-1 0 0,0 1 0,1-1 0,-1 0 0,1 0 0,-1 0 0,0 1 0,1-1 0,-1 0 0,1 1 0,-1 0 0,0 0 0,1 0 0,-1 0 0,0 0 0,0-1 0,0 1 0,0 0 0,0 0 0,0 0 0,0 0 0,0 0 0,0 0 0,-1 1 0,0 4 0,-1-1 0,0 0 0,-4 10 0,-9 8 0,0-1 0,-19 22 0,59-89 0,-18 34 0,0-1 0,-1 0 0,0 0 0,0 0 0,6-24 0,-11 32-88,-1 3 2,0 0 1,0 1 0,0-1 0,0 0 0,1 1 0,-1-1 0,0 0 0,1 1 0,-1-1 0,0 0-1,1 1 1,-1-1 0,1 1 0,0-2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5:39.514"/>
    </inkml:context>
    <inkml:brush xml:id="br0">
      <inkml:brushProperty name="width" value="0.05" units="cm"/>
      <inkml:brushProperty name="height" value="0.05" units="cm"/>
      <inkml:brushProperty name="color" value="#FFFFFF"/>
    </inkml:brush>
  </inkml:definitions>
  <inkml:trace contextRef="#ctx0" brushRef="#br0">530 251 24575,'-530'0'0,"861"0"0,-342 0 0,4 0 0,0 0 0,0 0 0,0 0 0,-12-3 0,17 3 0,1-1 0,0 1 0,0 0 0,0-1 0,0 1 0,-1-1 0,1 1 0,0-1 0,0 0 0,0 1 0,0-1 0,0 0 0,0 0 0,1 1 0,-1-1 0,0 0 0,0 0 0,0 0 0,1 0 0,-1 0 0,1 0 0,-1-1 0,1 1 0,-1 0 0,1 0 0,0 0 0,-1 0 0,1-1 0,0 1 0,0 0 0,0 0 0,0 0 0,0-1 0,0 0 0,0 0 0,1 1 0,-1-1 0,1 0 0,-1 1 0,1-1 0,0 1 0,0-1 0,-1 1 0,1-1 0,0 1 0,0 0 0,1 0 0,-1-1 0,0 1 0,0 0 0,1 0 0,-1 0 0,0 0 0,3-1 0,4-2 0,0 0 0,14-5 0,-3 1 0,-17 7 0,1 0 0,-1-1 0,0 1 0,0-1 0,0 0 0,0 1 0,-1-1 0,1 0 0,-1 0 0,1 0 0,-1 0 0,1-1 0,-1 1 0,0 0 0,0-1 0,0 1 0,0 0 0,-1-1 0,1 1 0,0-6 0,0-4 0,0 0 0,-1 0 0,-2-16 0,0 5 0,1-5 0,1 34 0,0 1 0,1 0 0,-1 0 0,1-1 0,2 8 0,-2-12 0,-1 1 0,1-1 0,0 0 0,0 0 0,0 0 0,0 1 0,1-1 0,-1-1 0,0 1 0,1 0 0,0 0 0,-1 0 0,1-1 0,0 1 0,0-1 0,0 1 0,0-1 0,2 1 0,34 10 0,-32-11 0,-1 0 0,1 1 0,-1-1 0,1 1 0,-1 0 0,0 0 0,0 1 0,0 0 0,6 4 0,-11-7 0,0 0 0,1 1 0,-1-1 0,0 0 0,0 0 0,0 0 0,0 0 0,1 0 0,-1 0 0,0 0 0,0 1 0,0-1 0,0 0 0,0 0 0,0 0 0,0 0 0,0 1 0,0-1 0,1 0 0,-1 0 0,0 0 0,0 0 0,0 1 0,0-1 0,0 0 0,0 0 0,0 0 0,0 1 0,0-1 0,0 0 0,0 0 0,0 0 0,0 0 0,0 1 0,-1-1 0,1 0 0,0 0 0,-8 2 0,-19-4 0,20 1 0,0 1 0,5 0 0,-1 0 0,0 0 0,0 0 0,0-1 0,0 1 0,0-1 0,0 0 0,1 0 0,-1 0 0,0 0 0,-2-1 0,5 2 0,0-1 0,0 1 0,-1 0 0,1 0 0,0 0 0,0 0 0,0 0 0,0 0 0,0 0 0,0 0 0,0 0 0,0 0 0,0 0 0,0 0 0,0 0 0,0-1 0,0 1 0,0 0 0,0 0 0,0 0 0,0 0 0,0 0 0,0 0 0,0 0 0,0 0 0,0 0 0,0 0 0,0 0 0,0-1 0,0 1 0,0 0 0,0 0 0,0 0 0,0 0 0,0 0 0,0 0 0,1 0 0,-1 0 0,0 0 0,0 0 0,0 0 0,0 0 0,0 0 0,0 0 0,0 0 0,0 0 0,0 0 0,0 0 0,0-1 0,0 1 0,1 0 0,6-2 0,7-1 0,37 2 0,-29 1 0,-18 0 0,-5 0 0,-32 1 0,19 0 0,0 0 0,0-1 0,1-1 0,-25-4 0,38 5 0,0 0 0,-1 0 0,1 0 0,0 0 0,-1 0 0,1 0 0,0 0 0,-1 0 0,1 0 0,0 0 0,0 0 0,-1 0 0,1 0 0,0-1 0,-1 1 0,1 0 0,0 0 0,0 0 0,-1-1 0,1 1 0,0 0 0,0 0 0,-1 0 0,1-1 0,0 1 0,0 0 0,0 0 0,0-1 0,-1 1 0,1 0 0,0-1 0,9-3 0,18 1 0,101 2 0,-188 1 0,36 0 0,19 0 0,8 0 0,98 0 0,-99-1 0,-5-3 0,-7-4 0,10 8 0,-9-5 0,0 0 0,0 0 0,0 1 0,-1 0 0,0 1 0,0 0 0,0 0 0,0 1 0,0 1 0,0 0 0,-1 0 0,-14 1 0,70 1 0,-20 0 0,-20-1 0,-9 0 0,-38 0 0,11 0 0,24 0 0,10 0 0,107 0-1365,-95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4T20:47:44.715"/>
    </inkml:context>
    <inkml:brush xml:id="br0">
      <inkml:brushProperty name="width" value="0.05" units="cm"/>
      <inkml:brushProperty name="height" value="0.05" units="cm"/>
      <inkml:brushProperty name="color" value="#FFFFFF"/>
    </inkml:brush>
  </inkml:definitions>
  <inkml:trace contextRef="#ctx0" brushRef="#br0">189 32 24575,'22'-1'0,"-11"1"0,-1-1 0,0 2 0,21 2 0,-31-3 0,1 0 0,-1 0 0,0 0 0,0 0 0,0 0 0,1 0 0,-1 0 0,0 0 0,0 0 0,1 0 0,-1 0 0,0 0 0,0 0 0,0 0 0,1 1 0,-1-1 0,0 0 0,0 0 0,0 0 0,1 0 0,-1 0 0,0 0 0,0 0 0,0 1 0,0-1 0,1 0 0,-1 0 0,0 0 0,0 0 0,0 1 0,0-1 0,0 0 0,0 0 0,0 0 0,1 1 0,-1-1 0,0 0 0,0 0 0,0 1 0,-10 3 0,-15 0 0,25-4 0,-1 0 0,1 0 0,-1 0 0,0 0 0,1 0 0,-1 0 0,1 0 0,-1 0 0,1 0 0,-1 0 0,0-1 0,1 1 0,-1 0 0,1 0 0,-1 0 0,1-1 0,-1 1 0,1 0 0,-1-1 0,1 1 0,-1 0 0,1-1 0,-1 1 0,1 0 0,0-1 0,-1 1 0,1-1 0,0 1 0,-1-1 0,1 1 0,0-1 0,0 1 0,-1-1 0,1 1 0,0-1 0,0 0 0,0 1 0,0-1 0,0 1 0,0-1 0,0 0 0,0 1 0,0-1 0,0 1 0,0-1 0,0 1 0,0-1 0,0 0 0,1 0 0,-1 0 0,0 0 0,1 0 0,-1 1 0,0-1 0,0 0 0,0 0 0,0 0 0,0 1 0,0-1 0,0 0 0,0 0 0,0 0 0,-1 0 0,1 1 0,0-1 0,0 0 0,-1 0 0,1 1 0,0-1 0,-1 0 0,1 0 0,-1 1 0,1-1 0,-1 1 0,0-1 0,1 0 0,-1 1 0,1-1 0,-1 1 0,0-1 0,1 1 0,-1-1 0,0 1 0,0 0 0,-1-1 0,1 1 0,0-1 0,0 1 0,0-1 0,-1 1 0,1 0 0,0-1 0,0 1 0,-1 0 0,1 0 0,0 0 0,-1 0 0,1 0 0,0 1 0,0-1 0,-1 0 0,1 0 0,0 1 0,0-1 0,0 1 0,-3 1 0,3-1 0,0 0 0,-1 0 0,1 0 0,0 1 0,0-1 0,0 1 0,0-1 0,0 1 0,1-1 0,-1 1 0,0 0 0,1-1 0,-2 3 0,1 6 0,-1 0 0,1 0 0,1 0 0,0 14 0,0-18 0,1 1 0,-1 0 0,1 0 0,3 10 0,-4-15 0,0-1 0,1 1 0,0 0 0,-1-1 0,1 1 0,0-1 0,0 0 0,0 1 0,2 1 0,-3-2 0,0-1 0,1 0 0,-1 1 0,1-1 0,0 0 0,-1 1 0,1-1 0,-1 0 0,1 0 0,-1 1 0,1-1 0,0 0 0,-1 0 0,1 0 0,0 0 0,-1 0 0,1 0 0,-1 0 0,1 0 0,0 0 0,-1 0 0,1 0 0,-1 0 0,1-1 0,1 1 0,-2 0 0,0 0 0,0 0 0,1 0 0,-1 0 0,0 0 0,1-1 0,-1 1 0,0 0 0,0 0 0,1 0 0,-1 0 0,0 0 0,0 0 0,1-1 0,-1 1 0,0 0 0,0 0 0,0 0 0,1-1 0,-1 1 0,0 0 0,0 0 0,0-1 0,0 1 0,1 0 0,-1 0 0,0-1 0,0 1 0,0 0 0,0 0 0,0-1 0,0 1 0,0 0 0,0-1 0,0 1 0,0 0 0,0 0 0,0-1 0,0 1 0,0 0 0,0-1 0,0 1 0,0 0 0,0 0 0,0-1 0,-1 1 0,1 0 0,0 0 0,0-1 0,0 1 0,0 0 0,-1 0 0,1-1 0,0 1 0,0 0 0,0 0 0,-1 0 0,1 0 0,0-1 0,-17-8 0,4 7 0,-23-2 0,15 3 0,17 1 0,5 0 0,9 1 0,-7-1 0,1 0 0,0 1 0,-1-1 0,1 0 0,0-1 0,-1 1 0,1-1 0,-1 0 0,1 0 0,-1 0 0,5-2 0,-8 3 0,0 0 0,1 0 0,-1 0 0,0 0 0,1-1 0,-1 1 0,0 0 0,0 0 0,1 0 0,-1-1 0,0 1 0,0 0 0,0 0 0,1-1 0,-1 1 0,0 0 0,0 0 0,0-1 0,0 1 0,0 0 0,0-1 0,0 1 0,1 0 0,-1-1 0,0 1 0,0 0 0,0-1 0,0 1 0,0 0 0,0-1 0,-1 1 0,1-1 0,-8-7 0,-17-4 0,24 12 0,-5-3 0,0 1 0,0-1 0,0 0 0,-5-5 0,10 7 0,0 0 0,0 1 0,0-1 0,0 0 0,0 0 0,0 0 0,1 0 0,-1 0 0,0 0 0,1 0 0,-1 0 0,0 0 0,1-2 0,-1 3 0,1-1 0,0 0 0,0 1 0,0-1 0,1 0 0,-1 1 0,0-1 0,0 0 0,0 1 0,0-1 0,1 1 0,-1-1 0,0 0 0,0 1 0,1-1 0,-1 1 0,0-1 0,1 1 0,-1-1 0,1 1 0,-1-1 0,1 1 0,-1-1 0,1 1 0,-1 0 0,2-1 0,1-1 0,1 0 0,-1 0 0,1 1 0,0 0 0,0 0 0,-1 0 0,1 0 0,0 0 0,6 0 0,37 2 0,-43-1 0,-18 1 0,0 0 0,0 1 0,0 1 0,-15 5 0,13-3 0,0-1 0,-1-1 0,1 0 0,-28 0 0,41-5 0,7 0 0,8-3 0,7 3 0,-1-1 0,30 2 0,-3-1 0,-33-1-78,-12 3 83,0 0 0,0 0 1,0 0-1,0 0 1,0-1-1,0 1 1,0 0-1,0 0 1,0 0-1,0 0 0,0-1 1,0 1-1,0 0 1,0 0-1,0 0 1,0 0-1,-1 0 0,1-1 1,0 1-1,0 0 1,0 0-1,0 0 1,0 0-1,0 0 1,-1 0-1,1 0 0,0 0 1,0 0-1,0-1 1,0 1-1,0 0 1,-1 0-1,1 0 0,0 0 1,0 0-1,-23-6-1487,9 5-5344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DE136-F5DA-4550-893B-3F163DB0B6E0}"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A963F-9E5D-481D-B86E-DE284FB5B341}" type="slidenum">
              <a:rPr lang="en-US" smtClean="0"/>
              <a:t>‹#›</a:t>
            </a:fld>
            <a:endParaRPr lang="en-US"/>
          </a:p>
        </p:txBody>
      </p:sp>
    </p:spTree>
    <p:extLst>
      <p:ext uri="{BB962C8B-B14F-4D97-AF65-F5344CB8AC3E}">
        <p14:creationId xmlns:p14="http://schemas.microsoft.com/office/powerpoint/2010/main" val="432906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449F08E-E5F2-406F-9187-A3D0913AB0FD}" type="datetime1">
              <a:rPr lang="en-US" smtClean="0"/>
              <a:t>5/24/2023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351380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68A25-314E-4464-BCC3-5824F8658EE6}" type="datetime1">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2219871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41A95-D128-412B-9756-3C6FE617089E}" type="datetime1">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15383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281EF7-980C-446E-B2DC-83EBBA596046}" type="datetime1">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AB6BF-40DC-425D-9FBF-182EC001560C}"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49903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1EDDB9-C93F-487D-87B8-84EA6E223E70}" type="datetime1">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1528432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AA90C8-86B8-4626-AD29-3B2F8941C54A}" type="datetime1">
              <a:rPr lang="en-US" smtClean="0"/>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3996922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BA4DA93-FDA1-4119-A34D-0E6FE2832377}" type="datetime1">
              <a:rPr lang="en-US" smtClean="0"/>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1601599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B64C3B-EB6B-41C8-8CCF-1DD01BF2C4B3}" type="datetime1">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362329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E820ED-8778-4158-B930-C59BF73F58EE}" type="datetime1">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2214285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00753-6EF3-4E5A-ADF4-4D202278AD9B}" type="datetime1">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3666930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F25055-8E36-4B9F-9792-0ACA4025B789}" type="datetime1">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2032419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3BD23E-D112-430A-B024-D9F5FE60F3F4}" type="datetime1">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2503328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487CD9-B46B-4017-BA01-15393C696FBE}" type="datetime1">
              <a:rPr lang="en-US" smtClean="0"/>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3730193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5151BF-E466-4725-9B95-ED0BFC6B4994}" type="datetime1">
              <a:rPr lang="en-US" smtClean="0"/>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1873318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F4C16-C498-4513-B635-B72C85E1D03E}" type="datetime1">
              <a:rPr lang="en-US" smtClean="0"/>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190509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A2839B-0865-4AAA-8DA5-A8BAC09DE60D}" type="datetime1">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267776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9194E6-1075-4544-89D5-3699972E24AA}" type="datetime1">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AB6BF-40DC-425D-9FBF-182EC001560C}" type="slidenum">
              <a:rPr lang="en-US" smtClean="0"/>
              <a:t>‹#›</a:t>
            </a:fld>
            <a:endParaRPr lang="en-US"/>
          </a:p>
        </p:txBody>
      </p:sp>
    </p:spTree>
    <p:extLst>
      <p:ext uri="{BB962C8B-B14F-4D97-AF65-F5344CB8AC3E}">
        <p14:creationId xmlns:p14="http://schemas.microsoft.com/office/powerpoint/2010/main" val="16689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38000"/>
            <a:duotone>
              <a:schemeClr val="bg2">
                <a:shade val="48000"/>
                <a:hueMod val="106000"/>
                <a:satMod val="140000"/>
                <a:lumMod val="42000"/>
              </a:schemeClr>
              <a:schemeClr val="bg2">
                <a:tint val="98000"/>
                <a:hueMod val="92000"/>
                <a:satMod val="220000"/>
                <a:lumMod val="90000"/>
              </a:schemeClr>
            </a:duotone>
            <a:lum/>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47101CB-593C-4EDD-AB27-8F3CD9574FFF}" type="datetime1">
              <a:rPr lang="en-US" smtClean="0"/>
              <a:t>5/24/2023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4FAB6BF-40DC-425D-9FBF-182EC001560C}" type="slidenum">
              <a:rPr lang="en-US" smtClean="0"/>
              <a:t>‹#›</a:t>
            </a:fld>
            <a:endParaRPr lang="en-US"/>
          </a:p>
        </p:txBody>
      </p:sp>
    </p:spTree>
    <p:extLst>
      <p:ext uri="{BB962C8B-B14F-4D97-AF65-F5344CB8AC3E}">
        <p14:creationId xmlns:p14="http://schemas.microsoft.com/office/powerpoint/2010/main" val="169209665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0.png"/><Relationship Id="rId18" Type="http://schemas.openxmlformats.org/officeDocument/2006/relationships/customXml" Target="../ink/ink8.xml"/><Relationship Id="rId3" Type="http://schemas.openxmlformats.org/officeDocument/2006/relationships/image" Target="../media/image15.png"/><Relationship Id="rId21"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customXml" Target="../ink/ink5.xml"/><Relationship Id="rId17" Type="http://schemas.openxmlformats.org/officeDocument/2006/relationships/image" Target="../media/image22.png"/><Relationship Id="rId2" Type="http://schemas.openxmlformats.org/officeDocument/2006/relationships/image" Target="../media/image10.jp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19.png"/><Relationship Id="rId24" Type="http://schemas.openxmlformats.org/officeDocument/2006/relationships/image" Target="../media/image26.jpe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10" Type="http://schemas.openxmlformats.org/officeDocument/2006/relationships/customXml" Target="../ink/ink4.xml"/><Relationship Id="rId19" Type="http://schemas.openxmlformats.org/officeDocument/2006/relationships/image" Target="../media/image23.png"/><Relationship Id="rId4" Type="http://schemas.openxmlformats.org/officeDocument/2006/relationships/customXml" Target="../ink/ink1.xml"/><Relationship Id="rId9" Type="http://schemas.openxmlformats.org/officeDocument/2006/relationships/image" Target="../media/image18.png"/><Relationship Id="rId14" Type="http://schemas.openxmlformats.org/officeDocument/2006/relationships/customXml" Target="../ink/ink6.xml"/><Relationship Id="rId22" Type="http://schemas.openxmlformats.org/officeDocument/2006/relationships/customXml" Target="../ink/ink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5.jpe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sv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sv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svg"/></Relationships>
</file>

<file path=ppt/slides/_rels/slide5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68.pn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3374E-AFD2-4D9F-AFC9-DCB95208DE0D}"/>
              </a:ext>
            </a:extLst>
          </p:cNvPr>
          <p:cNvSpPr>
            <a:spLocks noGrp="1"/>
          </p:cNvSpPr>
          <p:nvPr>
            <p:ph type="ctrTitle"/>
          </p:nvPr>
        </p:nvSpPr>
        <p:spPr>
          <a:xfrm>
            <a:off x="1876424" y="1079967"/>
            <a:ext cx="8791575" cy="2387600"/>
          </a:xfrm>
        </p:spPr>
        <p:txBody>
          <a:bodyPr/>
          <a:lstStyle/>
          <a:p>
            <a:r>
              <a:rPr lang="en-US" b="1" cap="none" spc="50" dirty="0">
                <a:ln w="0">
                  <a:solidFill>
                    <a:srgbClr val="003366"/>
                  </a:solidFill>
                </a:ln>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ARM vs RISC-V</a:t>
            </a:r>
          </a:p>
        </p:txBody>
      </p:sp>
      <p:sp>
        <p:nvSpPr>
          <p:cNvPr id="3" name="Subtitle 2">
            <a:extLst>
              <a:ext uri="{FF2B5EF4-FFF2-40B4-BE49-F238E27FC236}">
                <a16:creationId xmlns:a16="http://schemas.microsoft.com/office/drawing/2014/main" id="{262A4AF5-34B3-03DE-4504-4CF5054976E1}"/>
              </a:ext>
            </a:extLst>
          </p:cNvPr>
          <p:cNvSpPr>
            <a:spLocks noGrp="1"/>
          </p:cNvSpPr>
          <p:nvPr>
            <p:ph type="subTitle" idx="1"/>
          </p:nvPr>
        </p:nvSpPr>
        <p:spPr/>
        <p:txBody>
          <a:bodyPr/>
          <a:lstStyle/>
          <a:p>
            <a:r>
              <a:rPr lang="en-US" sz="2000" b="1" dirty="0">
                <a:ln>
                  <a:solidFill>
                    <a:srgbClr val="003366"/>
                  </a:solidFill>
                </a:ln>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Melika Rajabi</a:t>
            </a:r>
          </a:p>
          <a:p>
            <a:endParaRPr lang="en-US" b="1" dirty="0">
              <a:ln>
                <a:solidFill>
                  <a:srgbClr val="003366"/>
                </a:solidFill>
              </a:ln>
              <a:solidFill>
                <a:srgbClr val="00336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8179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croll: Vertical 7">
            <a:extLst>
              <a:ext uri="{FF2B5EF4-FFF2-40B4-BE49-F238E27FC236}">
                <a16:creationId xmlns:a16="http://schemas.microsoft.com/office/drawing/2014/main" id="{D3682906-B1CC-EC57-5640-57AE0D16E053}"/>
              </a:ext>
            </a:extLst>
          </p:cNvPr>
          <p:cNvSpPr/>
          <p:nvPr/>
        </p:nvSpPr>
        <p:spPr>
          <a:xfrm>
            <a:off x="6130481" y="457930"/>
            <a:ext cx="5004070" cy="5873858"/>
          </a:xfrm>
          <a:custGeom>
            <a:avLst/>
            <a:gdLst>
              <a:gd name="connsiteX0" fmla="*/ 0 w 5004070"/>
              <a:gd name="connsiteY0" fmla="*/ 5873858 h 5873858"/>
              <a:gd name="connsiteX1" fmla="*/ 0 w 5004070"/>
              <a:gd name="connsiteY1" fmla="*/ 5873858 h 5873858"/>
              <a:gd name="connsiteX2" fmla="*/ 0 w 5004070"/>
              <a:gd name="connsiteY2" fmla="*/ 5873858 h 5873858"/>
              <a:gd name="connsiteX3" fmla="*/ 0 w 5004070"/>
              <a:gd name="connsiteY3" fmla="*/ 5873858 h 5873858"/>
              <a:gd name="connsiteX4" fmla="*/ 0 w 5004070"/>
              <a:gd name="connsiteY4" fmla="*/ 5873858 h 5873858"/>
              <a:gd name="connsiteX5" fmla="*/ 0 w 5004070"/>
              <a:gd name="connsiteY5" fmla="*/ 5873858 h 5873858"/>
              <a:gd name="connsiteX6" fmla="*/ 0 w 5004070"/>
              <a:gd name="connsiteY6" fmla="*/ 0 h 5873858"/>
              <a:gd name="connsiteX7" fmla="*/ 0 w 5004070"/>
              <a:gd name="connsiteY7" fmla="*/ 0 h 5873858"/>
              <a:gd name="connsiteX8" fmla="*/ 5004070 w 5004070"/>
              <a:gd name="connsiteY8" fmla="*/ 0 h 5873858"/>
              <a:gd name="connsiteX9" fmla="*/ 5004070 w 5004070"/>
              <a:gd name="connsiteY9" fmla="*/ 0 h 5873858"/>
              <a:gd name="connsiteX10" fmla="*/ 5004070 w 5004070"/>
              <a:gd name="connsiteY10" fmla="*/ 0 h 5873858"/>
              <a:gd name="connsiteX11" fmla="*/ 5004070 w 5004070"/>
              <a:gd name="connsiteY11" fmla="*/ 0 h 5873858"/>
              <a:gd name="connsiteX12" fmla="*/ 5004070 w 5004070"/>
              <a:gd name="connsiteY12" fmla="*/ 5873858 h 5873858"/>
              <a:gd name="connsiteX13" fmla="*/ 5004070 w 5004070"/>
              <a:gd name="connsiteY13" fmla="*/ 5873858 h 5873858"/>
              <a:gd name="connsiteX14" fmla="*/ 0 w 5004070"/>
              <a:gd name="connsiteY14" fmla="*/ 5873858 h 5873858"/>
              <a:gd name="connsiteX15" fmla="*/ 0 w 5004070"/>
              <a:gd name="connsiteY15" fmla="*/ 0 h 5873858"/>
              <a:gd name="connsiteX16" fmla="*/ 0 w 5004070"/>
              <a:gd name="connsiteY16" fmla="*/ 0 h 5873858"/>
              <a:gd name="connsiteX17" fmla="*/ 0 w 5004070"/>
              <a:gd name="connsiteY17" fmla="*/ 0 h 5873858"/>
              <a:gd name="connsiteX18" fmla="*/ 0 w 5004070"/>
              <a:gd name="connsiteY18" fmla="*/ 0 h 5873858"/>
              <a:gd name="connsiteX0" fmla="*/ 0 w 5004070"/>
              <a:gd name="connsiteY0" fmla="*/ 0 h 5873858"/>
              <a:gd name="connsiteX1" fmla="*/ 0 w 5004070"/>
              <a:gd name="connsiteY1" fmla="*/ 0 h 5873858"/>
              <a:gd name="connsiteX2" fmla="*/ 0 w 5004070"/>
              <a:gd name="connsiteY2" fmla="*/ 0 h 5873858"/>
              <a:gd name="connsiteX3" fmla="*/ 0 w 5004070"/>
              <a:gd name="connsiteY3" fmla="*/ 0 h 5873858"/>
              <a:gd name="connsiteX4" fmla="*/ 0 w 5004070"/>
              <a:gd name="connsiteY4" fmla="*/ 5873858 h 5873858"/>
              <a:gd name="connsiteX5" fmla="*/ 0 w 5004070"/>
              <a:gd name="connsiteY5" fmla="*/ 5873858 h 5873858"/>
              <a:gd name="connsiteX6" fmla="*/ 0 w 5004070"/>
              <a:gd name="connsiteY6" fmla="*/ 5873858 h 5873858"/>
              <a:gd name="connsiteX7" fmla="*/ 0 w 5004070"/>
              <a:gd name="connsiteY7" fmla="*/ 5873858 h 5873858"/>
              <a:gd name="connsiteX8" fmla="*/ 0 w 5004070"/>
              <a:gd name="connsiteY8" fmla="*/ 5873858 h 5873858"/>
              <a:gd name="connsiteX9" fmla="*/ 0 w 5004070"/>
              <a:gd name="connsiteY9" fmla="*/ 5873858 h 5873858"/>
              <a:gd name="connsiteX0" fmla="*/ 0 w 5004070"/>
              <a:gd name="connsiteY0" fmla="*/ 5873858 h 5873858"/>
              <a:gd name="connsiteX1" fmla="*/ 0 w 5004070"/>
              <a:gd name="connsiteY1" fmla="*/ 0 h 5873858"/>
              <a:gd name="connsiteX2" fmla="*/ 0 w 5004070"/>
              <a:gd name="connsiteY2" fmla="*/ 0 h 5873858"/>
              <a:gd name="connsiteX3" fmla="*/ 5004070 w 5004070"/>
              <a:gd name="connsiteY3" fmla="*/ 0 h 5873858"/>
              <a:gd name="connsiteX4" fmla="*/ 5004070 w 5004070"/>
              <a:gd name="connsiteY4" fmla="*/ 0 h 5873858"/>
              <a:gd name="connsiteX5" fmla="*/ 5004070 w 5004070"/>
              <a:gd name="connsiteY5" fmla="*/ 0 h 5873858"/>
              <a:gd name="connsiteX6" fmla="*/ 5004070 w 5004070"/>
              <a:gd name="connsiteY6" fmla="*/ 0 h 5873858"/>
              <a:gd name="connsiteX7" fmla="*/ 5004070 w 5004070"/>
              <a:gd name="connsiteY7" fmla="*/ 5873858 h 5873858"/>
              <a:gd name="connsiteX8" fmla="*/ 5004070 w 5004070"/>
              <a:gd name="connsiteY8" fmla="*/ 5873858 h 5873858"/>
              <a:gd name="connsiteX9" fmla="*/ 0 w 5004070"/>
              <a:gd name="connsiteY9" fmla="*/ 5873858 h 5873858"/>
              <a:gd name="connsiteX10" fmla="*/ 0 w 5004070"/>
              <a:gd name="connsiteY10" fmla="*/ 5873858 h 5873858"/>
              <a:gd name="connsiteX11" fmla="*/ 0 w 5004070"/>
              <a:gd name="connsiteY11" fmla="*/ 5873858 h 5873858"/>
              <a:gd name="connsiteX12" fmla="*/ 0 w 5004070"/>
              <a:gd name="connsiteY12" fmla="*/ 0 h 5873858"/>
              <a:gd name="connsiteX13" fmla="*/ 0 w 5004070"/>
              <a:gd name="connsiteY13" fmla="*/ 0 h 5873858"/>
              <a:gd name="connsiteX14" fmla="*/ 0 w 5004070"/>
              <a:gd name="connsiteY14" fmla="*/ 0 h 5873858"/>
              <a:gd name="connsiteX15" fmla="*/ 0 w 5004070"/>
              <a:gd name="connsiteY15" fmla="*/ 0 h 5873858"/>
              <a:gd name="connsiteX16" fmla="*/ 0 w 5004070"/>
              <a:gd name="connsiteY16" fmla="*/ 0 h 5873858"/>
              <a:gd name="connsiteX17" fmla="*/ 0 w 5004070"/>
              <a:gd name="connsiteY17" fmla="*/ 0 h 5873858"/>
              <a:gd name="connsiteX18" fmla="*/ 5004070 w 5004070"/>
              <a:gd name="connsiteY18" fmla="*/ 0 h 5873858"/>
              <a:gd name="connsiteX19" fmla="*/ 0 w 5004070"/>
              <a:gd name="connsiteY19" fmla="*/ 0 h 5873858"/>
              <a:gd name="connsiteX20" fmla="*/ 0 w 5004070"/>
              <a:gd name="connsiteY20" fmla="*/ 5873858 h 5873858"/>
              <a:gd name="connsiteX21" fmla="*/ 0 w 5004070"/>
              <a:gd name="connsiteY21" fmla="*/ 5873858 h 5873858"/>
              <a:gd name="connsiteX22" fmla="*/ 0 w 5004070"/>
              <a:gd name="connsiteY22" fmla="*/ 5873858 h 5873858"/>
              <a:gd name="connsiteX23" fmla="*/ 0 w 5004070"/>
              <a:gd name="connsiteY23" fmla="*/ 5873858 h 5873858"/>
              <a:gd name="connsiteX24" fmla="*/ 0 w 5004070"/>
              <a:gd name="connsiteY24" fmla="*/ 5873858 h 5873858"/>
              <a:gd name="connsiteX25" fmla="*/ 0 w 5004070"/>
              <a:gd name="connsiteY25" fmla="*/ 5873858 h 5873858"/>
              <a:gd name="connsiteX26" fmla="*/ 0 w 5004070"/>
              <a:gd name="connsiteY26" fmla="*/ 5873858 h 587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04070" h="5873858" stroke="0" extrusionOk="0">
                <a:moveTo>
                  <a:pt x="0" y="5873858"/>
                </a:moveTo>
                <a:lnTo>
                  <a:pt x="0" y="5873858"/>
                </a:lnTo>
                <a:lnTo>
                  <a:pt x="0" y="5873858"/>
                </a:lnTo>
                <a:lnTo>
                  <a:pt x="0" y="5873858"/>
                </a:lnTo>
                <a:lnTo>
                  <a:pt x="0" y="5873858"/>
                </a:lnTo>
                <a:lnTo>
                  <a:pt x="0" y="5873858"/>
                </a:lnTo>
                <a:cubicBezTo>
                  <a:pt x="-99744" y="4249887"/>
                  <a:pt x="149440" y="2322482"/>
                  <a:pt x="0" y="0"/>
                </a:cubicBezTo>
                <a:lnTo>
                  <a:pt x="0" y="0"/>
                </a:lnTo>
                <a:cubicBezTo>
                  <a:pt x="2034770" y="-31483"/>
                  <a:pt x="3894788" y="123319"/>
                  <a:pt x="5004070" y="0"/>
                </a:cubicBezTo>
                <a:lnTo>
                  <a:pt x="5004070" y="0"/>
                </a:lnTo>
                <a:lnTo>
                  <a:pt x="5004070" y="0"/>
                </a:lnTo>
                <a:lnTo>
                  <a:pt x="5004070" y="0"/>
                </a:lnTo>
                <a:cubicBezTo>
                  <a:pt x="4989168" y="1859453"/>
                  <a:pt x="4848145" y="4599306"/>
                  <a:pt x="5004070" y="5873858"/>
                </a:cubicBezTo>
                <a:lnTo>
                  <a:pt x="5004070" y="5873858"/>
                </a:lnTo>
                <a:cubicBezTo>
                  <a:pt x="4362074" y="5821398"/>
                  <a:pt x="1809644" y="5978701"/>
                  <a:pt x="0" y="5873858"/>
                </a:cubicBezTo>
                <a:close/>
                <a:moveTo>
                  <a:pt x="0" y="0"/>
                </a:moveTo>
                <a:lnTo>
                  <a:pt x="0" y="0"/>
                </a:lnTo>
                <a:lnTo>
                  <a:pt x="0" y="0"/>
                </a:lnTo>
                <a:lnTo>
                  <a:pt x="0" y="0"/>
                </a:lnTo>
                <a:close/>
              </a:path>
              <a:path w="5004070" h="5873858" fill="darkenLess" stroke="0" extrusionOk="0">
                <a:moveTo>
                  <a:pt x="0" y="0"/>
                </a:moveTo>
                <a:lnTo>
                  <a:pt x="0" y="0"/>
                </a:lnTo>
                <a:lnTo>
                  <a:pt x="0" y="0"/>
                </a:lnTo>
                <a:lnTo>
                  <a:pt x="0" y="0"/>
                </a:lnTo>
                <a:close/>
                <a:moveTo>
                  <a:pt x="0" y="5873858"/>
                </a:moveTo>
                <a:lnTo>
                  <a:pt x="0" y="5873858"/>
                </a:lnTo>
                <a:lnTo>
                  <a:pt x="0" y="5873858"/>
                </a:lnTo>
                <a:lnTo>
                  <a:pt x="0" y="5873858"/>
                </a:lnTo>
                <a:lnTo>
                  <a:pt x="0" y="5873858"/>
                </a:lnTo>
                <a:lnTo>
                  <a:pt x="0" y="5873858"/>
                </a:lnTo>
                <a:close/>
              </a:path>
              <a:path w="5004070" h="5873858" fill="none" extrusionOk="0">
                <a:moveTo>
                  <a:pt x="0" y="5873858"/>
                </a:moveTo>
                <a:cubicBezTo>
                  <a:pt x="-26456" y="4968670"/>
                  <a:pt x="169348" y="713068"/>
                  <a:pt x="0" y="0"/>
                </a:cubicBezTo>
                <a:lnTo>
                  <a:pt x="0" y="0"/>
                </a:lnTo>
                <a:cubicBezTo>
                  <a:pt x="963344" y="99193"/>
                  <a:pt x="2772223" y="-159116"/>
                  <a:pt x="5004070" y="0"/>
                </a:cubicBezTo>
                <a:lnTo>
                  <a:pt x="5004070" y="0"/>
                </a:lnTo>
                <a:lnTo>
                  <a:pt x="5004070" y="0"/>
                </a:lnTo>
                <a:lnTo>
                  <a:pt x="5004070" y="0"/>
                </a:lnTo>
                <a:cubicBezTo>
                  <a:pt x="5070860" y="1241209"/>
                  <a:pt x="4959329" y="4992694"/>
                  <a:pt x="5004070" y="5873858"/>
                </a:cubicBezTo>
                <a:lnTo>
                  <a:pt x="5004070" y="5873858"/>
                </a:lnTo>
                <a:cubicBezTo>
                  <a:pt x="3883309" y="5954923"/>
                  <a:pt x="1553474" y="5903994"/>
                  <a:pt x="0" y="5873858"/>
                </a:cubicBezTo>
                <a:lnTo>
                  <a:pt x="0" y="5873858"/>
                </a:lnTo>
                <a:lnTo>
                  <a:pt x="0" y="5873858"/>
                </a:lnTo>
                <a:close/>
                <a:moveTo>
                  <a:pt x="0" y="0"/>
                </a:moveTo>
                <a:lnTo>
                  <a:pt x="0" y="0"/>
                </a:lnTo>
                <a:lnTo>
                  <a:pt x="0" y="0"/>
                </a:lnTo>
                <a:lnTo>
                  <a:pt x="0" y="0"/>
                </a:lnTo>
                <a:lnTo>
                  <a:pt x="0" y="0"/>
                </a:lnTo>
                <a:lnTo>
                  <a:pt x="0" y="0"/>
                </a:lnTo>
                <a:moveTo>
                  <a:pt x="5004070" y="0"/>
                </a:moveTo>
                <a:cubicBezTo>
                  <a:pt x="3574103" y="-137930"/>
                  <a:pt x="2241445" y="-41645"/>
                  <a:pt x="0" y="0"/>
                </a:cubicBezTo>
                <a:moveTo>
                  <a:pt x="0" y="5873858"/>
                </a:moveTo>
                <a:lnTo>
                  <a:pt x="0" y="5873858"/>
                </a:lnTo>
                <a:lnTo>
                  <a:pt x="0" y="5873858"/>
                </a:lnTo>
                <a:lnTo>
                  <a:pt x="0" y="5873858"/>
                </a:lnTo>
                <a:moveTo>
                  <a:pt x="0" y="5873858"/>
                </a:moveTo>
                <a:lnTo>
                  <a:pt x="0" y="5873858"/>
                </a:lnTo>
                <a:lnTo>
                  <a:pt x="0" y="5873858"/>
                </a:lnTo>
              </a:path>
              <a:path w="5004070" h="5873858" fill="none" stroke="0" extrusionOk="0">
                <a:moveTo>
                  <a:pt x="0" y="5873858"/>
                </a:moveTo>
                <a:cubicBezTo>
                  <a:pt x="-8336" y="3901728"/>
                  <a:pt x="-143080" y="2388134"/>
                  <a:pt x="0" y="0"/>
                </a:cubicBezTo>
                <a:lnTo>
                  <a:pt x="0" y="0"/>
                </a:lnTo>
                <a:cubicBezTo>
                  <a:pt x="1672968" y="166877"/>
                  <a:pt x="2941784" y="25683"/>
                  <a:pt x="5004070" y="0"/>
                </a:cubicBezTo>
                <a:lnTo>
                  <a:pt x="5004070" y="0"/>
                </a:lnTo>
                <a:lnTo>
                  <a:pt x="5004070" y="0"/>
                </a:lnTo>
                <a:lnTo>
                  <a:pt x="5004070" y="0"/>
                </a:lnTo>
                <a:cubicBezTo>
                  <a:pt x="5128729" y="980071"/>
                  <a:pt x="4942286" y="3634449"/>
                  <a:pt x="5004070" y="5873858"/>
                </a:cubicBezTo>
                <a:lnTo>
                  <a:pt x="5004070" y="5873858"/>
                </a:lnTo>
                <a:cubicBezTo>
                  <a:pt x="3653504" y="5897587"/>
                  <a:pt x="2292255" y="5880347"/>
                  <a:pt x="0" y="5873858"/>
                </a:cubicBezTo>
                <a:lnTo>
                  <a:pt x="0" y="5873858"/>
                </a:lnTo>
                <a:lnTo>
                  <a:pt x="0" y="5873858"/>
                </a:lnTo>
                <a:close/>
                <a:moveTo>
                  <a:pt x="0" y="0"/>
                </a:moveTo>
                <a:lnTo>
                  <a:pt x="0" y="0"/>
                </a:lnTo>
                <a:lnTo>
                  <a:pt x="0" y="0"/>
                </a:lnTo>
                <a:lnTo>
                  <a:pt x="0" y="0"/>
                </a:lnTo>
                <a:lnTo>
                  <a:pt x="0" y="0"/>
                </a:lnTo>
                <a:lnTo>
                  <a:pt x="0" y="0"/>
                </a:lnTo>
                <a:moveTo>
                  <a:pt x="5004070" y="0"/>
                </a:moveTo>
                <a:cubicBezTo>
                  <a:pt x="3900057" y="33510"/>
                  <a:pt x="1866595" y="-28269"/>
                  <a:pt x="0" y="0"/>
                </a:cubicBezTo>
                <a:moveTo>
                  <a:pt x="0" y="5873858"/>
                </a:moveTo>
                <a:lnTo>
                  <a:pt x="0" y="5873858"/>
                </a:lnTo>
                <a:lnTo>
                  <a:pt x="0" y="5873858"/>
                </a:lnTo>
                <a:lnTo>
                  <a:pt x="0" y="5873858"/>
                </a:lnTo>
                <a:moveTo>
                  <a:pt x="0" y="5873858"/>
                </a:moveTo>
                <a:lnTo>
                  <a:pt x="0" y="5873858"/>
                </a:lnTo>
                <a:lnTo>
                  <a:pt x="0" y="5873858"/>
                </a:lnTo>
              </a:path>
            </a:pathLst>
          </a:custGeom>
          <a:solidFill>
            <a:srgbClr val="A7A7FF"/>
          </a:solidFill>
          <a:ln w="38100">
            <a:solidFill>
              <a:srgbClr val="6666FF"/>
            </a:solidFill>
            <a:extLst>
              <a:ext uri="{C807C97D-BFC1-408E-A445-0C87EB9F89A2}">
                <ask:lineSketchStyleProps xmlns:ask="http://schemas.microsoft.com/office/drawing/2018/sketchyshapes" sd="523632849">
                  <a:prstGeom prst="verticalScroll">
                    <a:avLst>
                      <a:gd name="adj"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en-US" dirty="0"/>
            </a:br>
            <a:endParaRPr lang="en-US" dirty="0"/>
          </a:p>
        </p:txBody>
      </p:sp>
      <p:sp>
        <p:nvSpPr>
          <p:cNvPr id="9" name="Scroll: Vertical 8">
            <a:extLst>
              <a:ext uri="{FF2B5EF4-FFF2-40B4-BE49-F238E27FC236}">
                <a16:creationId xmlns:a16="http://schemas.microsoft.com/office/drawing/2014/main" id="{BC082257-CE2A-C716-F730-8E60EDA91096}"/>
              </a:ext>
            </a:extLst>
          </p:cNvPr>
          <p:cNvSpPr/>
          <p:nvPr/>
        </p:nvSpPr>
        <p:spPr>
          <a:xfrm>
            <a:off x="1311214" y="457930"/>
            <a:ext cx="4526712" cy="5873858"/>
          </a:xfrm>
          <a:custGeom>
            <a:avLst/>
            <a:gdLst>
              <a:gd name="connsiteX0" fmla="*/ 0 w 4526712"/>
              <a:gd name="connsiteY0" fmla="*/ 5873858 h 5873858"/>
              <a:gd name="connsiteX1" fmla="*/ 0 w 4526712"/>
              <a:gd name="connsiteY1" fmla="*/ 5873858 h 5873858"/>
              <a:gd name="connsiteX2" fmla="*/ 0 w 4526712"/>
              <a:gd name="connsiteY2" fmla="*/ 5873858 h 5873858"/>
              <a:gd name="connsiteX3" fmla="*/ 0 w 4526712"/>
              <a:gd name="connsiteY3" fmla="*/ 5873858 h 5873858"/>
              <a:gd name="connsiteX4" fmla="*/ 0 w 4526712"/>
              <a:gd name="connsiteY4" fmla="*/ 5873858 h 5873858"/>
              <a:gd name="connsiteX5" fmla="*/ 0 w 4526712"/>
              <a:gd name="connsiteY5" fmla="*/ 5873858 h 5873858"/>
              <a:gd name="connsiteX6" fmla="*/ 0 w 4526712"/>
              <a:gd name="connsiteY6" fmla="*/ 0 h 5873858"/>
              <a:gd name="connsiteX7" fmla="*/ 0 w 4526712"/>
              <a:gd name="connsiteY7" fmla="*/ 0 h 5873858"/>
              <a:gd name="connsiteX8" fmla="*/ 4526712 w 4526712"/>
              <a:gd name="connsiteY8" fmla="*/ 0 h 5873858"/>
              <a:gd name="connsiteX9" fmla="*/ 4526712 w 4526712"/>
              <a:gd name="connsiteY9" fmla="*/ 0 h 5873858"/>
              <a:gd name="connsiteX10" fmla="*/ 4526712 w 4526712"/>
              <a:gd name="connsiteY10" fmla="*/ 0 h 5873858"/>
              <a:gd name="connsiteX11" fmla="*/ 4526712 w 4526712"/>
              <a:gd name="connsiteY11" fmla="*/ 0 h 5873858"/>
              <a:gd name="connsiteX12" fmla="*/ 4526712 w 4526712"/>
              <a:gd name="connsiteY12" fmla="*/ 5873858 h 5873858"/>
              <a:gd name="connsiteX13" fmla="*/ 4526712 w 4526712"/>
              <a:gd name="connsiteY13" fmla="*/ 5873858 h 5873858"/>
              <a:gd name="connsiteX14" fmla="*/ 0 w 4526712"/>
              <a:gd name="connsiteY14" fmla="*/ 5873858 h 5873858"/>
              <a:gd name="connsiteX15" fmla="*/ 0 w 4526712"/>
              <a:gd name="connsiteY15" fmla="*/ 0 h 5873858"/>
              <a:gd name="connsiteX16" fmla="*/ 0 w 4526712"/>
              <a:gd name="connsiteY16" fmla="*/ 0 h 5873858"/>
              <a:gd name="connsiteX17" fmla="*/ 0 w 4526712"/>
              <a:gd name="connsiteY17" fmla="*/ 0 h 5873858"/>
              <a:gd name="connsiteX18" fmla="*/ 0 w 4526712"/>
              <a:gd name="connsiteY18" fmla="*/ 0 h 5873858"/>
              <a:gd name="connsiteX0" fmla="*/ 0 w 4526712"/>
              <a:gd name="connsiteY0" fmla="*/ 0 h 5873858"/>
              <a:gd name="connsiteX1" fmla="*/ 0 w 4526712"/>
              <a:gd name="connsiteY1" fmla="*/ 0 h 5873858"/>
              <a:gd name="connsiteX2" fmla="*/ 0 w 4526712"/>
              <a:gd name="connsiteY2" fmla="*/ 0 h 5873858"/>
              <a:gd name="connsiteX3" fmla="*/ 0 w 4526712"/>
              <a:gd name="connsiteY3" fmla="*/ 0 h 5873858"/>
              <a:gd name="connsiteX4" fmla="*/ 0 w 4526712"/>
              <a:gd name="connsiteY4" fmla="*/ 5873858 h 5873858"/>
              <a:gd name="connsiteX5" fmla="*/ 0 w 4526712"/>
              <a:gd name="connsiteY5" fmla="*/ 5873858 h 5873858"/>
              <a:gd name="connsiteX6" fmla="*/ 0 w 4526712"/>
              <a:gd name="connsiteY6" fmla="*/ 5873858 h 5873858"/>
              <a:gd name="connsiteX7" fmla="*/ 0 w 4526712"/>
              <a:gd name="connsiteY7" fmla="*/ 5873858 h 5873858"/>
              <a:gd name="connsiteX8" fmla="*/ 0 w 4526712"/>
              <a:gd name="connsiteY8" fmla="*/ 5873858 h 5873858"/>
              <a:gd name="connsiteX9" fmla="*/ 0 w 4526712"/>
              <a:gd name="connsiteY9" fmla="*/ 5873858 h 5873858"/>
              <a:gd name="connsiteX0" fmla="*/ 0 w 4526712"/>
              <a:gd name="connsiteY0" fmla="*/ 5873858 h 5873858"/>
              <a:gd name="connsiteX1" fmla="*/ 0 w 4526712"/>
              <a:gd name="connsiteY1" fmla="*/ 0 h 5873858"/>
              <a:gd name="connsiteX2" fmla="*/ 0 w 4526712"/>
              <a:gd name="connsiteY2" fmla="*/ 0 h 5873858"/>
              <a:gd name="connsiteX3" fmla="*/ 4526712 w 4526712"/>
              <a:gd name="connsiteY3" fmla="*/ 0 h 5873858"/>
              <a:gd name="connsiteX4" fmla="*/ 4526712 w 4526712"/>
              <a:gd name="connsiteY4" fmla="*/ 0 h 5873858"/>
              <a:gd name="connsiteX5" fmla="*/ 4526712 w 4526712"/>
              <a:gd name="connsiteY5" fmla="*/ 0 h 5873858"/>
              <a:gd name="connsiteX6" fmla="*/ 4526712 w 4526712"/>
              <a:gd name="connsiteY6" fmla="*/ 0 h 5873858"/>
              <a:gd name="connsiteX7" fmla="*/ 4526712 w 4526712"/>
              <a:gd name="connsiteY7" fmla="*/ 5873858 h 5873858"/>
              <a:gd name="connsiteX8" fmla="*/ 4526712 w 4526712"/>
              <a:gd name="connsiteY8" fmla="*/ 5873858 h 5873858"/>
              <a:gd name="connsiteX9" fmla="*/ 0 w 4526712"/>
              <a:gd name="connsiteY9" fmla="*/ 5873858 h 5873858"/>
              <a:gd name="connsiteX10" fmla="*/ 0 w 4526712"/>
              <a:gd name="connsiteY10" fmla="*/ 5873858 h 5873858"/>
              <a:gd name="connsiteX11" fmla="*/ 0 w 4526712"/>
              <a:gd name="connsiteY11" fmla="*/ 5873858 h 5873858"/>
              <a:gd name="connsiteX12" fmla="*/ 0 w 4526712"/>
              <a:gd name="connsiteY12" fmla="*/ 0 h 5873858"/>
              <a:gd name="connsiteX13" fmla="*/ 0 w 4526712"/>
              <a:gd name="connsiteY13" fmla="*/ 0 h 5873858"/>
              <a:gd name="connsiteX14" fmla="*/ 0 w 4526712"/>
              <a:gd name="connsiteY14" fmla="*/ 0 h 5873858"/>
              <a:gd name="connsiteX15" fmla="*/ 0 w 4526712"/>
              <a:gd name="connsiteY15" fmla="*/ 0 h 5873858"/>
              <a:gd name="connsiteX16" fmla="*/ 0 w 4526712"/>
              <a:gd name="connsiteY16" fmla="*/ 0 h 5873858"/>
              <a:gd name="connsiteX17" fmla="*/ 0 w 4526712"/>
              <a:gd name="connsiteY17" fmla="*/ 0 h 5873858"/>
              <a:gd name="connsiteX18" fmla="*/ 4526712 w 4526712"/>
              <a:gd name="connsiteY18" fmla="*/ 0 h 5873858"/>
              <a:gd name="connsiteX19" fmla="*/ 0 w 4526712"/>
              <a:gd name="connsiteY19" fmla="*/ 0 h 5873858"/>
              <a:gd name="connsiteX20" fmla="*/ 0 w 4526712"/>
              <a:gd name="connsiteY20" fmla="*/ 5873858 h 5873858"/>
              <a:gd name="connsiteX21" fmla="*/ 0 w 4526712"/>
              <a:gd name="connsiteY21" fmla="*/ 5873858 h 5873858"/>
              <a:gd name="connsiteX22" fmla="*/ 0 w 4526712"/>
              <a:gd name="connsiteY22" fmla="*/ 5873858 h 5873858"/>
              <a:gd name="connsiteX23" fmla="*/ 0 w 4526712"/>
              <a:gd name="connsiteY23" fmla="*/ 5873858 h 5873858"/>
              <a:gd name="connsiteX24" fmla="*/ 0 w 4526712"/>
              <a:gd name="connsiteY24" fmla="*/ 5873858 h 5873858"/>
              <a:gd name="connsiteX25" fmla="*/ 0 w 4526712"/>
              <a:gd name="connsiteY25" fmla="*/ 5873858 h 5873858"/>
              <a:gd name="connsiteX26" fmla="*/ 0 w 4526712"/>
              <a:gd name="connsiteY26" fmla="*/ 5873858 h 587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26712" h="5873858" stroke="0" extrusionOk="0">
                <a:moveTo>
                  <a:pt x="0" y="5873858"/>
                </a:moveTo>
                <a:lnTo>
                  <a:pt x="0" y="5873858"/>
                </a:lnTo>
                <a:lnTo>
                  <a:pt x="0" y="5873858"/>
                </a:lnTo>
                <a:lnTo>
                  <a:pt x="0" y="5873858"/>
                </a:lnTo>
                <a:lnTo>
                  <a:pt x="0" y="5873858"/>
                </a:lnTo>
                <a:lnTo>
                  <a:pt x="0" y="5873858"/>
                </a:lnTo>
                <a:cubicBezTo>
                  <a:pt x="-99744" y="4249887"/>
                  <a:pt x="149440" y="2322482"/>
                  <a:pt x="0" y="0"/>
                </a:cubicBezTo>
                <a:lnTo>
                  <a:pt x="0" y="0"/>
                </a:lnTo>
                <a:cubicBezTo>
                  <a:pt x="1104359" y="-31483"/>
                  <a:pt x="3800191" y="123319"/>
                  <a:pt x="4526712" y="0"/>
                </a:cubicBezTo>
                <a:lnTo>
                  <a:pt x="4526712" y="0"/>
                </a:lnTo>
                <a:lnTo>
                  <a:pt x="4526712" y="0"/>
                </a:lnTo>
                <a:lnTo>
                  <a:pt x="4526712" y="0"/>
                </a:lnTo>
                <a:cubicBezTo>
                  <a:pt x="4511810" y="1859453"/>
                  <a:pt x="4370787" y="4599306"/>
                  <a:pt x="4526712" y="5873858"/>
                </a:cubicBezTo>
                <a:lnTo>
                  <a:pt x="4526712" y="5873858"/>
                </a:lnTo>
                <a:cubicBezTo>
                  <a:pt x="3849853" y="5821398"/>
                  <a:pt x="1110996" y="5978701"/>
                  <a:pt x="0" y="5873858"/>
                </a:cubicBezTo>
                <a:close/>
                <a:moveTo>
                  <a:pt x="0" y="0"/>
                </a:moveTo>
                <a:lnTo>
                  <a:pt x="0" y="0"/>
                </a:lnTo>
                <a:lnTo>
                  <a:pt x="0" y="0"/>
                </a:lnTo>
                <a:lnTo>
                  <a:pt x="0" y="0"/>
                </a:lnTo>
                <a:close/>
              </a:path>
              <a:path w="4526712" h="5873858" fill="darkenLess" stroke="0" extrusionOk="0">
                <a:moveTo>
                  <a:pt x="0" y="0"/>
                </a:moveTo>
                <a:lnTo>
                  <a:pt x="0" y="0"/>
                </a:lnTo>
                <a:lnTo>
                  <a:pt x="0" y="0"/>
                </a:lnTo>
                <a:lnTo>
                  <a:pt x="0" y="0"/>
                </a:lnTo>
                <a:close/>
                <a:moveTo>
                  <a:pt x="0" y="5873858"/>
                </a:moveTo>
                <a:lnTo>
                  <a:pt x="0" y="5873858"/>
                </a:lnTo>
                <a:lnTo>
                  <a:pt x="0" y="5873858"/>
                </a:lnTo>
                <a:lnTo>
                  <a:pt x="0" y="5873858"/>
                </a:lnTo>
                <a:lnTo>
                  <a:pt x="0" y="5873858"/>
                </a:lnTo>
                <a:lnTo>
                  <a:pt x="0" y="5873858"/>
                </a:lnTo>
                <a:close/>
              </a:path>
              <a:path w="4526712" h="5873858" fill="none" extrusionOk="0">
                <a:moveTo>
                  <a:pt x="0" y="5873858"/>
                </a:moveTo>
                <a:cubicBezTo>
                  <a:pt x="-26456" y="4968670"/>
                  <a:pt x="169348" y="713068"/>
                  <a:pt x="0" y="0"/>
                </a:cubicBezTo>
                <a:lnTo>
                  <a:pt x="0" y="0"/>
                </a:lnTo>
                <a:cubicBezTo>
                  <a:pt x="1998767" y="99193"/>
                  <a:pt x="2320920" y="-159116"/>
                  <a:pt x="4526712" y="0"/>
                </a:cubicBezTo>
                <a:lnTo>
                  <a:pt x="4526712" y="0"/>
                </a:lnTo>
                <a:lnTo>
                  <a:pt x="4526712" y="0"/>
                </a:lnTo>
                <a:lnTo>
                  <a:pt x="4526712" y="0"/>
                </a:lnTo>
                <a:cubicBezTo>
                  <a:pt x="4593502" y="1241209"/>
                  <a:pt x="4481971" y="4992694"/>
                  <a:pt x="4526712" y="5873858"/>
                </a:cubicBezTo>
                <a:lnTo>
                  <a:pt x="4526712" y="5873858"/>
                </a:lnTo>
                <a:cubicBezTo>
                  <a:pt x="2363979" y="5954923"/>
                  <a:pt x="1402984" y="5903994"/>
                  <a:pt x="0" y="5873858"/>
                </a:cubicBezTo>
                <a:lnTo>
                  <a:pt x="0" y="5873858"/>
                </a:lnTo>
                <a:lnTo>
                  <a:pt x="0" y="5873858"/>
                </a:lnTo>
                <a:close/>
                <a:moveTo>
                  <a:pt x="0" y="0"/>
                </a:moveTo>
                <a:lnTo>
                  <a:pt x="0" y="0"/>
                </a:lnTo>
                <a:lnTo>
                  <a:pt x="0" y="0"/>
                </a:lnTo>
                <a:lnTo>
                  <a:pt x="0" y="0"/>
                </a:lnTo>
                <a:lnTo>
                  <a:pt x="0" y="0"/>
                </a:lnTo>
                <a:lnTo>
                  <a:pt x="0" y="0"/>
                </a:lnTo>
                <a:moveTo>
                  <a:pt x="4526712" y="0"/>
                </a:moveTo>
                <a:cubicBezTo>
                  <a:pt x="4049344" y="-137930"/>
                  <a:pt x="1279813" y="-41645"/>
                  <a:pt x="0" y="0"/>
                </a:cubicBezTo>
                <a:moveTo>
                  <a:pt x="0" y="5873858"/>
                </a:moveTo>
                <a:lnTo>
                  <a:pt x="0" y="5873858"/>
                </a:lnTo>
                <a:lnTo>
                  <a:pt x="0" y="5873858"/>
                </a:lnTo>
                <a:lnTo>
                  <a:pt x="0" y="5873858"/>
                </a:lnTo>
                <a:moveTo>
                  <a:pt x="0" y="5873858"/>
                </a:moveTo>
                <a:lnTo>
                  <a:pt x="0" y="5873858"/>
                </a:lnTo>
                <a:lnTo>
                  <a:pt x="0" y="5873858"/>
                </a:lnTo>
              </a:path>
              <a:path w="4526712" h="5873858" fill="none" stroke="0" extrusionOk="0">
                <a:moveTo>
                  <a:pt x="0" y="5873858"/>
                </a:moveTo>
                <a:cubicBezTo>
                  <a:pt x="-8336" y="3901728"/>
                  <a:pt x="-143080" y="2388134"/>
                  <a:pt x="0" y="0"/>
                </a:cubicBezTo>
                <a:lnTo>
                  <a:pt x="0" y="0"/>
                </a:lnTo>
                <a:cubicBezTo>
                  <a:pt x="1163739" y="166877"/>
                  <a:pt x="4039199" y="25683"/>
                  <a:pt x="4526712" y="0"/>
                </a:cubicBezTo>
                <a:lnTo>
                  <a:pt x="4526712" y="0"/>
                </a:lnTo>
                <a:lnTo>
                  <a:pt x="4526712" y="0"/>
                </a:lnTo>
                <a:lnTo>
                  <a:pt x="4526712" y="0"/>
                </a:lnTo>
                <a:cubicBezTo>
                  <a:pt x="4651371" y="980071"/>
                  <a:pt x="4464928" y="3634449"/>
                  <a:pt x="4526712" y="5873858"/>
                </a:cubicBezTo>
                <a:lnTo>
                  <a:pt x="4526712" y="5873858"/>
                </a:lnTo>
                <a:cubicBezTo>
                  <a:pt x="2923635" y="5897587"/>
                  <a:pt x="724539" y="5880347"/>
                  <a:pt x="0" y="5873858"/>
                </a:cubicBezTo>
                <a:lnTo>
                  <a:pt x="0" y="5873858"/>
                </a:lnTo>
                <a:lnTo>
                  <a:pt x="0" y="5873858"/>
                </a:lnTo>
                <a:close/>
                <a:moveTo>
                  <a:pt x="0" y="0"/>
                </a:moveTo>
                <a:lnTo>
                  <a:pt x="0" y="0"/>
                </a:lnTo>
                <a:lnTo>
                  <a:pt x="0" y="0"/>
                </a:lnTo>
                <a:lnTo>
                  <a:pt x="0" y="0"/>
                </a:lnTo>
                <a:lnTo>
                  <a:pt x="0" y="0"/>
                </a:lnTo>
                <a:lnTo>
                  <a:pt x="0" y="0"/>
                </a:lnTo>
                <a:moveTo>
                  <a:pt x="4526712" y="0"/>
                </a:moveTo>
                <a:cubicBezTo>
                  <a:pt x="2662342" y="33510"/>
                  <a:pt x="1622891" y="-28269"/>
                  <a:pt x="0" y="0"/>
                </a:cubicBezTo>
                <a:moveTo>
                  <a:pt x="0" y="5873858"/>
                </a:moveTo>
                <a:lnTo>
                  <a:pt x="0" y="5873858"/>
                </a:lnTo>
                <a:lnTo>
                  <a:pt x="0" y="5873858"/>
                </a:lnTo>
                <a:lnTo>
                  <a:pt x="0" y="5873858"/>
                </a:lnTo>
                <a:moveTo>
                  <a:pt x="0" y="5873858"/>
                </a:moveTo>
                <a:lnTo>
                  <a:pt x="0" y="5873858"/>
                </a:lnTo>
                <a:lnTo>
                  <a:pt x="0" y="5873858"/>
                </a:lnTo>
              </a:path>
            </a:pathLst>
          </a:custGeom>
          <a:solidFill>
            <a:srgbClr val="A7A7FF"/>
          </a:solidFill>
          <a:ln w="38100">
            <a:solidFill>
              <a:srgbClr val="6666FF"/>
            </a:solidFill>
            <a:extLst>
              <a:ext uri="{C807C97D-BFC1-408E-A445-0C87EB9F89A2}">
                <ask:lineSketchStyleProps xmlns:ask="http://schemas.microsoft.com/office/drawing/2018/sketchyshapes" sd="523632849">
                  <a:prstGeom prst="verticalScroll">
                    <a:avLst>
                      <a:gd name="adj"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en-US"/>
            </a:br>
            <a:endParaRPr lang="en-US" dirty="0"/>
          </a:p>
        </p:txBody>
      </p:sp>
      <p:sp>
        <p:nvSpPr>
          <p:cNvPr id="2" name="Slide Number Placeholder 1">
            <a:extLst>
              <a:ext uri="{FF2B5EF4-FFF2-40B4-BE49-F238E27FC236}">
                <a16:creationId xmlns:a16="http://schemas.microsoft.com/office/drawing/2014/main" id="{B5A803F2-5D2F-0F71-C37D-2F930B15D987}"/>
              </a:ext>
            </a:extLst>
          </p:cNvPr>
          <p:cNvSpPr>
            <a:spLocks noGrp="1"/>
          </p:cNvSpPr>
          <p:nvPr>
            <p:ph type="sldNum" sz="quarter" idx="12"/>
          </p:nvPr>
        </p:nvSpPr>
        <p:spPr>
          <a:xfrm>
            <a:off x="10571668" y="6442521"/>
            <a:ext cx="771089" cy="365125"/>
          </a:xfrm>
        </p:spPr>
        <p:txBody>
          <a:bodyPr/>
          <a:lstStyle/>
          <a:p>
            <a:fld id="{F4FAB6BF-40DC-425D-9FBF-182EC001560C}" type="slidenum">
              <a:rPr lang="en-US" smtClean="0"/>
              <a:t>10</a:t>
            </a:fld>
            <a:endParaRPr lang="en-US" dirty="0"/>
          </a:p>
        </p:txBody>
      </p:sp>
      <p:sp>
        <p:nvSpPr>
          <p:cNvPr id="4" name="TextBox 3">
            <a:extLst>
              <a:ext uri="{FF2B5EF4-FFF2-40B4-BE49-F238E27FC236}">
                <a16:creationId xmlns:a16="http://schemas.microsoft.com/office/drawing/2014/main" id="{C61B7CD7-E93B-04A8-63C2-9B41E0ACB608}"/>
              </a:ext>
            </a:extLst>
          </p:cNvPr>
          <p:cNvSpPr txBox="1"/>
          <p:nvPr/>
        </p:nvSpPr>
        <p:spPr>
          <a:xfrm>
            <a:off x="2125333" y="609598"/>
            <a:ext cx="2898475" cy="1141338"/>
          </a:xfrm>
          <a:prstGeom prst="rect">
            <a:avLst/>
          </a:prstGeom>
          <a:noFill/>
        </p:spPr>
        <p:txBody>
          <a:bodyPr wrap="square">
            <a:spAutoFit/>
          </a:bodyPr>
          <a:lstStyle/>
          <a:p>
            <a:pPr marL="0" marR="0">
              <a:spcBef>
                <a:spcPts val="0"/>
              </a:spcBef>
              <a:spcAft>
                <a:spcPts val="500"/>
              </a:spcAft>
              <a:tabLst>
                <a:tab pos="3933825" algn="l"/>
              </a:tabLst>
            </a:pPr>
            <a:r>
              <a:rPr lang="en-US" sz="3200" b="1" kern="100" dirty="0">
                <a:latin typeface="DaunPenh" panose="01010101010101010101" pitchFamily="2" charset="0"/>
                <a:ea typeface="Calibri" panose="020F0502020204030204" pitchFamily="34" charset="0"/>
                <a:cs typeface="DaunPenh" panose="01010101010101010101" pitchFamily="2" charset="0"/>
              </a:rPr>
              <a:t>ARM state features </a:t>
            </a:r>
          </a:p>
          <a:p>
            <a:pPr marL="0" marR="0">
              <a:spcBef>
                <a:spcPts val="0"/>
              </a:spcBef>
              <a:spcAft>
                <a:spcPts val="500"/>
              </a:spcAft>
              <a:tabLst>
                <a:tab pos="3933825" algn="l"/>
              </a:tabLst>
            </a:pPr>
            <a:endParaRPr lang="en-US" sz="3200" b="1" kern="100" dirty="0">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endParaRPr>
          </a:p>
        </p:txBody>
      </p:sp>
      <p:sp>
        <p:nvSpPr>
          <p:cNvPr id="6" name="TextBox 5">
            <a:extLst>
              <a:ext uri="{FF2B5EF4-FFF2-40B4-BE49-F238E27FC236}">
                <a16:creationId xmlns:a16="http://schemas.microsoft.com/office/drawing/2014/main" id="{495BF2EE-5A82-B2BC-3C84-1A899D5ED619}"/>
              </a:ext>
            </a:extLst>
          </p:cNvPr>
          <p:cNvSpPr txBox="1"/>
          <p:nvPr/>
        </p:nvSpPr>
        <p:spPr>
          <a:xfrm>
            <a:off x="7037001" y="609598"/>
            <a:ext cx="2898475" cy="1141338"/>
          </a:xfrm>
          <a:prstGeom prst="rect">
            <a:avLst/>
          </a:prstGeom>
          <a:noFill/>
        </p:spPr>
        <p:txBody>
          <a:bodyPr wrap="square">
            <a:spAutoFit/>
          </a:bodyPr>
          <a:lstStyle/>
          <a:p>
            <a:pPr marL="0" marR="0">
              <a:spcBef>
                <a:spcPts val="0"/>
              </a:spcBef>
              <a:spcAft>
                <a:spcPts val="500"/>
              </a:spcAft>
              <a:tabLst>
                <a:tab pos="3933825" algn="l"/>
              </a:tabLst>
            </a:pPr>
            <a:r>
              <a:rPr lang="en-US" sz="3200" b="1" kern="100" dirty="0">
                <a:latin typeface="DaunPenh" panose="01010101010101010101" pitchFamily="2" charset="0"/>
                <a:ea typeface="Calibri" panose="020F0502020204030204" pitchFamily="34" charset="0"/>
                <a:cs typeface="DaunPenh" panose="01010101010101010101" pitchFamily="2" charset="0"/>
              </a:rPr>
              <a:t>Thumb state features </a:t>
            </a:r>
          </a:p>
          <a:p>
            <a:pPr marL="0" marR="0">
              <a:spcBef>
                <a:spcPts val="0"/>
              </a:spcBef>
              <a:spcAft>
                <a:spcPts val="500"/>
              </a:spcAft>
              <a:tabLst>
                <a:tab pos="3933825" algn="l"/>
              </a:tabLst>
            </a:pPr>
            <a:endParaRPr lang="en-US" sz="3200" b="1" kern="100" dirty="0">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endParaRPr>
          </a:p>
        </p:txBody>
      </p:sp>
      <p:sp>
        <p:nvSpPr>
          <p:cNvPr id="10" name="Star: 4 Points 9">
            <a:extLst>
              <a:ext uri="{FF2B5EF4-FFF2-40B4-BE49-F238E27FC236}">
                <a16:creationId xmlns:a16="http://schemas.microsoft.com/office/drawing/2014/main" id="{4CBCB96A-3A9C-3FE2-96EE-4A023E151674}"/>
              </a:ext>
            </a:extLst>
          </p:cNvPr>
          <p:cNvSpPr/>
          <p:nvPr/>
        </p:nvSpPr>
        <p:spPr>
          <a:xfrm>
            <a:off x="1603769" y="1361364"/>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5C5EF25-8061-D321-B7BA-05F34CE2530E}"/>
              </a:ext>
            </a:extLst>
          </p:cNvPr>
          <p:cNvSpPr txBox="1"/>
          <p:nvPr/>
        </p:nvSpPr>
        <p:spPr>
          <a:xfrm>
            <a:off x="1776297" y="1227716"/>
            <a:ext cx="4615132" cy="523220"/>
          </a:xfrm>
          <a:prstGeom prst="rect">
            <a:avLst/>
          </a:prstGeom>
          <a:noFill/>
        </p:spPr>
        <p:txBody>
          <a:bodyPr wrap="square">
            <a:spAutoFit/>
          </a:bodyPr>
          <a:lstStyle/>
          <a:p>
            <a:r>
              <a:rPr lang="en-US" sz="2800" b="1" kern="10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3-address</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data processing instructions</a:t>
            </a:r>
          </a:p>
        </p:txBody>
      </p:sp>
      <p:sp>
        <p:nvSpPr>
          <p:cNvPr id="13" name="Star: 4 Points 12">
            <a:extLst>
              <a:ext uri="{FF2B5EF4-FFF2-40B4-BE49-F238E27FC236}">
                <a16:creationId xmlns:a16="http://schemas.microsoft.com/office/drawing/2014/main" id="{7DB88773-D01B-127F-C99E-E8F559210482}"/>
              </a:ext>
            </a:extLst>
          </p:cNvPr>
          <p:cNvSpPr/>
          <p:nvPr/>
        </p:nvSpPr>
        <p:spPr>
          <a:xfrm>
            <a:off x="1603769" y="1853924"/>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A091919-5BCA-686B-AB3E-BF698EF9D87B}"/>
              </a:ext>
            </a:extLst>
          </p:cNvPr>
          <p:cNvSpPr txBox="1"/>
          <p:nvPr/>
        </p:nvSpPr>
        <p:spPr>
          <a:xfrm>
            <a:off x="1776297" y="1720276"/>
            <a:ext cx="3968895" cy="954107"/>
          </a:xfrm>
          <a:prstGeom prst="rect">
            <a:avLst/>
          </a:prstGeom>
          <a:noFill/>
        </p:spPr>
        <p:txBody>
          <a:bodyPr wrap="square">
            <a:spAutoFit/>
          </a:bodyPr>
          <a:lstStyle/>
          <a:p>
            <a:r>
              <a:rPr lang="en-US" sz="2800" b="1" kern="10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Conditional</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execution of each instruction</a:t>
            </a:r>
          </a:p>
        </p:txBody>
      </p:sp>
      <p:sp>
        <p:nvSpPr>
          <p:cNvPr id="15" name="Star: 4 Points 14">
            <a:extLst>
              <a:ext uri="{FF2B5EF4-FFF2-40B4-BE49-F238E27FC236}">
                <a16:creationId xmlns:a16="http://schemas.microsoft.com/office/drawing/2014/main" id="{A6E2C909-7EF9-A69D-758C-AE220AFDB423}"/>
              </a:ext>
            </a:extLst>
          </p:cNvPr>
          <p:cNvSpPr/>
          <p:nvPr/>
        </p:nvSpPr>
        <p:spPr>
          <a:xfrm>
            <a:off x="1603769" y="2731825"/>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857FBA-8251-4FA6-299E-79CC4A3D7C17}"/>
              </a:ext>
            </a:extLst>
          </p:cNvPr>
          <p:cNvSpPr txBox="1"/>
          <p:nvPr/>
        </p:nvSpPr>
        <p:spPr>
          <a:xfrm>
            <a:off x="1776297" y="2598177"/>
            <a:ext cx="3968895" cy="954107"/>
          </a:xfrm>
          <a:prstGeom prst="rect">
            <a:avLst/>
          </a:prstGeom>
          <a:noFill/>
        </p:spPr>
        <p:txBody>
          <a:bodyPr wrap="square">
            <a:spAutoFit/>
          </a:bodyPr>
          <a:lstStyle/>
          <a:p>
            <a:r>
              <a:rPr lang="en-US" sz="2800" b="1" kern="10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Shift and ALU </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operations in </a:t>
            </a:r>
            <a:r>
              <a:rPr lang="en-US" sz="2800" b="1" kern="10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single instruction</a:t>
            </a:r>
          </a:p>
        </p:txBody>
      </p:sp>
      <p:sp>
        <p:nvSpPr>
          <p:cNvPr id="18" name="Star: 4 Points 17">
            <a:extLst>
              <a:ext uri="{FF2B5EF4-FFF2-40B4-BE49-F238E27FC236}">
                <a16:creationId xmlns:a16="http://schemas.microsoft.com/office/drawing/2014/main" id="{416A39D1-576D-9C10-FAFC-86556B4228A1}"/>
              </a:ext>
            </a:extLst>
          </p:cNvPr>
          <p:cNvSpPr/>
          <p:nvPr/>
        </p:nvSpPr>
        <p:spPr>
          <a:xfrm>
            <a:off x="1603769" y="3625885"/>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B4571BB-B682-41AA-A6FB-B36D3BEF680C}"/>
              </a:ext>
            </a:extLst>
          </p:cNvPr>
          <p:cNvSpPr txBox="1"/>
          <p:nvPr/>
        </p:nvSpPr>
        <p:spPr>
          <a:xfrm>
            <a:off x="1754038" y="3552284"/>
            <a:ext cx="3968895" cy="954107"/>
          </a:xfrm>
          <a:prstGeom prst="rect">
            <a:avLst/>
          </a:prstGeom>
          <a:noFill/>
        </p:spPr>
        <p:txBody>
          <a:bodyPr wrap="square">
            <a:spAutoFit/>
          </a:bodyPr>
          <a:lstStyle>
            <a:defPPr>
              <a:defRPr lang="en-US"/>
            </a:defPPr>
            <a:lvl1pPr>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solidFill>
                  <a:schemeClr val="accent3">
                    <a:lumMod val="75000"/>
                  </a:schemeClr>
                </a:solidFill>
              </a:rPr>
              <a:t>Load-Store</a:t>
            </a:r>
            <a:r>
              <a:rPr lang="en-US" dirty="0"/>
              <a:t> and </a:t>
            </a:r>
            <a:r>
              <a:rPr lang="en-US" dirty="0">
                <a:solidFill>
                  <a:schemeClr val="accent3">
                    <a:lumMod val="75000"/>
                  </a:schemeClr>
                </a:solidFill>
              </a:rPr>
              <a:t>Load-Store multiple</a:t>
            </a:r>
            <a:r>
              <a:rPr lang="en-US" dirty="0"/>
              <a:t> instructions</a:t>
            </a:r>
          </a:p>
        </p:txBody>
      </p:sp>
      <p:sp>
        <p:nvSpPr>
          <p:cNvPr id="24" name="Star: 4 Points 23">
            <a:extLst>
              <a:ext uri="{FF2B5EF4-FFF2-40B4-BE49-F238E27FC236}">
                <a16:creationId xmlns:a16="http://schemas.microsoft.com/office/drawing/2014/main" id="{9829AA6B-945A-ED39-FFDF-8DB9C9D37B15}"/>
              </a:ext>
            </a:extLst>
          </p:cNvPr>
          <p:cNvSpPr/>
          <p:nvPr/>
        </p:nvSpPr>
        <p:spPr>
          <a:xfrm>
            <a:off x="1603769" y="4479404"/>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64533A4-D1AF-42DD-7B66-AF3CC6713A3F}"/>
              </a:ext>
            </a:extLst>
          </p:cNvPr>
          <p:cNvSpPr txBox="1"/>
          <p:nvPr/>
        </p:nvSpPr>
        <p:spPr>
          <a:xfrm>
            <a:off x="1751516" y="4399525"/>
            <a:ext cx="3973940" cy="954107"/>
          </a:xfrm>
          <a:prstGeom prst="rect">
            <a:avLst/>
          </a:prstGeom>
          <a:noFill/>
        </p:spPr>
        <p:txBody>
          <a:bodyPr wrap="square">
            <a:spAutoFit/>
          </a:bodyPr>
          <a:lstStyle>
            <a:defPPr>
              <a:defRPr lang="en-US"/>
            </a:defPPr>
            <a:lvl1pPr>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solidFill>
                  <a:schemeClr val="accent3">
                    <a:lumMod val="75000"/>
                  </a:schemeClr>
                </a:solidFill>
              </a:rPr>
              <a:t>Single cycle</a:t>
            </a:r>
            <a:r>
              <a:rPr lang="en-US" dirty="0"/>
              <a:t> execution of all instructions</a:t>
            </a:r>
          </a:p>
        </p:txBody>
      </p:sp>
      <p:sp>
        <p:nvSpPr>
          <p:cNvPr id="26" name="Star: 4 Points 25">
            <a:extLst>
              <a:ext uri="{FF2B5EF4-FFF2-40B4-BE49-F238E27FC236}">
                <a16:creationId xmlns:a16="http://schemas.microsoft.com/office/drawing/2014/main" id="{BC325473-04B9-3883-AED5-457875CA37E0}"/>
              </a:ext>
            </a:extLst>
          </p:cNvPr>
          <p:cNvSpPr/>
          <p:nvPr/>
        </p:nvSpPr>
        <p:spPr>
          <a:xfrm>
            <a:off x="1606998" y="5323259"/>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B3168B4-CC2C-6765-6135-E5DF4A66BF98}"/>
              </a:ext>
            </a:extLst>
          </p:cNvPr>
          <p:cNvSpPr txBox="1"/>
          <p:nvPr/>
        </p:nvSpPr>
        <p:spPr>
          <a:xfrm>
            <a:off x="1754745" y="5243380"/>
            <a:ext cx="3973940" cy="954107"/>
          </a:xfrm>
          <a:prstGeom prst="rect">
            <a:avLst/>
          </a:prstGeom>
          <a:noFill/>
        </p:spPr>
        <p:txBody>
          <a:bodyPr wrap="square">
            <a:spAutoFit/>
          </a:bodyPr>
          <a:lstStyle>
            <a:defPPr>
              <a:defRPr lang="en-US"/>
            </a:defPPr>
            <a:lvl1pPr>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t>Instruction set extension through </a:t>
            </a:r>
            <a:r>
              <a:rPr lang="en-US" dirty="0">
                <a:solidFill>
                  <a:schemeClr val="accent3">
                    <a:lumMod val="75000"/>
                  </a:schemeClr>
                </a:solidFill>
              </a:rPr>
              <a:t>coprocessor instructions</a:t>
            </a:r>
          </a:p>
        </p:txBody>
      </p:sp>
      <p:sp>
        <p:nvSpPr>
          <p:cNvPr id="39" name="Star: 4 Points 38">
            <a:extLst>
              <a:ext uri="{FF2B5EF4-FFF2-40B4-BE49-F238E27FC236}">
                <a16:creationId xmlns:a16="http://schemas.microsoft.com/office/drawing/2014/main" id="{F42A9325-94F6-2321-A7C4-ECD449405B72}"/>
              </a:ext>
            </a:extLst>
          </p:cNvPr>
          <p:cNvSpPr/>
          <p:nvPr/>
        </p:nvSpPr>
        <p:spPr>
          <a:xfrm>
            <a:off x="6398285" y="1101824"/>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F51C62E-D2AA-94A6-9F6A-7BA160423B3C}"/>
              </a:ext>
            </a:extLst>
          </p:cNvPr>
          <p:cNvSpPr txBox="1"/>
          <p:nvPr/>
        </p:nvSpPr>
        <p:spPr>
          <a:xfrm>
            <a:off x="6567243" y="1031052"/>
            <a:ext cx="4567308" cy="830997"/>
          </a:xfrm>
          <a:prstGeom prst="rect">
            <a:avLst/>
          </a:prstGeom>
          <a:noFill/>
        </p:spPr>
        <p:txBody>
          <a:bodyPr wrap="square">
            <a:spAutoFit/>
          </a:bodyPr>
          <a:lstStyle/>
          <a:p>
            <a:pPr>
              <a:spcAft>
                <a:spcPts val="100"/>
              </a:spcAft>
            </a:pP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Works on </a:t>
            </a: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32-bit values</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 produces </a:t>
            </a: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32-bit </a:t>
            </a:r>
            <a:r>
              <a:rPr lang="en-US" sz="2400" b="1" kern="100" spc="-70" dirty="0" err="1">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addr</a:t>
            </a: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 </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for mem access</a:t>
            </a:r>
          </a:p>
        </p:txBody>
      </p:sp>
      <p:sp>
        <p:nvSpPr>
          <p:cNvPr id="41" name="Star: 4 Points 40">
            <a:extLst>
              <a:ext uri="{FF2B5EF4-FFF2-40B4-BE49-F238E27FC236}">
                <a16:creationId xmlns:a16="http://schemas.microsoft.com/office/drawing/2014/main" id="{4DAC7FAD-DD4A-BC9B-69AF-007427C3C86C}"/>
              </a:ext>
            </a:extLst>
          </p:cNvPr>
          <p:cNvSpPr/>
          <p:nvPr/>
        </p:nvSpPr>
        <p:spPr>
          <a:xfrm>
            <a:off x="6396281" y="1797510"/>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FF0BD11-0CDA-1ACB-601C-758AA3D2BC95}"/>
              </a:ext>
            </a:extLst>
          </p:cNvPr>
          <p:cNvSpPr txBox="1"/>
          <p:nvPr/>
        </p:nvSpPr>
        <p:spPr>
          <a:xfrm>
            <a:off x="6560387" y="1718974"/>
            <a:ext cx="4504428" cy="461665"/>
          </a:xfrm>
          <a:prstGeom prst="rect">
            <a:avLst/>
          </a:prstGeom>
          <a:noFill/>
        </p:spPr>
        <p:txBody>
          <a:bodyPr wrap="square">
            <a:spAutoFit/>
          </a:bodyPr>
          <a:lstStyle/>
          <a:p>
            <a:pPr rtl="0">
              <a:spcBef>
                <a:spcPts val="0"/>
              </a:spcBef>
              <a:spcAft>
                <a:spcPts val="100"/>
              </a:spcAft>
            </a:pP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Access</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 to low registers </a:t>
            </a: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(r0 - r7) </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similar to ARM state</a:t>
            </a:r>
          </a:p>
        </p:txBody>
      </p:sp>
      <p:sp>
        <p:nvSpPr>
          <p:cNvPr id="43" name="Star: 4 Points 42">
            <a:extLst>
              <a:ext uri="{FF2B5EF4-FFF2-40B4-BE49-F238E27FC236}">
                <a16:creationId xmlns:a16="http://schemas.microsoft.com/office/drawing/2014/main" id="{13451167-851E-5E8B-748E-54EC5159CDCB}"/>
              </a:ext>
            </a:extLst>
          </p:cNvPr>
          <p:cNvSpPr/>
          <p:nvPr/>
        </p:nvSpPr>
        <p:spPr>
          <a:xfrm>
            <a:off x="6400767" y="2217555"/>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D8972B5-F44D-742D-B72B-17DB43C0635D}"/>
              </a:ext>
            </a:extLst>
          </p:cNvPr>
          <p:cNvSpPr txBox="1"/>
          <p:nvPr/>
        </p:nvSpPr>
        <p:spPr>
          <a:xfrm>
            <a:off x="6560387" y="2154332"/>
            <a:ext cx="4574164" cy="830997"/>
          </a:xfrm>
          <a:prstGeom prst="rect">
            <a:avLst/>
          </a:prstGeom>
          <a:noFill/>
        </p:spPr>
        <p:txBody>
          <a:bodyPr wrap="square">
            <a:spAutoFit/>
          </a:bodyPr>
          <a:lstStyle/>
          <a:p>
            <a:pPr>
              <a:spcBef>
                <a:spcPts val="0"/>
              </a:spcBef>
              <a:spcAft>
                <a:spcPts val="100"/>
              </a:spcAft>
            </a:pP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Restricted access </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to high registers </a:t>
            </a: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(r8 - r15), </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MOV, ADD, CMP can access</a:t>
            </a:r>
          </a:p>
        </p:txBody>
      </p:sp>
      <p:sp>
        <p:nvSpPr>
          <p:cNvPr id="45" name="Star: 4 Points 44">
            <a:extLst>
              <a:ext uri="{FF2B5EF4-FFF2-40B4-BE49-F238E27FC236}">
                <a16:creationId xmlns:a16="http://schemas.microsoft.com/office/drawing/2014/main" id="{065162E2-87AE-09B7-44F6-224D8F153293}"/>
              </a:ext>
            </a:extLst>
          </p:cNvPr>
          <p:cNvSpPr/>
          <p:nvPr/>
        </p:nvSpPr>
        <p:spPr>
          <a:xfrm>
            <a:off x="6394717" y="2959239"/>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F014394-B7B8-48C0-3450-30049854046E}"/>
              </a:ext>
            </a:extLst>
          </p:cNvPr>
          <p:cNvSpPr txBox="1"/>
          <p:nvPr/>
        </p:nvSpPr>
        <p:spPr>
          <a:xfrm>
            <a:off x="6567243" y="2892260"/>
            <a:ext cx="4006257" cy="461665"/>
          </a:xfrm>
          <a:prstGeom prst="rect">
            <a:avLst/>
          </a:prstGeom>
          <a:noFill/>
        </p:spPr>
        <p:txBody>
          <a:bodyPr wrap="square">
            <a:spAutoFit/>
          </a:bodyPr>
          <a:lstStyle/>
          <a:p>
            <a:pPr>
              <a:spcBef>
                <a:spcPts val="0"/>
              </a:spcBef>
              <a:spcAft>
                <a:spcPts val="100"/>
              </a:spcAft>
            </a:pP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Is </a:t>
            </a: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enabled by </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'T' bit (if set) of CPSR</a:t>
            </a:r>
          </a:p>
        </p:txBody>
      </p:sp>
      <p:sp>
        <p:nvSpPr>
          <p:cNvPr id="47" name="Star: 4 Points 46">
            <a:extLst>
              <a:ext uri="{FF2B5EF4-FFF2-40B4-BE49-F238E27FC236}">
                <a16:creationId xmlns:a16="http://schemas.microsoft.com/office/drawing/2014/main" id="{E66A9D47-6461-996B-FBF7-F72B7B3E9086}"/>
              </a:ext>
            </a:extLst>
          </p:cNvPr>
          <p:cNvSpPr/>
          <p:nvPr/>
        </p:nvSpPr>
        <p:spPr>
          <a:xfrm>
            <a:off x="6400777" y="3440995"/>
            <a:ext cx="150269"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E24A010-741F-0E54-0449-304EB537C0D6}"/>
              </a:ext>
            </a:extLst>
          </p:cNvPr>
          <p:cNvSpPr txBox="1"/>
          <p:nvPr/>
        </p:nvSpPr>
        <p:spPr>
          <a:xfrm>
            <a:off x="6560387" y="3369913"/>
            <a:ext cx="4518791" cy="852189"/>
          </a:xfrm>
          <a:prstGeom prst="rect">
            <a:avLst/>
          </a:prstGeom>
          <a:noFill/>
        </p:spPr>
        <p:txBody>
          <a:bodyPr wrap="square">
            <a:spAutoFit/>
          </a:bodyPr>
          <a:lstStyle/>
          <a:p>
            <a:pPr>
              <a:spcBef>
                <a:spcPts val="0"/>
              </a:spcBef>
              <a:spcAft>
                <a:spcPts val="100"/>
              </a:spcAft>
            </a:pP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If enabled, fetches </a:t>
            </a: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16-bit code</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 from HW aligned addresses, PC is incremented by </a:t>
            </a: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two </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bytes</a:t>
            </a:r>
          </a:p>
        </p:txBody>
      </p:sp>
      <p:sp>
        <p:nvSpPr>
          <p:cNvPr id="50" name="TextBox 49">
            <a:extLst>
              <a:ext uri="{FF2B5EF4-FFF2-40B4-BE49-F238E27FC236}">
                <a16:creationId xmlns:a16="http://schemas.microsoft.com/office/drawing/2014/main" id="{825F22E1-33CB-D68C-2EAE-61F68DD25E89}"/>
              </a:ext>
            </a:extLst>
          </p:cNvPr>
          <p:cNvSpPr txBox="1"/>
          <p:nvPr/>
        </p:nvSpPr>
        <p:spPr>
          <a:xfrm>
            <a:off x="6560387" y="5516779"/>
            <a:ext cx="4169802" cy="830997"/>
          </a:xfrm>
          <a:prstGeom prst="rect">
            <a:avLst/>
          </a:prstGeom>
          <a:noFill/>
        </p:spPr>
        <p:txBody>
          <a:bodyPr wrap="square">
            <a:spAutoFit/>
          </a:bodyPr>
          <a:lstStyle/>
          <a:p>
            <a:pPr>
              <a:spcBef>
                <a:spcPts val="0"/>
              </a:spcBef>
              <a:spcAft>
                <a:spcPts val="500"/>
              </a:spcAft>
            </a:pP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Instructions removed</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 MLA, RSB, RSC, MSR, MRS, SWP, SWPB and coprocessor instructions</a:t>
            </a:r>
          </a:p>
        </p:txBody>
      </p:sp>
      <p:sp>
        <p:nvSpPr>
          <p:cNvPr id="52" name="TextBox 51">
            <a:extLst>
              <a:ext uri="{FF2B5EF4-FFF2-40B4-BE49-F238E27FC236}">
                <a16:creationId xmlns:a16="http://schemas.microsoft.com/office/drawing/2014/main" id="{2783BBFF-1355-9FEF-3543-C30A746B2331}"/>
              </a:ext>
            </a:extLst>
          </p:cNvPr>
          <p:cNvSpPr txBox="1"/>
          <p:nvPr/>
        </p:nvSpPr>
        <p:spPr>
          <a:xfrm>
            <a:off x="6544986" y="4775700"/>
            <a:ext cx="4534192" cy="830997"/>
          </a:xfrm>
          <a:prstGeom prst="rect">
            <a:avLst/>
          </a:prstGeom>
          <a:noFill/>
        </p:spPr>
        <p:txBody>
          <a:bodyPr wrap="square">
            <a:spAutoFit/>
          </a:bodyPr>
          <a:lstStyle/>
          <a:p>
            <a:pPr>
              <a:spcBef>
                <a:spcPts val="0"/>
              </a:spcBef>
              <a:spcAft>
                <a:spcPts val="500"/>
              </a:spcAft>
            </a:pP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Not conditionally</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 executable (except 'B' branch instruction)</a:t>
            </a:r>
          </a:p>
        </p:txBody>
      </p:sp>
      <p:sp>
        <p:nvSpPr>
          <p:cNvPr id="59" name="Star: 4 Points 58">
            <a:extLst>
              <a:ext uri="{FF2B5EF4-FFF2-40B4-BE49-F238E27FC236}">
                <a16:creationId xmlns:a16="http://schemas.microsoft.com/office/drawing/2014/main" id="{4249C36E-AF82-CC70-05EA-8D2043AB9078}"/>
              </a:ext>
            </a:extLst>
          </p:cNvPr>
          <p:cNvSpPr/>
          <p:nvPr/>
        </p:nvSpPr>
        <p:spPr>
          <a:xfrm>
            <a:off x="6391429" y="4160265"/>
            <a:ext cx="173903"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90643B3E-FE7A-5EBF-EA15-DBDCF3288000}"/>
              </a:ext>
            </a:extLst>
          </p:cNvPr>
          <p:cNvSpPr txBox="1"/>
          <p:nvPr/>
        </p:nvSpPr>
        <p:spPr>
          <a:xfrm>
            <a:off x="6566482" y="4089183"/>
            <a:ext cx="4636355" cy="830997"/>
          </a:xfrm>
          <a:prstGeom prst="rect">
            <a:avLst/>
          </a:prstGeom>
          <a:noFill/>
        </p:spPr>
        <p:txBody>
          <a:bodyPr wrap="square">
            <a:spAutoFit/>
          </a:bodyPr>
          <a:lstStyle/>
          <a:p>
            <a:pPr>
              <a:spcBef>
                <a:spcPts val="0"/>
              </a:spcBef>
              <a:spcAft>
                <a:spcPts val="500"/>
              </a:spcAft>
            </a:pPr>
            <a:r>
              <a:rPr lang="en-US" sz="2400" b="1" kern="100" spc="-70" dirty="0">
                <a:solidFill>
                  <a:schemeClr val="accent3">
                    <a:lumMod val="75000"/>
                  </a:schemeClr>
                </a:solidFill>
                <a:latin typeface="DaunPenh" panose="01010101010101010101" pitchFamily="2" charset="0"/>
                <a:ea typeface="Calibri" panose="020F0502020204030204" pitchFamily="34" charset="0"/>
                <a:cs typeface="DaunPenh" panose="01010101010101010101" pitchFamily="2" charset="0"/>
              </a:rPr>
              <a:t>New Instructions</a:t>
            </a:r>
            <a:r>
              <a:rPr lang="en-US" sz="2400" b="1" kern="100" spc="-70" dirty="0">
                <a:solidFill>
                  <a:srgbClr val="002060"/>
                </a:solidFill>
                <a:latin typeface="DaunPenh" panose="01010101010101010101" pitchFamily="2" charset="0"/>
                <a:ea typeface="Calibri" panose="020F0502020204030204" pitchFamily="34" charset="0"/>
                <a:cs typeface="DaunPenh" panose="01010101010101010101" pitchFamily="2" charset="0"/>
              </a:rPr>
              <a:t>: LSL, LSR, ASR, ROR (barrel shifter can't be combined with any instruction)</a:t>
            </a:r>
          </a:p>
        </p:txBody>
      </p:sp>
      <p:sp>
        <p:nvSpPr>
          <p:cNvPr id="63" name="Star: 4 Points 62">
            <a:extLst>
              <a:ext uri="{FF2B5EF4-FFF2-40B4-BE49-F238E27FC236}">
                <a16:creationId xmlns:a16="http://schemas.microsoft.com/office/drawing/2014/main" id="{1D429BE5-F42D-12B9-F1EC-53B28583E448}"/>
              </a:ext>
            </a:extLst>
          </p:cNvPr>
          <p:cNvSpPr/>
          <p:nvPr/>
        </p:nvSpPr>
        <p:spPr>
          <a:xfrm>
            <a:off x="6371083" y="4841737"/>
            <a:ext cx="173903"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tar: 4 Points 63">
            <a:extLst>
              <a:ext uri="{FF2B5EF4-FFF2-40B4-BE49-F238E27FC236}">
                <a16:creationId xmlns:a16="http://schemas.microsoft.com/office/drawing/2014/main" id="{91315CB6-523B-DC6F-C2CF-5045918446D0}"/>
              </a:ext>
            </a:extLst>
          </p:cNvPr>
          <p:cNvSpPr/>
          <p:nvPr/>
        </p:nvSpPr>
        <p:spPr>
          <a:xfrm>
            <a:off x="6371082" y="5610855"/>
            <a:ext cx="173903" cy="156885"/>
          </a:xfrm>
          <a:prstGeom prst="star4">
            <a:avLst>
              <a:gd name="adj"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62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C818C5-53E9-2D6F-BD08-650F9DD33CD1}"/>
              </a:ext>
            </a:extLst>
          </p:cNvPr>
          <p:cNvSpPr>
            <a:spLocks noGrp="1"/>
          </p:cNvSpPr>
          <p:nvPr>
            <p:ph type="sldNum" sz="quarter" idx="12"/>
          </p:nvPr>
        </p:nvSpPr>
        <p:spPr>
          <a:xfrm>
            <a:off x="10276321" y="5883274"/>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11</a:t>
            </a:fld>
            <a:endParaRPr lang="en-US" dirty="0">
              <a:solidFill>
                <a:srgbClr val="FFFFFF"/>
              </a:solidFill>
            </a:endParaRPr>
          </a:p>
        </p:txBody>
      </p:sp>
      <p:pic>
        <p:nvPicPr>
          <p:cNvPr id="6" name="Picture 5" descr="A close-up of a computer chip&#10;&#10;Description automatically generated with low confidence">
            <a:extLst>
              <a:ext uri="{FF2B5EF4-FFF2-40B4-BE49-F238E27FC236}">
                <a16:creationId xmlns:a16="http://schemas.microsoft.com/office/drawing/2014/main" id="{21095C15-6578-BAEC-57B5-3E6AEA650229}"/>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graphicFrame>
        <p:nvGraphicFramePr>
          <p:cNvPr id="12" name="Diagram 11">
            <a:extLst>
              <a:ext uri="{FF2B5EF4-FFF2-40B4-BE49-F238E27FC236}">
                <a16:creationId xmlns:a16="http://schemas.microsoft.com/office/drawing/2014/main" id="{5300CB22-41DB-AB9D-7072-8F0853A7F039}"/>
              </a:ext>
            </a:extLst>
          </p:cNvPr>
          <p:cNvGraphicFramePr/>
          <p:nvPr>
            <p:extLst>
              <p:ext uri="{D42A27DB-BD31-4B8C-83A1-F6EECF244321}">
                <p14:modId xmlns:p14="http://schemas.microsoft.com/office/powerpoint/2010/main" val="4062965293"/>
              </p:ext>
            </p:extLst>
          </p:nvPr>
        </p:nvGraphicFramePr>
        <p:xfrm>
          <a:off x="2767814" y="82973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F7E5C0D-C0F7-4B6E-9BC5-DB5C882E3E3E}"/>
              </a:ext>
            </a:extLst>
          </p:cNvPr>
          <p:cNvSpPr txBox="1"/>
          <p:nvPr/>
        </p:nvSpPr>
        <p:spPr>
          <a:xfrm>
            <a:off x="3637473" y="220775"/>
            <a:ext cx="3056626" cy="646331"/>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REGISTERS</a:t>
            </a:r>
            <a:endParaRPr lang="en-US" sz="2000" dirty="0"/>
          </a:p>
        </p:txBody>
      </p:sp>
    </p:spTree>
    <p:extLst>
      <p:ext uri="{BB962C8B-B14F-4D97-AF65-F5344CB8AC3E}">
        <p14:creationId xmlns:p14="http://schemas.microsoft.com/office/powerpoint/2010/main" val="141141131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C818C5-53E9-2D6F-BD08-650F9DD33CD1}"/>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12</a:t>
            </a:fld>
            <a:endParaRPr lang="en-US" dirty="0">
              <a:solidFill>
                <a:srgbClr val="FFFFFF"/>
              </a:solidFill>
            </a:endParaRPr>
          </a:p>
        </p:txBody>
      </p:sp>
      <p:pic>
        <p:nvPicPr>
          <p:cNvPr id="6" name="Picture 5" descr="A close-up of a computer chip&#10;&#10;Description automatically generated with low confidence">
            <a:extLst>
              <a:ext uri="{FF2B5EF4-FFF2-40B4-BE49-F238E27FC236}">
                <a16:creationId xmlns:a16="http://schemas.microsoft.com/office/drawing/2014/main" id="{21095C15-6578-BAEC-57B5-3E6AEA650229}"/>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4" name="TextBox 3">
            <a:extLst>
              <a:ext uri="{FF2B5EF4-FFF2-40B4-BE49-F238E27FC236}">
                <a16:creationId xmlns:a16="http://schemas.microsoft.com/office/drawing/2014/main" id="{CF7E5C0D-C0F7-4B6E-9BC5-DB5C882E3E3E}"/>
              </a:ext>
            </a:extLst>
          </p:cNvPr>
          <p:cNvSpPr txBox="1"/>
          <p:nvPr/>
        </p:nvSpPr>
        <p:spPr>
          <a:xfrm>
            <a:off x="3637473" y="220775"/>
            <a:ext cx="5282240" cy="646331"/>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Program status registers (</a:t>
            </a:r>
            <a:r>
              <a:rPr lang="en-US" sz="3600" b="1" kern="100" dirty="0" err="1">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cpsr</a:t>
            </a:r>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 &amp; </a:t>
            </a:r>
            <a:r>
              <a:rPr lang="en-US" sz="3600" b="1" kern="100" dirty="0" err="1">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spsr</a:t>
            </a:r>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a:t>
            </a:r>
            <a:endParaRPr lang="en-US" sz="2000" dirty="0"/>
          </a:p>
        </p:txBody>
      </p:sp>
      <p:pic>
        <p:nvPicPr>
          <p:cNvPr id="5" name="Picture 4">
            <a:extLst>
              <a:ext uri="{FF2B5EF4-FFF2-40B4-BE49-F238E27FC236}">
                <a16:creationId xmlns:a16="http://schemas.microsoft.com/office/drawing/2014/main" id="{1C98A9EF-9789-3FE0-EAE1-DB951C3D1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386" y="2679747"/>
            <a:ext cx="7289319" cy="853819"/>
          </a:xfrm>
          <a:prstGeom prst="rect">
            <a:avLst/>
          </a:prstGeom>
        </p:spPr>
      </p:pic>
      <p:sp>
        <p:nvSpPr>
          <p:cNvPr id="10" name="Arc 9">
            <a:extLst>
              <a:ext uri="{FF2B5EF4-FFF2-40B4-BE49-F238E27FC236}">
                <a16:creationId xmlns:a16="http://schemas.microsoft.com/office/drawing/2014/main" id="{447AE0BF-B2CC-C6E5-86F7-14FBD240D103}"/>
              </a:ext>
            </a:extLst>
          </p:cNvPr>
          <p:cNvSpPr/>
          <p:nvPr/>
        </p:nvSpPr>
        <p:spPr>
          <a:xfrm>
            <a:off x="3411178" y="3275466"/>
            <a:ext cx="1511061" cy="1358508"/>
          </a:xfrm>
          <a:prstGeom prst="arc">
            <a:avLst>
              <a:gd name="adj1" fmla="val 17157422"/>
              <a:gd name="adj2" fmla="val 401000"/>
            </a:avLst>
          </a:prstGeom>
          <a:ln>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E054E29D-F946-6600-B868-99AB4732BCEA}"/>
              </a:ext>
            </a:extLst>
          </p:cNvPr>
          <p:cNvSpPr/>
          <p:nvPr/>
        </p:nvSpPr>
        <p:spPr>
          <a:xfrm>
            <a:off x="3481597" y="4035490"/>
            <a:ext cx="2711569" cy="2306127"/>
          </a:xfrm>
          <a:custGeom>
            <a:avLst/>
            <a:gdLst>
              <a:gd name="connsiteX0" fmla="*/ 0 w 2711569"/>
              <a:gd name="connsiteY0" fmla="*/ 1153064 h 2306127"/>
              <a:gd name="connsiteX1" fmla="*/ 1355785 w 2711569"/>
              <a:gd name="connsiteY1" fmla="*/ 0 h 2306127"/>
              <a:gd name="connsiteX2" fmla="*/ 2711570 w 2711569"/>
              <a:gd name="connsiteY2" fmla="*/ 1153064 h 2306127"/>
              <a:gd name="connsiteX3" fmla="*/ 1355785 w 2711569"/>
              <a:gd name="connsiteY3" fmla="*/ 2306128 h 2306127"/>
              <a:gd name="connsiteX4" fmla="*/ 0 w 2711569"/>
              <a:gd name="connsiteY4" fmla="*/ 1153064 h 2306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569" h="2306127" extrusionOk="0">
                <a:moveTo>
                  <a:pt x="0" y="1153064"/>
                </a:moveTo>
                <a:cubicBezTo>
                  <a:pt x="-38414" y="517887"/>
                  <a:pt x="647156" y="39474"/>
                  <a:pt x="1355785" y="0"/>
                </a:cubicBezTo>
                <a:cubicBezTo>
                  <a:pt x="2119525" y="30706"/>
                  <a:pt x="2715702" y="642359"/>
                  <a:pt x="2711570" y="1153064"/>
                </a:cubicBezTo>
                <a:cubicBezTo>
                  <a:pt x="2684179" y="1748559"/>
                  <a:pt x="2185358" y="2403814"/>
                  <a:pt x="1355785" y="2306128"/>
                </a:cubicBezTo>
                <a:cubicBezTo>
                  <a:pt x="633519" y="2207509"/>
                  <a:pt x="33230" y="1851839"/>
                  <a:pt x="0" y="1153064"/>
                </a:cubicBezTo>
                <a:close/>
              </a:path>
            </a:pathLst>
          </a:custGeom>
          <a:noFill/>
          <a:ln>
            <a:solidFill>
              <a:schemeClr val="accent1">
                <a:lumMod val="50000"/>
              </a:schemeClr>
            </a:solidFill>
            <a:extLst>
              <a:ext uri="{C807C97D-BFC1-408E-A445-0C87EB9F89A2}">
                <ask:lineSketchStyleProps xmlns:ask="http://schemas.microsoft.com/office/drawing/2018/sketchyshapes" sd="26502169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A2EF66B-4BEC-ED41-20F7-91B3B6B4F602}"/>
              </a:ext>
            </a:extLst>
          </p:cNvPr>
          <p:cNvSpPr txBox="1"/>
          <p:nvPr/>
        </p:nvSpPr>
        <p:spPr>
          <a:xfrm>
            <a:off x="3840391" y="4438054"/>
            <a:ext cx="2324819" cy="1500997"/>
          </a:xfrm>
          <a:prstGeom prst="rect">
            <a:avLst/>
          </a:prstGeom>
          <a:noFill/>
          <a:ln>
            <a:noFill/>
          </a:ln>
          <a:effectLst/>
        </p:spPr>
        <p:txBody>
          <a:bodyPr spcFirstLastPara="0" vert="horz" wrap="square" lIns="29210" tIns="29210" rIns="29210" bIns="29210" numCol="1" spcCol="1270" anchor="ctr" anchorCtr="0">
            <a:noAutofit/>
          </a:bodyPr>
          <a:lstStyle>
            <a:lvl1pPr>
              <a:defRPr b="1" i="0" u="none">
                <a:solidFill>
                  <a:schemeClr val="accent1">
                    <a:lumMod val="50000"/>
                  </a:schemeClr>
                </a:solidFill>
                <a:effectLst/>
                <a:latin typeface="DaunPenh" panose="01010101010101010101" pitchFamily="2" charset="0"/>
                <a:ea typeface="Calibri" panose="020F0502020204030204" pitchFamily="34" charset="0"/>
                <a:cs typeface="DaunPenh" panose="01010101010101010101" pitchFamily="2" charset="0"/>
              </a:defRPr>
            </a:lvl1pPr>
          </a:lstStyle>
          <a:p>
            <a:r>
              <a:rPr lang="en-US" dirty="0">
                <a:solidFill>
                  <a:schemeClr val="tx1"/>
                </a:solidFill>
              </a:rPr>
              <a:t>Condition code flags</a:t>
            </a:r>
            <a:r>
              <a:rPr lang="fa-IR" dirty="0">
                <a:solidFill>
                  <a:schemeClr val="tx1"/>
                </a:solidFill>
              </a:rPr>
              <a:t>:</a:t>
            </a:r>
          </a:p>
          <a:p>
            <a:r>
              <a:rPr lang="en-US" dirty="0">
                <a:solidFill>
                  <a:schemeClr val="tx1"/>
                </a:solidFill>
              </a:rPr>
              <a:t>N = </a:t>
            </a:r>
            <a:r>
              <a:rPr lang="en-US" dirty="0">
                <a:solidFill>
                  <a:srgbClr val="00B0F0"/>
                </a:solidFill>
              </a:rPr>
              <a:t>N</a:t>
            </a:r>
            <a:r>
              <a:rPr lang="en-US" dirty="0">
                <a:solidFill>
                  <a:schemeClr val="tx1"/>
                </a:solidFill>
              </a:rPr>
              <a:t>egative result from</a:t>
            </a:r>
            <a:r>
              <a:rPr lang="fa-IR" dirty="0">
                <a:solidFill>
                  <a:schemeClr val="tx1"/>
                </a:solidFill>
              </a:rPr>
              <a:t> </a:t>
            </a:r>
            <a:r>
              <a:rPr lang="en-US" dirty="0">
                <a:solidFill>
                  <a:schemeClr val="tx1"/>
                </a:solidFill>
              </a:rPr>
              <a:t>ALU</a:t>
            </a:r>
            <a:endParaRPr lang="fa-IR" dirty="0">
              <a:solidFill>
                <a:schemeClr val="tx1"/>
              </a:solidFill>
            </a:endParaRPr>
          </a:p>
          <a:p>
            <a:r>
              <a:rPr lang="en-US" dirty="0">
                <a:solidFill>
                  <a:schemeClr val="tx1"/>
                </a:solidFill>
              </a:rPr>
              <a:t>Z = </a:t>
            </a:r>
            <a:r>
              <a:rPr lang="en-US" dirty="0">
                <a:solidFill>
                  <a:srgbClr val="00B0F0"/>
                </a:solidFill>
              </a:rPr>
              <a:t>Z</a:t>
            </a:r>
            <a:r>
              <a:rPr lang="en-US" dirty="0">
                <a:solidFill>
                  <a:schemeClr val="tx1"/>
                </a:solidFill>
              </a:rPr>
              <a:t>ero result from ALU</a:t>
            </a:r>
            <a:endParaRPr lang="fa-IR" dirty="0">
              <a:solidFill>
                <a:schemeClr val="tx1"/>
              </a:solidFill>
            </a:endParaRPr>
          </a:p>
          <a:p>
            <a:r>
              <a:rPr lang="en-US" dirty="0">
                <a:solidFill>
                  <a:schemeClr val="tx1"/>
                </a:solidFill>
              </a:rPr>
              <a:t>C = ALU operation </a:t>
            </a:r>
            <a:r>
              <a:rPr lang="en-US" dirty="0">
                <a:solidFill>
                  <a:srgbClr val="00B0F0"/>
                </a:solidFill>
              </a:rPr>
              <a:t>C</a:t>
            </a:r>
            <a:r>
              <a:rPr lang="en-US" dirty="0">
                <a:solidFill>
                  <a:schemeClr val="tx1"/>
                </a:solidFill>
              </a:rPr>
              <a:t>arried out</a:t>
            </a:r>
            <a:endParaRPr lang="fa-IR" dirty="0">
              <a:solidFill>
                <a:schemeClr val="tx1"/>
              </a:solidFill>
            </a:endParaRPr>
          </a:p>
          <a:p>
            <a:r>
              <a:rPr lang="en-US" dirty="0">
                <a:solidFill>
                  <a:schemeClr val="tx1"/>
                </a:solidFill>
              </a:rPr>
              <a:t>V = ALU operation</a:t>
            </a:r>
            <a:r>
              <a:rPr lang="fa-IR" dirty="0">
                <a:solidFill>
                  <a:schemeClr val="tx1"/>
                </a:solidFill>
              </a:rPr>
              <a:t> </a:t>
            </a:r>
            <a:r>
              <a:rPr lang="en-US" dirty="0">
                <a:solidFill>
                  <a:schemeClr val="tx1"/>
                </a:solidFill>
              </a:rPr>
              <a:t>o</a:t>
            </a:r>
            <a:r>
              <a:rPr lang="en-US" dirty="0">
                <a:solidFill>
                  <a:srgbClr val="00B0F0"/>
                </a:solidFill>
              </a:rPr>
              <a:t>v</a:t>
            </a:r>
            <a:r>
              <a:rPr lang="en-US" dirty="0">
                <a:solidFill>
                  <a:schemeClr val="tx1"/>
                </a:solidFill>
              </a:rPr>
              <a:t>erflowed </a:t>
            </a:r>
          </a:p>
        </p:txBody>
      </p:sp>
      <p:sp>
        <p:nvSpPr>
          <p:cNvPr id="16" name="TextBox 15">
            <a:extLst>
              <a:ext uri="{FF2B5EF4-FFF2-40B4-BE49-F238E27FC236}">
                <a16:creationId xmlns:a16="http://schemas.microsoft.com/office/drawing/2014/main" id="{BD77A476-9397-E032-C776-8C44C2C34834}"/>
              </a:ext>
            </a:extLst>
          </p:cNvPr>
          <p:cNvSpPr txBox="1"/>
          <p:nvPr/>
        </p:nvSpPr>
        <p:spPr>
          <a:xfrm>
            <a:off x="4292944" y="1110090"/>
            <a:ext cx="2172418" cy="923330"/>
          </a:xfrm>
          <a:prstGeom prst="rect">
            <a:avLst/>
          </a:prstGeom>
          <a:noFill/>
        </p:spPr>
        <p:txBody>
          <a:bodyPr wrap="square">
            <a:spAutoFit/>
          </a:bodyPr>
          <a:lstStyle/>
          <a:p>
            <a:r>
              <a:rPr lang="en-US" b="1" dirty="0">
                <a:latin typeface="DaunPenh" panose="01010101010101010101" pitchFamily="2" charset="0"/>
                <a:ea typeface="Calibri" panose="020F0502020204030204" pitchFamily="34" charset="0"/>
                <a:cs typeface="DaunPenh" panose="01010101010101010101" pitchFamily="2" charset="0"/>
              </a:rPr>
              <a:t>Sticky Overflow flag - Q flag:</a:t>
            </a:r>
          </a:p>
          <a:p>
            <a:r>
              <a:rPr lang="en-US" b="1" dirty="0">
                <a:latin typeface="DaunPenh" panose="01010101010101010101" pitchFamily="2" charset="0"/>
                <a:ea typeface="Calibri" panose="020F0502020204030204" pitchFamily="34" charset="0"/>
                <a:cs typeface="DaunPenh" panose="01010101010101010101" pitchFamily="2" charset="0"/>
              </a:rPr>
              <a:t>Indicates if saturation has occurred</a:t>
            </a:r>
          </a:p>
        </p:txBody>
      </p:sp>
      <p:sp>
        <p:nvSpPr>
          <p:cNvPr id="41" name="Freeform: Shape 40">
            <a:extLst>
              <a:ext uri="{FF2B5EF4-FFF2-40B4-BE49-F238E27FC236}">
                <a16:creationId xmlns:a16="http://schemas.microsoft.com/office/drawing/2014/main" id="{5160593E-FBB6-6919-80F7-8A97504DF840}"/>
              </a:ext>
            </a:extLst>
          </p:cNvPr>
          <p:cNvSpPr/>
          <p:nvPr/>
        </p:nvSpPr>
        <p:spPr>
          <a:xfrm flipV="1">
            <a:off x="4995613" y="2091127"/>
            <a:ext cx="383540" cy="853819"/>
          </a:xfrm>
          <a:custGeom>
            <a:avLst/>
            <a:gdLst>
              <a:gd name="connsiteX0" fmla="*/ 0 w 2087598"/>
              <a:gd name="connsiteY0" fmla="*/ 0 h 1771291"/>
              <a:gd name="connsiteX1" fmla="*/ 92015 w 2087598"/>
              <a:gd name="connsiteY1" fmla="*/ 166778 h 1771291"/>
              <a:gd name="connsiteX2" fmla="*/ 235788 w 2087598"/>
              <a:gd name="connsiteY2" fmla="*/ 345057 h 1771291"/>
              <a:gd name="connsiteX3" fmla="*/ 350807 w 2087598"/>
              <a:gd name="connsiteY3" fmla="*/ 414068 h 1771291"/>
              <a:gd name="connsiteX4" fmla="*/ 609600 w 2087598"/>
              <a:gd name="connsiteY4" fmla="*/ 540589 h 1771291"/>
              <a:gd name="connsiteX5" fmla="*/ 741871 w 2087598"/>
              <a:gd name="connsiteY5" fmla="*/ 615351 h 1771291"/>
              <a:gd name="connsiteX6" fmla="*/ 1029419 w 2087598"/>
              <a:gd name="connsiteY6" fmla="*/ 718868 h 1771291"/>
              <a:gd name="connsiteX7" fmla="*/ 1138687 w 2087598"/>
              <a:gd name="connsiteY7" fmla="*/ 764876 h 1771291"/>
              <a:gd name="connsiteX8" fmla="*/ 1316966 w 2087598"/>
              <a:gd name="connsiteY8" fmla="*/ 816634 h 1771291"/>
              <a:gd name="connsiteX9" fmla="*/ 1552754 w 2087598"/>
              <a:gd name="connsiteY9" fmla="*/ 948906 h 1771291"/>
              <a:gd name="connsiteX10" fmla="*/ 1713781 w 2087598"/>
              <a:gd name="connsiteY10" fmla="*/ 1086929 h 1771291"/>
              <a:gd name="connsiteX11" fmla="*/ 1926566 w 2087598"/>
              <a:gd name="connsiteY11" fmla="*/ 1253706 h 1771291"/>
              <a:gd name="connsiteX12" fmla="*/ 2024332 w 2087598"/>
              <a:gd name="connsiteY12" fmla="*/ 1437736 h 1771291"/>
              <a:gd name="connsiteX13" fmla="*/ 2047336 w 2087598"/>
              <a:gd name="connsiteY13" fmla="*/ 1489495 h 1771291"/>
              <a:gd name="connsiteX14" fmla="*/ 2076090 w 2087598"/>
              <a:gd name="connsiteY14" fmla="*/ 1650521 h 1771291"/>
              <a:gd name="connsiteX15" fmla="*/ 2081841 w 2087598"/>
              <a:gd name="connsiteY15" fmla="*/ 1708031 h 1771291"/>
              <a:gd name="connsiteX16" fmla="*/ 2087592 w 2087598"/>
              <a:gd name="connsiteY16" fmla="*/ 1771291 h 177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7598" h="1771291">
                <a:moveTo>
                  <a:pt x="0" y="0"/>
                </a:moveTo>
                <a:cubicBezTo>
                  <a:pt x="67650" y="94714"/>
                  <a:pt x="-11476" y="-20492"/>
                  <a:pt x="92015" y="166778"/>
                </a:cubicBezTo>
                <a:cubicBezTo>
                  <a:pt x="133217" y="241334"/>
                  <a:pt x="166514" y="291617"/>
                  <a:pt x="235788" y="345057"/>
                </a:cubicBezTo>
                <a:cubicBezTo>
                  <a:pt x="271190" y="372367"/>
                  <a:pt x="311722" y="392354"/>
                  <a:pt x="350807" y="414068"/>
                </a:cubicBezTo>
                <a:cubicBezTo>
                  <a:pt x="681451" y="597759"/>
                  <a:pt x="328908" y="396980"/>
                  <a:pt x="609600" y="540589"/>
                </a:cubicBezTo>
                <a:cubicBezTo>
                  <a:pt x="654687" y="563657"/>
                  <a:pt x="696198" y="593466"/>
                  <a:pt x="741871" y="615351"/>
                </a:cubicBezTo>
                <a:cubicBezTo>
                  <a:pt x="876591" y="679905"/>
                  <a:pt x="890855" y="668481"/>
                  <a:pt x="1029419" y="718868"/>
                </a:cubicBezTo>
                <a:cubicBezTo>
                  <a:pt x="1066559" y="732374"/>
                  <a:pt x="1101420" y="751723"/>
                  <a:pt x="1138687" y="764876"/>
                </a:cubicBezTo>
                <a:cubicBezTo>
                  <a:pt x="1215057" y="791830"/>
                  <a:pt x="1240757" y="783679"/>
                  <a:pt x="1316966" y="816634"/>
                </a:cubicBezTo>
                <a:cubicBezTo>
                  <a:pt x="1357266" y="834061"/>
                  <a:pt x="1516904" y="922019"/>
                  <a:pt x="1552754" y="948906"/>
                </a:cubicBezTo>
                <a:cubicBezTo>
                  <a:pt x="1609310" y="991323"/>
                  <a:pt x="1653573" y="1049878"/>
                  <a:pt x="1713781" y="1086929"/>
                </a:cubicBezTo>
                <a:cubicBezTo>
                  <a:pt x="1781113" y="1128364"/>
                  <a:pt x="1890821" y="1190159"/>
                  <a:pt x="1926566" y="1253706"/>
                </a:cubicBezTo>
                <a:cubicBezTo>
                  <a:pt x="1995135" y="1375607"/>
                  <a:pt x="1962587" y="1314247"/>
                  <a:pt x="2024332" y="1437736"/>
                </a:cubicBezTo>
                <a:cubicBezTo>
                  <a:pt x="2034352" y="1457776"/>
                  <a:pt x="2039994" y="1467468"/>
                  <a:pt x="2047336" y="1489495"/>
                </a:cubicBezTo>
                <a:cubicBezTo>
                  <a:pt x="2066579" y="1547225"/>
                  <a:pt x="2066855" y="1578954"/>
                  <a:pt x="2076090" y="1650521"/>
                </a:cubicBezTo>
                <a:cubicBezTo>
                  <a:pt x="2078555" y="1669628"/>
                  <a:pt x="2079824" y="1688871"/>
                  <a:pt x="2081841" y="1708031"/>
                </a:cubicBezTo>
                <a:cubicBezTo>
                  <a:pt x="2088015" y="1766687"/>
                  <a:pt x="2087592" y="1741748"/>
                  <a:pt x="2087592" y="1771291"/>
                </a:cubicBezTo>
              </a:path>
            </a:pathLst>
          </a:custGeom>
          <a:noFill/>
          <a:ln>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EF08BFE0-0F6D-3D34-F80A-37A50A5FA2DD}"/>
              </a:ext>
            </a:extLst>
          </p:cNvPr>
          <p:cNvSpPr/>
          <p:nvPr/>
        </p:nvSpPr>
        <p:spPr>
          <a:xfrm>
            <a:off x="4152317" y="924972"/>
            <a:ext cx="2432649" cy="1166155"/>
          </a:xfrm>
          <a:custGeom>
            <a:avLst/>
            <a:gdLst>
              <a:gd name="connsiteX0" fmla="*/ 0 w 2432649"/>
              <a:gd name="connsiteY0" fmla="*/ 194363 h 1166155"/>
              <a:gd name="connsiteX1" fmla="*/ 194363 w 2432649"/>
              <a:gd name="connsiteY1" fmla="*/ 0 h 1166155"/>
              <a:gd name="connsiteX2" fmla="*/ 746222 w 2432649"/>
              <a:gd name="connsiteY2" fmla="*/ 0 h 1166155"/>
              <a:gd name="connsiteX3" fmla="*/ 1236764 w 2432649"/>
              <a:gd name="connsiteY3" fmla="*/ 0 h 1166155"/>
              <a:gd name="connsiteX4" fmla="*/ 1768184 w 2432649"/>
              <a:gd name="connsiteY4" fmla="*/ 0 h 1166155"/>
              <a:gd name="connsiteX5" fmla="*/ 2238286 w 2432649"/>
              <a:gd name="connsiteY5" fmla="*/ 0 h 1166155"/>
              <a:gd name="connsiteX6" fmla="*/ 2432649 w 2432649"/>
              <a:gd name="connsiteY6" fmla="*/ 194363 h 1166155"/>
              <a:gd name="connsiteX7" fmla="*/ 2432649 w 2432649"/>
              <a:gd name="connsiteY7" fmla="*/ 575303 h 1166155"/>
              <a:gd name="connsiteX8" fmla="*/ 2432649 w 2432649"/>
              <a:gd name="connsiteY8" fmla="*/ 971792 h 1166155"/>
              <a:gd name="connsiteX9" fmla="*/ 2238286 w 2432649"/>
              <a:gd name="connsiteY9" fmla="*/ 1166155 h 1166155"/>
              <a:gd name="connsiteX10" fmla="*/ 1686427 w 2432649"/>
              <a:gd name="connsiteY10" fmla="*/ 1166155 h 1166155"/>
              <a:gd name="connsiteX11" fmla="*/ 1175446 w 2432649"/>
              <a:gd name="connsiteY11" fmla="*/ 1166155 h 1166155"/>
              <a:gd name="connsiteX12" fmla="*/ 705344 w 2432649"/>
              <a:gd name="connsiteY12" fmla="*/ 1166155 h 1166155"/>
              <a:gd name="connsiteX13" fmla="*/ 194363 w 2432649"/>
              <a:gd name="connsiteY13" fmla="*/ 1166155 h 1166155"/>
              <a:gd name="connsiteX14" fmla="*/ 0 w 2432649"/>
              <a:gd name="connsiteY14" fmla="*/ 971792 h 1166155"/>
              <a:gd name="connsiteX15" fmla="*/ 0 w 2432649"/>
              <a:gd name="connsiteY15" fmla="*/ 590852 h 1166155"/>
              <a:gd name="connsiteX16" fmla="*/ 0 w 2432649"/>
              <a:gd name="connsiteY16" fmla="*/ 194363 h 116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32649" h="1166155" extrusionOk="0">
                <a:moveTo>
                  <a:pt x="0" y="194363"/>
                </a:moveTo>
                <a:cubicBezTo>
                  <a:pt x="-3964" y="82962"/>
                  <a:pt x="89555" y="-11716"/>
                  <a:pt x="194363" y="0"/>
                </a:cubicBezTo>
                <a:cubicBezTo>
                  <a:pt x="429326" y="-1786"/>
                  <a:pt x="576197" y="60033"/>
                  <a:pt x="746222" y="0"/>
                </a:cubicBezTo>
                <a:cubicBezTo>
                  <a:pt x="916247" y="-60033"/>
                  <a:pt x="1022120" y="55854"/>
                  <a:pt x="1236764" y="0"/>
                </a:cubicBezTo>
                <a:cubicBezTo>
                  <a:pt x="1451408" y="-55854"/>
                  <a:pt x="1526650" y="36408"/>
                  <a:pt x="1768184" y="0"/>
                </a:cubicBezTo>
                <a:cubicBezTo>
                  <a:pt x="2009718" y="-36408"/>
                  <a:pt x="2093321" y="17662"/>
                  <a:pt x="2238286" y="0"/>
                </a:cubicBezTo>
                <a:cubicBezTo>
                  <a:pt x="2362774" y="-3440"/>
                  <a:pt x="2407785" y="95087"/>
                  <a:pt x="2432649" y="194363"/>
                </a:cubicBezTo>
                <a:cubicBezTo>
                  <a:pt x="2460519" y="304784"/>
                  <a:pt x="2419708" y="404725"/>
                  <a:pt x="2432649" y="575303"/>
                </a:cubicBezTo>
                <a:cubicBezTo>
                  <a:pt x="2445590" y="745881"/>
                  <a:pt x="2392952" y="883225"/>
                  <a:pt x="2432649" y="971792"/>
                </a:cubicBezTo>
                <a:cubicBezTo>
                  <a:pt x="2414798" y="1103499"/>
                  <a:pt x="2371459" y="1165691"/>
                  <a:pt x="2238286" y="1166155"/>
                </a:cubicBezTo>
                <a:cubicBezTo>
                  <a:pt x="2074705" y="1208794"/>
                  <a:pt x="1954053" y="1126518"/>
                  <a:pt x="1686427" y="1166155"/>
                </a:cubicBezTo>
                <a:cubicBezTo>
                  <a:pt x="1418801" y="1205792"/>
                  <a:pt x="1334671" y="1165099"/>
                  <a:pt x="1175446" y="1166155"/>
                </a:cubicBezTo>
                <a:cubicBezTo>
                  <a:pt x="1016221" y="1167211"/>
                  <a:pt x="882769" y="1152070"/>
                  <a:pt x="705344" y="1166155"/>
                </a:cubicBezTo>
                <a:cubicBezTo>
                  <a:pt x="527919" y="1180240"/>
                  <a:pt x="403142" y="1118724"/>
                  <a:pt x="194363" y="1166155"/>
                </a:cubicBezTo>
                <a:cubicBezTo>
                  <a:pt x="64975" y="1150567"/>
                  <a:pt x="-5788" y="1101641"/>
                  <a:pt x="0" y="971792"/>
                </a:cubicBezTo>
                <a:cubicBezTo>
                  <a:pt x="-27331" y="809284"/>
                  <a:pt x="11195" y="701203"/>
                  <a:pt x="0" y="590852"/>
                </a:cubicBezTo>
                <a:cubicBezTo>
                  <a:pt x="-11195" y="480501"/>
                  <a:pt x="26050" y="353102"/>
                  <a:pt x="0" y="194363"/>
                </a:cubicBezTo>
                <a:close/>
              </a:path>
            </a:pathLst>
          </a:custGeom>
          <a:noFill/>
          <a:ln>
            <a:solidFill>
              <a:schemeClr val="accent2">
                <a:lumMod val="75000"/>
              </a:schemeClr>
            </a:solidFill>
            <a:extLst>
              <a:ext uri="{C807C97D-BFC1-408E-A445-0C87EB9F89A2}">
                <ask:lineSketchStyleProps xmlns:ask="http://schemas.microsoft.com/office/drawing/2018/sketchyshapes" sd="182725649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26AC106-60C9-B2A5-F59B-0D827FAFCA1B}"/>
              </a:ext>
            </a:extLst>
          </p:cNvPr>
          <p:cNvSpPr txBox="1"/>
          <p:nvPr/>
        </p:nvSpPr>
        <p:spPr>
          <a:xfrm>
            <a:off x="6413577" y="4683603"/>
            <a:ext cx="2226229" cy="646331"/>
          </a:xfrm>
          <a:prstGeom prst="rect">
            <a:avLst/>
          </a:prstGeom>
          <a:noFill/>
        </p:spPr>
        <p:txBody>
          <a:bodyPr wrap="square">
            <a:spAutoFit/>
          </a:bodyPr>
          <a:lstStyle/>
          <a:p>
            <a:r>
              <a:rPr lang="en-US" b="1" dirty="0">
                <a:latin typeface="DaunPenh" panose="01010101010101010101" pitchFamily="2" charset="0"/>
                <a:ea typeface="Calibri" panose="020F0502020204030204" pitchFamily="34" charset="0"/>
                <a:cs typeface="DaunPenh" panose="01010101010101010101" pitchFamily="2" charset="0"/>
              </a:rPr>
              <a:t>J bit:</a:t>
            </a:r>
          </a:p>
          <a:p>
            <a:r>
              <a:rPr lang="en-US" b="1" dirty="0">
                <a:latin typeface="DaunPenh" panose="01010101010101010101" pitchFamily="2" charset="0"/>
                <a:ea typeface="Calibri" panose="020F0502020204030204" pitchFamily="34" charset="0"/>
                <a:cs typeface="DaunPenh" panose="01010101010101010101" pitchFamily="2" charset="0"/>
              </a:rPr>
              <a:t>J = 1: Processor in </a:t>
            </a:r>
            <a:r>
              <a:rPr lang="en-US" b="1" dirty="0" err="1">
                <a:latin typeface="DaunPenh" panose="01010101010101010101" pitchFamily="2" charset="0"/>
                <a:ea typeface="Calibri" panose="020F0502020204030204" pitchFamily="34" charset="0"/>
                <a:cs typeface="DaunPenh" panose="01010101010101010101" pitchFamily="2" charset="0"/>
              </a:rPr>
              <a:t>Jazelle</a:t>
            </a:r>
            <a:r>
              <a:rPr lang="en-US" b="1" dirty="0">
                <a:latin typeface="DaunPenh" panose="01010101010101010101" pitchFamily="2" charset="0"/>
                <a:ea typeface="Calibri" panose="020F0502020204030204" pitchFamily="34" charset="0"/>
                <a:cs typeface="DaunPenh" panose="01010101010101010101" pitchFamily="2" charset="0"/>
              </a:rPr>
              <a:t> state </a:t>
            </a:r>
          </a:p>
        </p:txBody>
      </p:sp>
      <p:sp>
        <p:nvSpPr>
          <p:cNvPr id="50" name="Arc 49">
            <a:extLst>
              <a:ext uri="{FF2B5EF4-FFF2-40B4-BE49-F238E27FC236}">
                <a16:creationId xmlns:a16="http://schemas.microsoft.com/office/drawing/2014/main" id="{F2A675C3-F1A7-4D73-D2E6-17F88DD69E54}"/>
              </a:ext>
            </a:extLst>
          </p:cNvPr>
          <p:cNvSpPr/>
          <p:nvPr/>
        </p:nvSpPr>
        <p:spPr>
          <a:xfrm>
            <a:off x="-1343190" y="3025867"/>
            <a:ext cx="8778528" cy="3370898"/>
          </a:xfrm>
          <a:prstGeom prst="arc">
            <a:avLst>
              <a:gd name="adj1" fmla="val 19934417"/>
              <a:gd name="adj2" fmla="val 21531816"/>
            </a:avLst>
          </a:prstGeom>
          <a:ln>
            <a:solidFill>
              <a:schemeClr val="accent3">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66CDFC2B-0C40-3067-1F15-F444FAAC9D89}"/>
              </a:ext>
            </a:extLst>
          </p:cNvPr>
          <p:cNvSpPr/>
          <p:nvPr/>
        </p:nvSpPr>
        <p:spPr>
          <a:xfrm>
            <a:off x="6356532" y="4592548"/>
            <a:ext cx="2306203" cy="788352"/>
          </a:xfrm>
          <a:custGeom>
            <a:avLst/>
            <a:gdLst>
              <a:gd name="connsiteX0" fmla="*/ 0 w 2306203"/>
              <a:gd name="connsiteY0" fmla="*/ 131395 h 788352"/>
              <a:gd name="connsiteX1" fmla="*/ 131395 w 2306203"/>
              <a:gd name="connsiteY1" fmla="*/ 0 h 788352"/>
              <a:gd name="connsiteX2" fmla="*/ 683117 w 2306203"/>
              <a:gd name="connsiteY2" fmla="*/ 0 h 788352"/>
              <a:gd name="connsiteX3" fmla="*/ 1173536 w 2306203"/>
              <a:gd name="connsiteY3" fmla="*/ 0 h 788352"/>
              <a:gd name="connsiteX4" fmla="*/ 1704823 w 2306203"/>
              <a:gd name="connsiteY4" fmla="*/ 0 h 788352"/>
              <a:gd name="connsiteX5" fmla="*/ 2174808 w 2306203"/>
              <a:gd name="connsiteY5" fmla="*/ 0 h 788352"/>
              <a:gd name="connsiteX6" fmla="*/ 2306203 w 2306203"/>
              <a:gd name="connsiteY6" fmla="*/ 131395 h 788352"/>
              <a:gd name="connsiteX7" fmla="*/ 2306203 w 2306203"/>
              <a:gd name="connsiteY7" fmla="*/ 656957 h 788352"/>
              <a:gd name="connsiteX8" fmla="*/ 2174808 w 2306203"/>
              <a:gd name="connsiteY8" fmla="*/ 788352 h 788352"/>
              <a:gd name="connsiteX9" fmla="*/ 1623086 w 2306203"/>
              <a:gd name="connsiteY9" fmla="*/ 788352 h 788352"/>
              <a:gd name="connsiteX10" fmla="*/ 1091799 w 2306203"/>
              <a:gd name="connsiteY10" fmla="*/ 788352 h 788352"/>
              <a:gd name="connsiteX11" fmla="*/ 580946 w 2306203"/>
              <a:gd name="connsiteY11" fmla="*/ 788352 h 788352"/>
              <a:gd name="connsiteX12" fmla="*/ 131395 w 2306203"/>
              <a:gd name="connsiteY12" fmla="*/ 788352 h 788352"/>
              <a:gd name="connsiteX13" fmla="*/ 0 w 2306203"/>
              <a:gd name="connsiteY13" fmla="*/ 656957 h 788352"/>
              <a:gd name="connsiteX14" fmla="*/ 0 w 2306203"/>
              <a:gd name="connsiteY14" fmla="*/ 131395 h 7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6203" h="788352" extrusionOk="0">
                <a:moveTo>
                  <a:pt x="0" y="131395"/>
                </a:moveTo>
                <a:cubicBezTo>
                  <a:pt x="-14575" y="43911"/>
                  <a:pt x="59670" y="-3891"/>
                  <a:pt x="131395" y="0"/>
                </a:cubicBezTo>
                <a:cubicBezTo>
                  <a:pt x="376310" y="-15084"/>
                  <a:pt x="543206" y="43725"/>
                  <a:pt x="683117" y="0"/>
                </a:cubicBezTo>
                <a:cubicBezTo>
                  <a:pt x="823028" y="-43725"/>
                  <a:pt x="1071067" y="57552"/>
                  <a:pt x="1173536" y="0"/>
                </a:cubicBezTo>
                <a:cubicBezTo>
                  <a:pt x="1276005" y="-57552"/>
                  <a:pt x="1552013" y="33217"/>
                  <a:pt x="1704823" y="0"/>
                </a:cubicBezTo>
                <a:cubicBezTo>
                  <a:pt x="1857633" y="-33217"/>
                  <a:pt x="1967004" y="46587"/>
                  <a:pt x="2174808" y="0"/>
                </a:cubicBezTo>
                <a:cubicBezTo>
                  <a:pt x="2265983" y="-3734"/>
                  <a:pt x="2300723" y="60606"/>
                  <a:pt x="2306203" y="131395"/>
                </a:cubicBezTo>
                <a:cubicBezTo>
                  <a:pt x="2351814" y="308084"/>
                  <a:pt x="2285521" y="521760"/>
                  <a:pt x="2306203" y="656957"/>
                </a:cubicBezTo>
                <a:cubicBezTo>
                  <a:pt x="2308023" y="717565"/>
                  <a:pt x="2238925" y="768455"/>
                  <a:pt x="2174808" y="788352"/>
                </a:cubicBezTo>
                <a:cubicBezTo>
                  <a:pt x="2005149" y="851238"/>
                  <a:pt x="1797172" y="722240"/>
                  <a:pt x="1623086" y="788352"/>
                </a:cubicBezTo>
                <a:cubicBezTo>
                  <a:pt x="1449000" y="854464"/>
                  <a:pt x="1222970" y="732958"/>
                  <a:pt x="1091799" y="788352"/>
                </a:cubicBezTo>
                <a:cubicBezTo>
                  <a:pt x="960628" y="843746"/>
                  <a:pt x="704679" y="749147"/>
                  <a:pt x="580946" y="788352"/>
                </a:cubicBezTo>
                <a:cubicBezTo>
                  <a:pt x="457213" y="827557"/>
                  <a:pt x="297335" y="772437"/>
                  <a:pt x="131395" y="788352"/>
                </a:cubicBezTo>
                <a:cubicBezTo>
                  <a:pt x="56758" y="791674"/>
                  <a:pt x="7650" y="729167"/>
                  <a:pt x="0" y="656957"/>
                </a:cubicBezTo>
                <a:cubicBezTo>
                  <a:pt x="-9398" y="506695"/>
                  <a:pt x="16277" y="290729"/>
                  <a:pt x="0" y="131395"/>
                </a:cubicBezTo>
                <a:close/>
              </a:path>
            </a:pathLst>
          </a:custGeom>
          <a:noFill/>
          <a:ln>
            <a:solidFill>
              <a:schemeClr val="accent3">
                <a:lumMod val="75000"/>
              </a:schemeClr>
            </a:solidFill>
            <a:extLst>
              <a:ext uri="{C807C97D-BFC1-408E-A445-0C87EB9F89A2}">
                <ask:lineSketchStyleProps xmlns:ask="http://schemas.microsoft.com/office/drawing/2018/sketchyshapes" sd="1827256495">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D4F7139-4AE4-F692-A01C-AF0D3F4F728A}"/>
              </a:ext>
            </a:extLst>
          </p:cNvPr>
          <p:cNvSpPr txBox="1"/>
          <p:nvPr/>
        </p:nvSpPr>
        <p:spPr>
          <a:xfrm>
            <a:off x="7393160" y="1184812"/>
            <a:ext cx="1774166" cy="923330"/>
          </a:xfrm>
          <a:prstGeom prst="rect">
            <a:avLst/>
          </a:prstGeom>
          <a:noFill/>
        </p:spPr>
        <p:txBody>
          <a:bodyPr wrap="square">
            <a:spAutoFit/>
          </a:bodyPr>
          <a:lstStyle/>
          <a:p>
            <a:r>
              <a:rPr lang="en-US" b="1" dirty="0">
                <a:latin typeface="DaunPenh" panose="01010101010101010101" pitchFamily="2" charset="0"/>
                <a:ea typeface="Calibri" panose="020F0502020204030204" pitchFamily="34" charset="0"/>
                <a:cs typeface="DaunPenh" panose="01010101010101010101" pitchFamily="2" charset="0"/>
              </a:rPr>
              <a:t>Interrupt Disable bits:</a:t>
            </a:r>
          </a:p>
          <a:p>
            <a:r>
              <a:rPr lang="en-US" b="1" dirty="0">
                <a:latin typeface="DaunPenh" panose="01010101010101010101" pitchFamily="2" charset="0"/>
                <a:ea typeface="Calibri" panose="020F0502020204030204" pitchFamily="34" charset="0"/>
                <a:cs typeface="DaunPenh" panose="01010101010101010101" pitchFamily="2" charset="0"/>
              </a:rPr>
              <a:t>I = 1: Disables the IRQ</a:t>
            </a:r>
          </a:p>
          <a:p>
            <a:r>
              <a:rPr lang="en-US" b="1" dirty="0">
                <a:latin typeface="DaunPenh" panose="01010101010101010101" pitchFamily="2" charset="0"/>
                <a:ea typeface="Calibri" panose="020F0502020204030204" pitchFamily="34" charset="0"/>
                <a:cs typeface="DaunPenh" panose="01010101010101010101" pitchFamily="2" charset="0"/>
              </a:rPr>
              <a:t>F = 1: Disables the FIQ </a:t>
            </a:r>
          </a:p>
        </p:txBody>
      </p:sp>
      <p:sp>
        <p:nvSpPr>
          <p:cNvPr id="76" name="Oval 75">
            <a:extLst>
              <a:ext uri="{FF2B5EF4-FFF2-40B4-BE49-F238E27FC236}">
                <a16:creationId xmlns:a16="http://schemas.microsoft.com/office/drawing/2014/main" id="{B851A295-B358-5B26-4761-5A28C6507079}"/>
              </a:ext>
            </a:extLst>
          </p:cNvPr>
          <p:cNvSpPr/>
          <p:nvPr/>
        </p:nvSpPr>
        <p:spPr>
          <a:xfrm>
            <a:off x="6995627" y="894174"/>
            <a:ext cx="2497347" cy="1543073"/>
          </a:xfrm>
          <a:custGeom>
            <a:avLst/>
            <a:gdLst>
              <a:gd name="connsiteX0" fmla="*/ 0 w 2497347"/>
              <a:gd name="connsiteY0" fmla="*/ 771537 h 1543073"/>
              <a:gd name="connsiteX1" fmla="*/ 1248674 w 2497347"/>
              <a:gd name="connsiteY1" fmla="*/ 0 h 1543073"/>
              <a:gd name="connsiteX2" fmla="*/ 2497348 w 2497347"/>
              <a:gd name="connsiteY2" fmla="*/ 771537 h 1543073"/>
              <a:gd name="connsiteX3" fmla="*/ 1248674 w 2497347"/>
              <a:gd name="connsiteY3" fmla="*/ 1543074 h 1543073"/>
              <a:gd name="connsiteX4" fmla="*/ 0 w 2497347"/>
              <a:gd name="connsiteY4" fmla="*/ 771537 h 1543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347" h="1543073" extrusionOk="0">
                <a:moveTo>
                  <a:pt x="0" y="771537"/>
                </a:moveTo>
                <a:cubicBezTo>
                  <a:pt x="-72242" y="348519"/>
                  <a:pt x="609788" y="49884"/>
                  <a:pt x="1248674" y="0"/>
                </a:cubicBezTo>
                <a:cubicBezTo>
                  <a:pt x="1974088" y="73454"/>
                  <a:pt x="2501105" y="460100"/>
                  <a:pt x="2497348" y="771537"/>
                </a:cubicBezTo>
                <a:cubicBezTo>
                  <a:pt x="2476410" y="1166056"/>
                  <a:pt x="1960731" y="1570198"/>
                  <a:pt x="1248674" y="1543074"/>
                </a:cubicBezTo>
                <a:cubicBezTo>
                  <a:pt x="584154" y="1449697"/>
                  <a:pt x="29370" y="1252404"/>
                  <a:pt x="0" y="771537"/>
                </a:cubicBezTo>
                <a:close/>
              </a:path>
            </a:pathLst>
          </a:custGeom>
          <a:noFill/>
          <a:ln>
            <a:solidFill>
              <a:schemeClr val="accent4">
                <a:lumMod val="75000"/>
              </a:schemeClr>
            </a:solidFill>
            <a:extLst>
              <a:ext uri="{C807C97D-BFC1-408E-A445-0C87EB9F89A2}">
                <ask:lineSketchStyleProps xmlns:ask="http://schemas.microsoft.com/office/drawing/2018/sketchyshapes" sd="26502169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3AE28887-5B19-5E8F-2980-A5F9564657C2}"/>
              </a:ext>
            </a:extLst>
          </p:cNvPr>
          <p:cNvSpPr txBox="1"/>
          <p:nvPr/>
        </p:nvSpPr>
        <p:spPr>
          <a:xfrm>
            <a:off x="9051985" y="4124964"/>
            <a:ext cx="2367721" cy="923330"/>
          </a:xfrm>
          <a:prstGeom prst="rect">
            <a:avLst/>
          </a:prstGeom>
          <a:noFill/>
        </p:spPr>
        <p:txBody>
          <a:bodyPr wrap="square">
            <a:spAutoFit/>
          </a:bodyPr>
          <a:lstStyle/>
          <a:p>
            <a:r>
              <a:rPr lang="en-US" b="1" dirty="0">
                <a:latin typeface="DaunPenh" panose="01010101010101010101" pitchFamily="2" charset="0"/>
                <a:ea typeface="Calibri" panose="020F0502020204030204" pitchFamily="34" charset="0"/>
                <a:cs typeface="DaunPenh" panose="01010101010101010101" pitchFamily="2" charset="0"/>
              </a:rPr>
              <a:t>T Bit:</a:t>
            </a:r>
          </a:p>
          <a:p>
            <a:r>
              <a:rPr lang="en-US" b="1" dirty="0">
                <a:latin typeface="DaunPenh" panose="01010101010101010101" pitchFamily="2" charset="0"/>
                <a:ea typeface="Calibri" panose="020F0502020204030204" pitchFamily="34" charset="0"/>
                <a:cs typeface="DaunPenh" panose="01010101010101010101" pitchFamily="2" charset="0"/>
              </a:rPr>
              <a:t>T = 0: Processor in ARM state </a:t>
            </a:r>
          </a:p>
          <a:p>
            <a:r>
              <a:rPr lang="en-US" b="1" dirty="0">
                <a:latin typeface="DaunPenh" panose="01010101010101010101" pitchFamily="2" charset="0"/>
                <a:ea typeface="Calibri" panose="020F0502020204030204" pitchFamily="34" charset="0"/>
                <a:cs typeface="DaunPenh" panose="01010101010101010101" pitchFamily="2" charset="0"/>
              </a:rPr>
              <a:t>T = 1: Processor in Thumb state </a:t>
            </a:r>
          </a:p>
        </p:txBody>
      </p:sp>
      <p:cxnSp>
        <p:nvCxnSpPr>
          <p:cNvPr id="97" name="Straight Arrow Connector 96">
            <a:extLst>
              <a:ext uri="{FF2B5EF4-FFF2-40B4-BE49-F238E27FC236}">
                <a16:creationId xmlns:a16="http://schemas.microsoft.com/office/drawing/2014/main" id="{DB356FA3-97A7-C5A5-AE65-714C19C7ED21}"/>
              </a:ext>
            </a:extLst>
          </p:cNvPr>
          <p:cNvCxnSpPr>
            <a:cxnSpLocks/>
          </p:cNvCxnSpPr>
          <p:nvPr/>
        </p:nvCxnSpPr>
        <p:spPr>
          <a:xfrm flipH="1" flipV="1">
            <a:off x="8919713" y="2350642"/>
            <a:ext cx="632604" cy="594304"/>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1D6677E-F3E4-C76F-0E0B-C4847501A460}"/>
              </a:ext>
            </a:extLst>
          </p:cNvPr>
          <p:cNvCxnSpPr>
            <a:cxnSpLocks/>
            <a:stCxn id="132" idx="0"/>
          </p:cNvCxnSpPr>
          <p:nvPr/>
        </p:nvCxnSpPr>
        <p:spPr>
          <a:xfrm>
            <a:off x="9815024" y="3299380"/>
            <a:ext cx="203119" cy="73611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2BEB7FA-DA40-50F6-E7F3-B89B3C276ED2}"/>
              </a:ext>
            </a:extLst>
          </p:cNvPr>
          <p:cNvSpPr/>
          <p:nvPr/>
        </p:nvSpPr>
        <p:spPr>
          <a:xfrm>
            <a:off x="9051985" y="4075558"/>
            <a:ext cx="2260121" cy="1033979"/>
          </a:xfrm>
          <a:custGeom>
            <a:avLst/>
            <a:gdLst>
              <a:gd name="connsiteX0" fmla="*/ 0 w 2260121"/>
              <a:gd name="connsiteY0" fmla="*/ 0 h 1033979"/>
              <a:gd name="connsiteX1" fmla="*/ 542429 w 2260121"/>
              <a:gd name="connsiteY1" fmla="*/ 0 h 1033979"/>
              <a:gd name="connsiteX2" fmla="*/ 1107459 w 2260121"/>
              <a:gd name="connsiteY2" fmla="*/ 0 h 1033979"/>
              <a:gd name="connsiteX3" fmla="*/ 1604686 w 2260121"/>
              <a:gd name="connsiteY3" fmla="*/ 0 h 1033979"/>
              <a:gd name="connsiteX4" fmla="*/ 2260121 w 2260121"/>
              <a:gd name="connsiteY4" fmla="*/ 0 h 1033979"/>
              <a:gd name="connsiteX5" fmla="*/ 2260121 w 2260121"/>
              <a:gd name="connsiteY5" fmla="*/ 537669 h 1033979"/>
              <a:gd name="connsiteX6" fmla="*/ 2260121 w 2260121"/>
              <a:gd name="connsiteY6" fmla="*/ 1033979 h 1033979"/>
              <a:gd name="connsiteX7" fmla="*/ 1762894 w 2260121"/>
              <a:gd name="connsiteY7" fmla="*/ 1033979 h 1033979"/>
              <a:gd name="connsiteX8" fmla="*/ 1265668 w 2260121"/>
              <a:gd name="connsiteY8" fmla="*/ 1033979 h 1033979"/>
              <a:gd name="connsiteX9" fmla="*/ 700638 w 2260121"/>
              <a:gd name="connsiteY9" fmla="*/ 1033979 h 1033979"/>
              <a:gd name="connsiteX10" fmla="*/ 0 w 2260121"/>
              <a:gd name="connsiteY10" fmla="*/ 1033979 h 1033979"/>
              <a:gd name="connsiteX11" fmla="*/ 0 w 2260121"/>
              <a:gd name="connsiteY11" fmla="*/ 548009 h 1033979"/>
              <a:gd name="connsiteX12" fmla="*/ 0 w 2260121"/>
              <a:gd name="connsiteY12" fmla="*/ 0 h 103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0121" h="1033979" extrusionOk="0">
                <a:moveTo>
                  <a:pt x="0" y="0"/>
                </a:moveTo>
                <a:cubicBezTo>
                  <a:pt x="145058" y="-9454"/>
                  <a:pt x="311901" y="-3130"/>
                  <a:pt x="542429" y="0"/>
                </a:cubicBezTo>
                <a:cubicBezTo>
                  <a:pt x="772957" y="3130"/>
                  <a:pt x="842043" y="-1884"/>
                  <a:pt x="1107459" y="0"/>
                </a:cubicBezTo>
                <a:cubicBezTo>
                  <a:pt x="1372875" y="1884"/>
                  <a:pt x="1362097" y="11903"/>
                  <a:pt x="1604686" y="0"/>
                </a:cubicBezTo>
                <a:cubicBezTo>
                  <a:pt x="1847275" y="-11903"/>
                  <a:pt x="1958125" y="-4062"/>
                  <a:pt x="2260121" y="0"/>
                </a:cubicBezTo>
                <a:cubicBezTo>
                  <a:pt x="2280639" y="135794"/>
                  <a:pt x="2267668" y="359206"/>
                  <a:pt x="2260121" y="537669"/>
                </a:cubicBezTo>
                <a:cubicBezTo>
                  <a:pt x="2252574" y="716132"/>
                  <a:pt x="2277357" y="889729"/>
                  <a:pt x="2260121" y="1033979"/>
                </a:cubicBezTo>
                <a:cubicBezTo>
                  <a:pt x="2123791" y="1040122"/>
                  <a:pt x="1920267" y="1055788"/>
                  <a:pt x="1762894" y="1033979"/>
                </a:cubicBezTo>
                <a:cubicBezTo>
                  <a:pt x="1605521" y="1012170"/>
                  <a:pt x="1480335" y="1038375"/>
                  <a:pt x="1265668" y="1033979"/>
                </a:cubicBezTo>
                <a:cubicBezTo>
                  <a:pt x="1051001" y="1029583"/>
                  <a:pt x="861069" y="1031218"/>
                  <a:pt x="700638" y="1033979"/>
                </a:cubicBezTo>
                <a:cubicBezTo>
                  <a:pt x="540207" y="1036741"/>
                  <a:pt x="319958" y="1067295"/>
                  <a:pt x="0" y="1033979"/>
                </a:cubicBezTo>
                <a:cubicBezTo>
                  <a:pt x="16463" y="916388"/>
                  <a:pt x="13323" y="685542"/>
                  <a:pt x="0" y="548009"/>
                </a:cubicBezTo>
                <a:cubicBezTo>
                  <a:pt x="-13323" y="410476"/>
                  <a:pt x="21731" y="204832"/>
                  <a:pt x="0" y="0"/>
                </a:cubicBezTo>
                <a:close/>
              </a:path>
            </a:pathLst>
          </a:custGeom>
          <a:noFill/>
          <a:ln>
            <a:solidFill>
              <a:schemeClr val="accent5">
                <a:lumMod val="75000"/>
              </a:schemeClr>
            </a:solidFill>
            <a:extLst>
              <a:ext uri="{C807C97D-BFC1-408E-A445-0C87EB9F89A2}">
                <ask:lineSketchStyleProps xmlns:ask="http://schemas.microsoft.com/office/drawing/2018/sketchyshapes" sd="331616630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4853DBF8-3516-803E-11B9-06D2114BFD71}"/>
              </a:ext>
            </a:extLst>
          </p:cNvPr>
          <p:cNvCxnSpPr/>
          <p:nvPr/>
        </p:nvCxnSpPr>
        <p:spPr>
          <a:xfrm flipV="1">
            <a:off x="10380453" y="2150853"/>
            <a:ext cx="0" cy="794093"/>
          </a:xfrm>
          <a:prstGeom prst="straightConnector1">
            <a:avLst/>
          </a:prstGeom>
          <a:ln>
            <a:solidFill>
              <a:srgbClr val="CCCC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Single Corner Snipped 108">
            <a:extLst>
              <a:ext uri="{FF2B5EF4-FFF2-40B4-BE49-F238E27FC236}">
                <a16:creationId xmlns:a16="http://schemas.microsoft.com/office/drawing/2014/main" id="{5D488296-5394-2704-FC25-CCB30C7ADA9B}"/>
              </a:ext>
            </a:extLst>
          </p:cNvPr>
          <p:cNvSpPr/>
          <p:nvPr/>
        </p:nvSpPr>
        <p:spPr>
          <a:xfrm>
            <a:off x="9732864" y="772328"/>
            <a:ext cx="1564121" cy="1344305"/>
          </a:xfrm>
          <a:custGeom>
            <a:avLst/>
            <a:gdLst>
              <a:gd name="connsiteX0" fmla="*/ 0 w 1564121"/>
              <a:gd name="connsiteY0" fmla="*/ 0 h 1344305"/>
              <a:gd name="connsiteX1" fmla="*/ 1340066 w 1564121"/>
              <a:gd name="connsiteY1" fmla="*/ 0 h 1344305"/>
              <a:gd name="connsiteX2" fmla="*/ 1564121 w 1564121"/>
              <a:gd name="connsiteY2" fmla="*/ 224055 h 1344305"/>
              <a:gd name="connsiteX3" fmla="*/ 1564121 w 1564121"/>
              <a:gd name="connsiteY3" fmla="*/ 1344305 h 1344305"/>
              <a:gd name="connsiteX4" fmla="*/ 0 w 1564121"/>
              <a:gd name="connsiteY4" fmla="*/ 1344305 h 1344305"/>
              <a:gd name="connsiteX5" fmla="*/ 0 w 1564121"/>
              <a:gd name="connsiteY5" fmla="*/ 0 h 134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21" h="1344305" extrusionOk="0">
                <a:moveTo>
                  <a:pt x="0" y="0"/>
                </a:moveTo>
                <a:cubicBezTo>
                  <a:pt x="482453" y="98050"/>
                  <a:pt x="1113569" y="112215"/>
                  <a:pt x="1340066" y="0"/>
                </a:cubicBezTo>
                <a:cubicBezTo>
                  <a:pt x="1416586" y="103035"/>
                  <a:pt x="1530538" y="180386"/>
                  <a:pt x="1564121" y="224055"/>
                </a:cubicBezTo>
                <a:cubicBezTo>
                  <a:pt x="1479162" y="733760"/>
                  <a:pt x="1595582" y="1009731"/>
                  <a:pt x="1564121" y="1344305"/>
                </a:cubicBezTo>
                <a:cubicBezTo>
                  <a:pt x="1106995" y="1421027"/>
                  <a:pt x="509378" y="1317182"/>
                  <a:pt x="0" y="1344305"/>
                </a:cubicBezTo>
                <a:cubicBezTo>
                  <a:pt x="38820" y="1191945"/>
                  <a:pt x="53810" y="637750"/>
                  <a:pt x="0" y="0"/>
                </a:cubicBezTo>
                <a:close/>
              </a:path>
            </a:pathLst>
          </a:custGeom>
          <a:noFill/>
          <a:ln>
            <a:solidFill>
              <a:srgbClr val="CCCC00"/>
            </a:solidFill>
            <a:extLst>
              <a:ext uri="{C807C97D-BFC1-408E-A445-0C87EB9F89A2}">
                <ask:lineSketchStyleProps xmlns:ask="http://schemas.microsoft.com/office/drawing/2018/sketchyshapes" sd="2287095478">
                  <a:prstGeom prst="snip1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0498B404-1752-CEA0-0FF3-AE7DFC1A1CBB}"/>
              </a:ext>
            </a:extLst>
          </p:cNvPr>
          <p:cNvSpPr txBox="1"/>
          <p:nvPr/>
        </p:nvSpPr>
        <p:spPr>
          <a:xfrm>
            <a:off x="9732864" y="1017401"/>
            <a:ext cx="1686842" cy="923330"/>
          </a:xfrm>
          <a:prstGeom prst="rect">
            <a:avLst/>
          </a:prstGeom>
          <a:noFill/>
        </p:spPr>
        <p:txBody>
          <a:bodyPr wrap="square">
            <a:spAutoFit/>
          </a:bodyPr>
          <a:lstStyle/>
          <a:p>
            <a:r>
              <a:rPr lang="en-US" b="1" dirty="0">
                <a:latin typeface="DaunPenh" panose="01010101010101010101" pitchFamily="2" charset="0"/>
                <a:ea typeface="Calibri" panose="020F0502020204030204" pitchFamily="34" charset="0"/>
                <a:cs typeface="DaunPenh" panose="01010101010101010101" pitchFamily="2" charset="0"/>
              </a:rPr>
              <a:t>Mode bits:</a:t>
            </a:r>
          </a:p>
          <a:p>
            <a:r>
              <a:rPr lang="en-US" b="1" dirty="0">
                <a:latin typeface="DaunPenh" panose="01010101010101010101" pitchFamily="2" charset="0"/>
                <a:ea typeface="Calibri" panose="020F0502020204030204" pitchFamily="34" charset="0"/>
                <a:cs typeface="DaunPenh" panose="01010101010101010101" pitchFamily="2" charset="0"/>
              </a:rPr>
              <a:t>Specify the processor </a:t>
            </a:r>
          </a:p>
          <a:p>
            <a:r>
              <a:rPr lang="en-US" b="1" dirty="0">
                <a:latin typeface="DaunPenh" panose="01010101010101010101" pitchFamily="2" charset="0"/>
                <a:ea typeface="Calibri" panose="020F0502020204030204" pitchFamily="34" charset="0"/>
                <a:cs typeface="DaunPenh" panose="01010101010101010101" pitchFamily="2" charset="0"/>
              </a:rPr>
              <a:t>mode </a:t>
            </a:r>
            <a:endParaRPr lang="en-US" dirty="0"/>
          </a:p>
        </p:txBody>
      </p:sp>
      <p:sp>
        <p:nvSpPr>
          <p:cNvPr id="114" name="Rectangle 113">
            <a:extLst>
              <a:ext uri="{FF2B5EF4-FFF2-40B4-BE49-F238E27FC236}">
                <a16:creationId xmlns:a16="http://schemas.microsoft.com/office/drawing/2014/main" id="{D873059E-49D4-67F1-2975-98561E291F11}"/>
              </a:ext>
            </a:extLst>
          </p:cNvPr>
          <p:cNvSpPr/>
          <p:nvPr/>
        </p:nvSpPr>
        <p:spPr>
          <a:xfrm>
            <a:off x="4022218" y="3295551"/>
            <a:ext cx="900021"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116" name="Ink 115">
                <a:extLst>
                  <a:ext uri="{FF2B5EF4-FFF2-40B4-BE49-F238E27FC236}">
                    <a16:creationId xmlns:a16="http://schemas.microsoft.com/office/drawing/2014/main" id="{20B73F63-C7BE-5BC7-D527-89D89AA00377}"/>
                  </a:ext>
                </a:extLst>
              </p14:cNvPr>
              <p14:cNvContentPartPr/>
              <p14:nvPr/>
            </p14:nvContentPartPr>
            <p14:xfrm>
              <a:off x="4018816" y="3363349"/>
              <a:ext cx="505080" cy="110520"/>
            </p14:xfrm>
          </p:contentPart>
        </mc:Choice>
        <mc:Fallback>
          <p:pic>
            <p:nvPicPr>
              <p:cNvPr id="116" name="Ink 115">
                <a:extLst>
                  <a:ext uri="{FF2B5EF4-FFF2-40B4-BE49-F238E27FC236}">
                    <a16:creationId xmlns:a16="http://schemas.microsoft.com/office/drawing/2014/main" id="{20B73F63-C7BE-5BC7-D527-89D89AA00377}"/>
                  </a:ext>
                </a:extLst>
              </p:cNvPr>
              <p:cNvPicPr/>
              <p:nvPr/>
            </p:nvPicPr>
            <p:blipFill>
              <a:blip r:embed="rId5"/>
              <a:stretch>
                <a:fillRect/>
              </a:stretch>
            </p:blipFill>
            <p:spPr>
              <a:xfrm>
                <a:off x="4010176" y="3354709"/>
                <a:ext cx="5227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8" name="Ink 117">
                <a:extLst>
                  <a:ext uri="{FF2B5EF4-FFF2-40B4-BE49-F238E27FC236}">
                    <a16:creationId xmlns:a16="http://schemas.microsoft.com/office/drawing/2014/main" id="{D6E0ED9E-96EE-DA60-3A9C-B6D6B6223488}"/>
                  </a:ext>
                </a:extLst>
              </p14:cNvPr>
              <p14:cNvContentPartPr/>
              <p14:nvPr/>
            </p14:nvContentPartPr>
            <p14:xfrm>
              <a:off x="4054456" y="3364429"/>
              <a:ext cx="360" cy="360"/>
            </p14:xfrm>
          </p:contentPart>
        </mc:Choice>
        <mc:Fallback>
          <p:pic>
            <p:nvPicPr>
              <p:cNvPr id="118" name="Ink 117">
                <a:extLst>
                  <a:ext uri="{FF2B5EF4-FFF2-40B4-BE49-F238E27FC236}">
                    <a16:creationId xmlns:a16="http://schemas.microsoft.com/office/drawing/2014/main" id="{D6E0ED9E-96EE-DA60-3A9C-B6D6B6223488}"/>
                  </a:ext>
                </a:extLst>
              </p:cNvPr>
              <p:cNvPicPr/>
              <p:nvPr/>
            </p:nvPicPr>
            <p:blipFill>
              <a:blip r:embed="rId7"/>
              <a:stretch>
                <a:fillRect/>
              </a:stretch>
            </p:blipFill>
            <p:spPr>
              <a:xfrm>
                <a:off x="4045456" y="335542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0" name="Ink 119">
                <a:extLst>
                  <a:ext uri="{FF2B5EF4-FFF2-40B4-BE49-F238E27FC236}">
                    <a16:creationId xmlns:a16="http://schemas.microsoft.com/office/drawing/2014/main" id="{0CE4FCC0-8A4E-ED12-1002-55D0B05E6869}"/>
                  </a:ext>
                </a:extLst>
              </p14:cNvPr>
              <p14:cNvContentPartPr/>
              <p14:nvPr/>
            </p14:nvContentPartPr>
            <p14:xfrm>
              <a:off x="4048336" y="3369829"/>
              <a:ext cx="83880" cy="10440"/>
            </p14:xfrm>
          </p:contentPart>
        </mc:Choice>
        <mc:Fallback>
          <p:pic>
            <p:nvPicPr>
              <p:cNvPr id="120" name="Ink 119">
                <a:extLst>
                  <a:ext uri="{FF2B5EF4-FFF2-40B4-BE49-F238E27FC236}">
                    <a16:creationId xmlns:a16="http://schemas.microsoft.com/office/drawing/2014/main" id="{0CE4FCC0-8A4E-ED12-1002-55D0B05E6869}"/>
                  </a:ext>
                </a:extLst>
              </p:cNvPr>
              <p:cNvPicPr/>
              <p:nvPr/>
            </p:nvPicPr>
            <p:blipFill>
              <a:blip r:embed="rId9"/>
              <a:stretch>
                <a:fillRect/>
              </a:stretch>
            </p:blipFill>
            <p:spPr>
              <a:xfrm>
                <a:off x="4039696" y="3361189"/>
                <a:ext cx="101520" cy="28080"/>
              </a:xfrm>
              <a:prstGeom prst="rect">
                <a:avLst/>
              </a:prstGeom>
            </p:spPr>
          </p:pic>
        </mc:Fallback>
      </mc:AlternateContent>
      <p:sp>
        <p:nvSpPr>
          <p:cNvPr id="122" name="Rectangle 121">
            <a:extLst>
              <a:ext uri="{FF2B5EF4-FFF2-40B4-BE49-F238E27FC236}">
                <a16:creationId xmlns:a16="http://schemas.microsoft.com/office/drawing/2014/main" id="{2690FF2D-327D-FCF1-5AEA-6EDE54E56FB4}"/>
              </a:ext>
            </a:extLst>
          </p:cNvPr>
          <p:cNvSpPr/>
          <p:nvPr/>
        </p:nvSpPr>
        <p:spPr>
          <a:xfrm>
            <a:off x="4918630" y="3295514"/>
            <a:ext cx="222713" cy="4571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E27ACEF-3C19-0354-F509-193394DD75C4}"/>
              </a:ext>
            </a:extLst>
          </p:cNvPr>
          <p:cNvSpPr/>
          <p:nvPr/>
        </p:nvSpPr>
        <p:spPr>
          <a:xfrm>
            <a:off x="5538428" y="3303076"/>
            <a:ext cx="222713"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10">
            <p14:nvContentPartPr>
              <p14:cNvPr id="127" name="Ink 126">
                <a:extLst>
                  <a:ext uri="{FF2B5EF4-FFF2-40B4-BE49-F238E27FC236}">
                    <a16:creationId xmlns:a16="http://schemas.microsoft.com/office/drawing/2014/main" id="{E2A35C4E-CA1E-854E-5E1C-1A487FCBCC34}"/>
                  </a:ext>
                </a:extLst>
              </p14:cNvPr>
              <p14:cNvContentPartPr/>
              <p14:nvPr/>
            </p14:nvContentPartPr>
            <p14:xfrm>
              <a:off x="5768416" y="3357949"/>
              <a:ext cx="498240" cy="133560"/>
            </p14:xfrm>
          </p:contentPart>
        </mc:Choice>
        <mc:Fallback>
          <p:pic>
            <p:nvPicPr>
              <p:cNvPr id="127" name="Ink 126">
                <a:extLst>
                  <a:ext uri="{FF2B5EF4-FFF2-40B4-BE49-F238E27FC236}">
                    <a16:creationId xmlns:a16="http://schemas.microsoft.com/office/drawing/2014/main" id="{E2A35C4E-CA1E-854E-5E1C-1A487FCBCC34}"/>
                  </a:ext>
                </a:extLst>
              </p:cNvPr>
              <p:cNvPicPr/>
              <p:nvPr/>
            </p:nvPicPr>
            <p:blipFill>
              <a:blip r:embed="rId11"/>
              <a:stretch>
                <a:fillRect/>
              </a:stretch>
            </p:blipFill>
            <p:spPr>
              <a:xfrm>
                <a:off x="5759416" y="3348949"/>
                <a:ext cx="5158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8" name="Ink 127">
                <a:extLst>
                  <a:ext uri="{FF2B5EF4-FFF2-40B4-BE49-F238E27FC236}">
                    <a16:creationId xmlns:a16="http://schemas.microsoft.com/office/drawing/2014/main" id="{0444F2E0-A519-E9AB-66A5-6D2859E5A645}"/>
                  </a:ext>
                </a:extLst>
              </p14:cNvPr>
              <p14:cNvContentPartPr/>
              <p14:nvPr/>
            </p14:nvContentPartPr>
            <p14:xfrm>
              <a:off x="7263136" y="3341389"/>
              <a:ext cx="202320" cy="94680"/>
            </p14:xfrm>
          </p:contentPart>
        </mc:Choice>
        <mc:Fallback>
          <p:pic>
            <p:nvPicPr>
              <p:cNvPr id="128" name="Ink 127">
                <a:extLst>
                  <a:ext uri="{FF2B5EF4-FFF2-40B4-BE49-F238E27FC236}">
                    <a16:creationId xmlns:a16="http://schemas.microsoft.com/office/drawing/2014/main" id="{0444F2E0-A519-E9AB-66A5-6D2859E5A645}"/>
                  </a:ext>
                </a:extLst>
              </p:cNvPr>
              <p:cNvPicPr/>
              <p:nvPr/>
            </p:nvPicPr>
            <p:blipFill>
              <a:blip r:embed="rId13"/>
              <a:stretch>
                <a:fillRect/>
              </a:stretch>
            </p:blipFill>
            <p:spPr>
              <a:xfrm>
                <a:off x="7254496" y="3332389"/>
                <a:ext cx="2199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9" name="Ink 128">
                <a:extLst>
                  <a:ext uri="{FF2B5EF4-FFF2-40B4-BE49-F238E27FC236}">
                    <a16:creationId xmlns:a16="http://schemas.microsoft.com/office/drawing/2014/main" id="{0CA0FA3D-B695-AF5F-DF76-6459E46F65BB}"/>
                  </a:ext>
                </a:extLst>
              </p14:cNvPr>
              <p14:cNvContentPartPr/>
              <p14:nvPr/>
            </p14:nvContentPartPr>
            <p14:xfrm>
              <a:off x="9106696" y="3328789"/>
              <a:ext cx="249120" cy="83520"/>
            </p14:xfrm>
          </p:contentPart>
        </mc:Choice>
        <mc:Fallback>
          <p:pic>
            <p:nvPicPr>
              <p:cNvPr id="129" name="Ink 128">
                <a:extLst>
                  <a:ext uri="{FF2B5EF4-FFF2-40B4-BE49-F238E27FC236}">
                    <a16:creationId xmlns:a16="http://schemas.microsoft.com/office/drawing/2014/main" id="{0CA0FA3D-B695-AF5F-DF76-6459E46F65BB}"/>
                  </a:ext>
                </a:extLst>
              </p:cNvPr>
              <p:cNvPicPr/>
              <p:nvPr/>
            </p:nvPicPr>
            <p:blipFill>
              <a:blip r:embed="rId15"/>
              <a:stretch>
                <a:fillRect/>
              </a:stretch>
            </p:blipFill>
            <p:spPr>
              <a:xfrm>
                <a:off x="9097696" y="3320149"/>
                <a:ext cx="2667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0" name="Ink 129">
                <a:extLst>
                  <a:ext uri="{FF2B5EF4-FFF2-40B4-BE49-F238E27FC236}">
                    <a16:creationId xmlns:a16="http://schemas.microsoft.com/office/drawing/2014/main" id="{70413EAB-C67E-65A4-460D-4D46778EB616}"/>
                  </a:ext>
                </a:extLst>
              </p14:cNvPr>
              <p14:cNvContentPartPr/>
              <p14:nvPr/>
            </p14:nvContentPartPr>
            <p14:xfrm>
              <a:off x="9185536" y="3392869"/>
              <a:ext cx="108360" cy="56520"/>
            </p14:xfrm>
          </p:contentPart>
        </mc:Choice>
        <mc:Fallback>
          <p:pic>
            <p:nvPicPr>
              <p:cNvPr id="130" name="Ink 129">
                <a:extLst>
                  <a:ext uri="{FF2B5EF4-FFF2-40B4-BE49-F238E27FC236}">
                    <a16:creationId xmlns:a16="http://schemas.microsoft.com/office/drawing/2014/main" id="{70413EAB-C67E-65A4-460D-4D46778EB616}"/>
                  </a:ext>
                </a:extLst>
              </p:cNvPr>
              <p:cNvPicPr/>
              <p:nvPr/>
            </p:nvPicPr>
            <p:blipFill>
              <a:blip r:embed="rId17"/>
              <a:stretch>
                <a:fillRect/>
              </a:stretch>
            </p:blipFill>
            <p:spPr>
              <a:xfrm>
                <a:off x="9176536" y="3384229"/>
                <a:ext cx="1260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1" name="Ink 130">
                <a:extLst>
                  <a:ext uri="{FF2B5EF4-FFF2-40B4-BE49-F238E27FC236}">
                    <a16:creationId xmlns:a16="http://schemas.microsoft.com/office/drawing/2014/main" id="{C57F616B-0356-8B66-104E-FA73A574382C}"/>
                  </a:ext>
                </a:extLst>
              </p14:cNvPr>
              <p14:cNvContentPartPr/>
              <p14:nvPr/>
            </p14:nvContentPartPr>
            <p14:xfrm>
              <a:off x="9096976" y="3285589"/>
              <a:ext cx="197640" cy="90720"/>
            </p14:xfrm>
          </p:contentPart>
        </mc:Choice>
        <mc:Fallback>
          <p:pic>
            <p:nvPicPr>
              <p:cNvPr id="131" name="Ink 130">
                <a:extLst>
                  <a:ext uri="{FF2B5EF4-FFF2-40B4-BE49-F238E27FC236}">
                    <a16:creationId xmlns:a16="http://schemas.microsoft.com/office/drawing/2014/main" id="{C57F616B-0356-8B66-104E-FA73A574382C}"/>
                  </a:ext>
                </a:extLst>
              </p:cNvPr>
              <p:cNvPicPr/>
              <p:nvPr/>
            </p:nvPicPr>
            <p:blipFill>
              <a:blip r:embed="rId19"/>
              <a:stretch>
                <a:fillRect/>
              </a:stretch>
            </p:blipFill>
            <p:spPr>
              <a:xfrm>
                <a:off x="9087976" y="3276949"/>
                <a:ext cx="215280" cy="108360"/>
              </a:xfrm>
              <a:prstGeom prst="rect">
                <a:avLst/>
              </a:prstGeom>
            </p:spPr>
          </p:pic>
        </mc:Fallback>
      </mc:AlternateContent>
      <p:sp>
        <p:nvSpPr>
          <p:cNvPr id="132" name="Rectangle 131">
            <a:extLst>
              <a:ext uri="{FF2B5EF4-FFF2-40B4-BE49-F238E27FC236}">
                <a16:creationId xmlns:a16="http://schemas.microsoft.com/office/drawing/2014/main" id="{8F6CF650-732B-3399-42EE-42288F7D8D56}"/>
              </a:ext>
            </a:extLst>
          </p:cNvPr>
          <p:cNvSpPr/>
          <p:nvPr/>
        </p:nvSpPr>
        <p:spPr>
          <a:xfrm>
            <a:off x="9703667" y="3299380"/>
            <a:ext cx="222713" cy="45719"/>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359921EA-AEA0-0EE8-59A7-322B8067E375}"/>
              </a:ext>
            </a:extLst>
          </p:cNvPr>
          <p:cNvSpPr/>
          <p:nvPr/>
        </p:nvSpPr>
        <p:spPr>
          <a:xfrm>
            <a:off x="9247518" y="3303346"/>
            <a:ext cx="434560" cy="45719"/>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49CEA945-2AD9-FADD-66F1-60465E0D79CB}"/>
              </a:ext>
            </a:extLst>
          </p:cNvPr>
          <p:cNvSpPr/>
          <p:nvPr/>
        </p:nvSpPr>
        <p:spPr>
          <a:xfrm>
            <a:off x="9947969" y="3303484"/>
            <a:ext cx="1049086" cy="45719"/>
          </a:xfrm>
          <a:prstGeom prst="rect">
            <a:avLst/>
          </a:prstGeom>
          <a:solidFill>
            <a:srgbClr val="CCCC00"/>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A74FF461-E679-0A9C-496B-790FCEB6A576}"/>
              </a:ext>
            </a:extLst>
          </p:cNvPr>
          <p:cNvGrpSpPr/>
          <p:nvPr/>
        </p:nvGrpSpPr>
        <p:grpSpPr>
          <a:xfrm>
            <a:off x="10933336" y="3364429"/>
            <a:ext cx="100800" cy="56520"/>
            <a:chOff x="10933336" y="3364429"/>
            <a:chExt cx="100800" cy="56520"/>
          </a:xfrm>
        </p:grpSpPr>
        <mc:AlternateContent xmlns:mc="http://schemas.openxmlformats.org/markup-compatibility/2006">
          <mc:Choice xmlns:p14="http://schemas.microsoft.com/office/powerpoint/2010/main" Requires="p14">
            <p:contentPart p14:bwMode="auto" r:id="rId20">
              <p14:nvContentPartPr>
                <p14:cNvPr id="136" name="Ink 135">
                  <a:extLst>
                    <a:ext uri="{FF2B5EF4-FFF2-40B4-BE49-F238E27FC236}">
                      <a16:creationId xmlns:a16="http://schemas.microsoft.com/office/drawing/2014/main" id="{D3D7101F-DFC1-F399-FDCF-E06FEBD85DEA}"/>
                    </a:ext>
                  </a:extLst>
                </p14:cNvPr>
                <p14:cNvContentPartPr/>
                <p14:nvPr/>
              </p14:nvContentPartPr>
              <p14:xfrm>
                <a:off x="10933336" y="3364429"/>
                <a:ext cx="100800" cy="56520"/>
              </p14:xfrm>
            </p:contentPart>
          </mc:Choice>
          <mc:Fallback>
            <p:pic>
              <p:nvPicPr>
                <p:cNvPr id="136" name="Ink 135">
                  <a:extLst>
                    <a:ext uri="{FF2B5EF4-FFF2-40B4-BE49-F238E27FC236}">
                      <a16:creationId xmlns:a16="http://schemas.microsoft.com/office/drawing/2014/main" id="{D3D7101F-DFC1-F399-FDCF-E06FEBD85DEA}"/>
                    </a:ext>
                  </a:extLst>
                </p:cNvPr>
                <p:cNvPicPr/>
                <p:nvPr/>
              </p:nvPicPr>
              <p:blipFill>
                <a:blip r:embed="rId21"/>
                <a:stretch>
                  <a:fillRect/>
                </a:stretch>
              </p:blipFill>
              <p:spPr>
                <a:xfrm>
                  <a:off x="10924696" y="3355429"/>
                  <a:ext cx="1184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7" name="Ink 136">
                  <a:extLst>
                    <a:ext uri="{FF2B5EF4-FFF2-40B4-BE49-F238E27FC236}">
                      <a16:creationId xmlns:a16="http://schemas.microsoft.com/office/drawing/2014/main" id="{52F8D694-7EE0-AC82-527D-D7098C35BB6B}"/>
                    </a:ext>
                  </a:extLst>
                </p14:cNvPr>
                <p14:cNvContentPartPr/>
                <p14:nvPr/>
              </p14:nvContentPartPr>
              <p14:xfrm>
                <a:off x="10939456" y="3398629"/>
                <a:ext cx="85320" cy="360"/>
              </p14:xfrm>
            </p:contentPart>
          </mc:Choice>
          <mc:Fallback>
            <p:pic>
              <p:nvPicPr>
                <p:cNvPr id="137" name="Ink 136">
                  <a:extLst>
                    <a:ext uri="{FF2B5EF4-FFF2-40B4-BE49-F238E27FC236}">
                      <a16:creationId xmlns:a16="http://schemas.microsoft.com/office/drawing/2014/main" id="{52F8D694-7EE0-AC82-527D-D7098C35BB6B}"/>
                    </a:ext>
                  </a:extLst>
                </p:cNvPr>
                <p:cNvPicPr/>
                <p:nvPr/>
              </p:nvPicPr>
              <p:blipFill>
                <a:blip r:embed="rId23"/>
                <a:stretch>
                  <a:fillRect/>
                </a:stretch>
              </p:blipFill>
              <p:spPr>
                <a:xfrm>
                  <a:off x="10930456" y="3389989"/>
                  <a:ext cx="102960" cy="18000"/>
                </a:xfrm>
                <a:prstGeom prst="rect">
                  <a:avLst/>
                </a:prstGeom>
              </p:spPr>
            </p:pic>
          </mc:Fallback>
        </mc:AlternateContent>
      </p:grpSp>
      <p:sp>
        <p:nvSpPr>
          <p:cNvPr id="140" name="Rectangle: Folded Corner 139">
            <a:extLst>
              <a:ext uri="{FF2B5EF4-FFF2-40B4-BE49-F238E27FC236}">
                <a16:creationId xmlns:a16="http://schemas.microsoft.com/office/drawing/2014/main" id="{EDBB3A61-E0CC-6F41-E0C7-6FDA4675CD54}"/>
              </a:ext>
            </a:extLst>
          </p:cNvPr>
          <p:cNvSpPr/>
          <p:nvPr/>
        </p:nvSpPr>
        <p:spPr>
          <a:xfrm>
            <a:off x="6287457" y="5620302"/>
            <a:ext cx="4386294" cy="1033979"/>
          </a:xfrm>
          <a:prstGeom prst="foldedCorner">
            <a:avLst/>
          </a:prstGeom>
          <a:blipFill>
            <a:blip r:embed="rId2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9CEF060F-10EB-6AE3-EB74-178D9E7FDB0C}"/>
              </a:ext>
            </a:extLst>
          </p:cNvPr>
          <p:cNvSpPr txBox="1"/>
          <p:nvPr/>
        </p:nvSpPr>
        <p:spPr>
          <a:xfrm>
            <a:off x="6306599" y="5646184"/>
            <a:ext cx="4539680" cy="1015663"/>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2000" dirty="0"/>
              <a:t>8-bit</a:t>
            </a:r>
            <a:r>
              <a:rPr lang="en-US" sz="2000" dirty="0">
                <a:solidFill>
                  <a:schemeClr val="accent1">
                    <a:lumMod val="50000"/>
                  </a:schemeClr>
                </a:solidFill>
              </a:rPr>
              <a:t> </a:t>
            </a:r>
            <a:r>
              <a:rPr lang="en-US" sz="2000" dirty="0" err="1">
                <a:solidFill>
                  <a:schemeClr val="accent1">
                    <a:lumMod val="50000"/>
                  </a:schemeClr>
                </a:solidFill>
              </a:rPr>
              <a:t>Jazelle</a:t>
            </a:r>
            <a:r>
              <a:rPr lang="en-US" sz="2000" dirty="0">
                <a:solidFill>
                  <a:schemeClr val="accent1">
                    <a:lumMod val="50000"/>
                  </a:schemeClr>
                </a:solidFill>
              </a:rPr>
              <a:t> </a:t>
            </a:r>
            <a:r>
              <a:rPr lang="en-US" sz="2000" dirty="0"/>
              <a:t>instruction mode is a mode that allows java bytecode to be directly executed in ARM architecture in order to improve performance.</a:t>
            </a:r>
          </a:p>
        </p:txBody>
      </p:sp>
    </p:spTree>
    <p:extLst>
      <p:ext uri="{BB962C8B-B14F-4D97-AF65-F5344CB8AC3E}">
        <p14:creationId xmlns:p14="http://schemas.microsoft.com/office/powerpoint/2010/main" val="190231143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82" name="TextBox 81">
            <a:extLst>
              <a:ext uri="{FF2B5EF4-FFF2-40B4-BE49-F238E27FC236}">
                <a16:creationId xmlns:a16="http://schemas.microsoft.com/office/drawing/2014/main" id="{A54F425A-57F0-A9DA-4F92-3E60F11ABBCB}"/>
              </a:ext>
            </a:extLst>
          </p:cNvPr>
          <p:cNvSpPr txBox="1"/>
          <p:nvPr/>
        </p:nvSpPr>
        <p:spPr>
          <a:xfrm>
            <a:off x="3637473" y="220775"/>
            <a:ext cx="5282240" cy="646331"/>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Program counter (pc)</a:t>
            </a:r>
            <a:endParaRPr lang="en-US" sz="2000" dirty="0"/>
          </a:p>
        </p:txBody>
      </p:sp>
      <p:sp>
        <p:nvSpPr>
          <p:cNvPr id="83" name="Hexagon 82">
            <a:extLst>
              <a:ext uri="{FF2B5EF4-FFF2-40B4-BE49-F238E27FC236}">
                <a16:creationId xmlns:a16="http://schemas.microsoft.com/office/drawing/2014/main" id="{943D376B-CB69-138F-C73E-3E2D39A66182}"/>
              </a:ext>
            </a:extLst>
          </p:cNvPr>
          <p:cNvSpPr/>
          <p:nvPr/>
        </p:nvSpPr>
        <p:spPr>
          <a:xfrm rot="1595329">
            <a:off x="4065106" y="1746053"/>
            <a:ext cx="3292452" cy="2800856"/>
          </a:xfrm>
          <a:prstGeom prst="hexagon">
            <a:avLst/>
          </a:prstGeom>
          <a:solidFill>
            <a:srgbClr val="78C7CC"/>
          </a:solidFill>
          <a:ln w="19050">
            <a:solidFill>
              <a:schemeClr val="accent2">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0" name="TextBox 99">
            <a:extLst>
              <a:ext uri="{FF2B5EF4-FFF2-40B4-BE49-F238E27FC236}">
                <a16:creationId xmlns:a16="http://schemas.microsoft.com/office/drawing/2014/main" id="{1477F560-FE16-A01F-113A-DD9EDC3EBD3C}"/>
              </a:ext>
            </a:extLst>
          </p:cNvPr>
          <p:cNvSpPr txBox="1"/>
          <p:nvPr/>
        </p:nvSpPr>
        <p:spPr>
          <a:xfrm>
            <a:off x="4305410" y="1929167"/>
            <a:ext cx="2731330" cy="2616101"/>
          </a:xfrm>
          <a:prstGeom prst="rect">
            <a:avLst/>
          </a:prstGeom>
          <a:noFill/>
          <a:ln w="19050">
            <a:noFill/>
            <a:prstDash val="lgDashDot"/>
          </a:ln>
        </p:spPr>
        <p:txBody>
          <a:bodyPr wrap="square">
            <a:spAutoFit/>
          </a:bodyPr>
          <a:lstStyle/>
          <a:p>
            <a:pPr algn="ctr"/>
            <a:r>
              <a:rPr lang="en-US" sz="2250" b="1" dirty="0">
                <a:solidFill>
                  <a:srgbClr val="002060"/>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ARM state: </a:t>
            </a:r>
          </a:p>
          <a:p>
            <a:pPr algn="ctr"/>
            <a:r>
              <a:rPr lang="en-US" sz="2000" b="1" dirty="0">
                <a:solidFill>
                  <a:schemeClr val="tx1">
                    <a:lumMod val="95000"/>
                    <a:lumOff val="5000"/>
                  </a:schemeClr>
                </a:solidFill>
                <a:latin typeface="DaunPenh" panose="01010101010101010101" pitchFamily="2" charset="0"/>
                <a:ea typeface="Calibri" panose="020F0502020204030204" pitchFamily="34" charset="0"/>
                <a:cs typeface="DaunPenh" panose="01010101010101010101" pitchFamily="2" charset="0"/>
              </a:rPr>
              <a:t>- All instructions are </a:t>
            </a:r>
            <a:r>
              <a:rPr lang="en-US" sz="2000" b="1" dirty="0">
                <a:solidFill>
                  <a:schemeClr val="accent1">
                    <a:lumMod val="50000"/>
                  </a:schemeClr>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32 </a:t>
            </a:r>
            <a:r>
              <a:rPr lang="en-US" sz="2000" b="1" dirty="0">
                <a:solidFill>
                  <a:schemeClr val="tx1">
                    <a:lumMod val="95000"/>
                    <a:lumOff val="5000"/>
                  </a:schemeClr>
                </a:solidFill>
                <a:latin typeface="DaunPenh" panose="01010101010101010101" pitchFamily="2" charset="0"/>
                <a:ea typeface="Calibri" panose="020F0502020204030204" pitchFamily="34" charset="0"/>
                <a:cs typeface="DaunPenh" panose="01010101010101010101" pitchFamily="2" charset="0"/>
              </a:rPr>
              <a:t>bits wide</a:t>
            </a:r>
          </a:p>
          <a:p>
            <a:pPr algn="ctr"/>
            <a:r>
              <a:rPr lang="en-US" sz="2000" b="1" dirty="0">
                <a:solidFill>
                  <a:schemeClr val="tx1">
                    <a:lumMod val="95000"/>
                    <a:lumOff val="5000"/>
                  </a:schemeClr>
                </a:solidFill>
                <a:latin typeface="DaunPenh" panose="01010101010101010101" pitchFamily="2" charset="0"/>
                <a:ea typeface="Calibri" panose="020F0502020204030204" pitchFamily="34" charset="0"/>
                <a:cs typeface="DaunPenh" panose="01010101010101010101" pitchFamily="2" charset="0"/>
              </a:rPr>
              <a:t>- All instructions must be </a:t>
            </a:r>
            <a:r>
              <a:rPr lang="en-US" sz="2000" b="1" dirty="0">
                <a:solidFill>
                  <a:schemeClr val="accent1">
                    <a:lumMod val="50000"/>
                  </a:schemeClr>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word</a:t>
            </a:r>
            <a:r>
              <a:rPr lang="en-US" sz="2000" b="1" dirty="0">
                <a:solidFill>
                  <a:schemeClr val="tx1">
                    <a:lumMod val="95000"/>
                    <a:lumOff val="5000"/>
                  </a:schemeClr>
                </a:solidFill>
                <a:latin typeface="DaunPenh" panose="01010101010101010101" pitchFamily="2" charset="0"/>
                <a:ea typeface="Calibri" panose="020F0502020204030204" pitchFamily="34" charset="0"/>
                <a:cs typeface="DaunPenh" panose="01010101010101010101" pitchFamily="2" charset="0"/>
              </a:rPr>
              <a:t> aligned (4 bytes)</a:t>
            </a:r>
          </a:p>
          <a:p>
            <a:pPr algn="ctr"/>
            <a:r>
              <a:rPr lang="en-US" sz="2000" b="1" dirty="0">
                <a:solidFill>
                  <a:schemeClr val="tx1">
                    <a:lumMod val="95000"/>
                    <a:lumOff val="5000"/>
                  </a:schemeClr>
                </a:solidFill>
                <a:latin typeface="DaunPenh" panose="01010101010101010101" pitchFamily="2" charset="0"/>
                <a:ea typeface="Calibri" panose="020F0502020204030204" pitchFamily="34" charset="0"/>
                <a:cs typeface="DaunPenh" panose="01010101010101010101" pitchFamily="2" charset="0"/>
              </a:rPr>
              <a:t>- The pc value is stored in bits [31:2] with bits [1:0] undefined (as instruction cannot be halfword or byte aligned)</a:t>
            </a:r>
          </a:p>
        </p:txBody>
      </p:sp>
      <p:sp>
        <p:nvSpPr>
          <p:cNvPr id="103" name="TextBox 102">
            <a:extLst>
              <a:ext uri="{FF2B5EF4-FFF2-40B4-BE49-F238E27FC236}">
                <a16:creationId xmlns:a16="http://schemas.microsoft.com/office/drawing/2014/main" id="{55EC286B-193C-E0C0-09C0-C43FD87B18D4}"/>
              </a:ext>
            </a:extLst>
          </p:cNvPr>
          <p:cNvSpPr txBox="1"/>
          <p:nvPr/>
        </p:nvSpPr>
        <p:spPr>
          <a:xfrm>
            <a:off x="3709357" y="867106"/>
            <a:ext cx="3720861" cy="461665"/>
          </a:xfrm>
          <a:prstGeom prst="rect">
            <a:avLst/>
          </a:prstGeom>
          <a:noFill/>
        </p:spPr>
        <p:txBody>
          <a:bodyPr wrap="square">
            <a:spAutoFit/>
          </a:bodyPr>
          <a:lstStyle/>
          <a:p>
            <a:r>
              <a:rPr lang="en-US" sz="2400" b="1" dirty="0">
                <a:solidFill>
                  <a:srgbClr val="002060"/>
                </a:solidFill>
                <a:effectLst>
                  <a:outerShdw blurRad="38100" dist="38100" dir="2700000" algn="tl">
                    <a:srgbClr val="000000">
                      <a:alpha val="43137"/>
                    </a:srgbClr>
                  </a:outerShdw>
                </a:effectLst>
                <a:latin typeface="DaunPenh" panose="01010101010101010101" pitchFamily="2" charset="0"/>
                <a:ea typeface="Calibri" panose="020F0502020204030204" pitchFamily="34" charset="0"/>
                <a:cs typeface="DaunPenh" panose="01010101010101010101" pitchFamily="2" charset="0"/>
              </a:rPr>
              <a:t>When the processor is executing in …</a:t>
            </a:r>
          </a:p>
        </p:txBody>
      </p:sp>
      <p:sp>
        <p:nvSpPr>
          <p:cNvPr id="104" name="Hexagon 103">
            <a:extLst>
              <a:ext uri="{FF2B5EF4-FFF2-40B4-BE49-F238E27FC236}">
                <a16:creationId xmlns:a16="http://schemas.microsoft.com/office/drawing/2014/main" id="{62A75150-3B00-FD6C-C599-AF4F8304643E}"/>
              </a:ext>
            </a:extLst>
          </p:cNvPr>
          <p:cNvSpPr/>
          <p:nvPr/>
        </p:nvSpPr>
        <p:spPr>
          <a:xfrm rot="1595329">
            <a:off x="7159780" y="1648215"/>
            <a:ext cx="3292452" cy="2800856"/>
          </a:xfrm>
          <a:prstGeom prst="hexagon">
            <a:avLst/>
          </a:prstGeom>
          <a:solidFill>
            <a:srgbClr val="78C7CC"/>
          </a:solidFill>
          <a:ln w="19050">
            <a:solidFill>
              <a:schemeClr val="accent2">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7" name="TextBox 106">
            <a:extLst>
              <a:ext uri="{FF2B5EF4-FFF2-40B4-BE49-F238E27FC236}">
                <a16:creationId xmlns:a16="http://schemas.microsoft.com/office/drawing/2014/main" id="{3879B9FF-28EF-64AB-F5FF-A1900570839C}"/>
              </a:ext>
            </a:extLst>
          </p:cNvPr>
          <p:cNvSpPr txBox="1"/>
          <p:nvPr/>
        </p:nvSpPr>
        <p:spPr>
          <a:xfrm>
            <a:off x="7279818" y="1620234"/>
            <a:ext cx="2971861" cy="2616101"/>
          </a:xfrm>
          <a:prstGeom prst="rect">
            <a:avLst/>
          </a:prstGeom>
          <a:noFill/>
          <a:ln w="19050">
            <a:noFill/>
            <a:prstDash val="lgDashDot"/>
          </a:ln>
        </p:spPr>
        <p:txBody>
          <a:bodyPr wrap="square">
            <a:spAutoFit/>
          </a:bodyPr>
          <a:lstStyle>
            <a:defPPr>
              <a:defRPr lang="en-US"/>
            </a:defPPr>
            <a:lvl1pPr algn="ctr">
              <a:defRPr b="1">
                <a:latin typeface="DaunPenh" panose="01010101010101010101" pitchFamily="2" charset="0"/>
                <a:ea typeface="Calibri" panose="020F0502020204030204" pitchFamily="34" charset="0"/>
                <a:cs typeface="DaunPenh" panose="01010101010101010101" pitchFamily="2" charset="0"/>
              </a:defRPr>
            </a:lvl1pPr>
          </a:lstStyle>
          <a:p>
            <a:endParaRPr lang="en-US" sz="2000" dirty="0">
              <a:solidFill>
                <a:schemeClr val="tx1">
                  <a:lumMod val="95000"/>
                  <a:lumOff val="5000"/>
                </a:schemeClr>
              </a:solidFill>
            </a:endParaRPr>
          </a:p>
          <a:p>
            <a:r>
              <a:rPr lang="en-US" sz="2250" dirty="0">
                <a:solidFill>
                  <a:srgbClr val="002060"/>
                </a:solidFill>
                <a:effectLst>
                  <a:outerShdw blurRad="38100" dist="38100" dir="2700000" algn="tl">
                    <a:srgbClr val="000000">
                      <a:alpha val="43137"/>
                    </a:srgbClr>
                  </a:outerShdw>
                </a:effectLst>
              </a:rPr>
              <a:t>Thumb state: </a:t>
            </a:r>
          </a:p>
          <a:p>
            <a:r>
              <a:rPr lang="en-US" sz="2000" dirty="0">
                <a:solidFill>
                  <a:schemeClr val="tx1">
                    <a:lumMod val="95000"/>
                    <a:lumOff val="5000"/>
                  </a:schemeClr>
                </a:solidFill>
              </a:rPr>
              <a:t>- All instructions are </a:t>
            </a:r>
            <a:r>
              <a:rPr lang="en-US" sz="2000" dirty="0">
                <a:solidFill>
                  <a:schemeClr val="accent1">
                    <a:lumMod val="50000"/>
                  </a:schemeClr>
                </a:solidFill>
                <a:effectLst>
                  <a:outerShdw blurRad="38100" dist="38100" dir="2700000" algn="tl">
                    <a:srgbClr val="000000">
                      <a:alpha val="43137"/>
                    </a:srgbClr>
                  </a:outerShdw>
                </a:effectLst>
              </a:rPr>
              <a:t>16</a:t>
            </a:r>
            <a:r>
              <a:rPr lang="en-US" sz="2000" dirty="0">
                <a:solidFill>
                  <a:schemeClr val="tx1">
                    <a:lumMod val="95000"/>
                    <a:lumOff val="5000"/>
                  </a:schemeClr>
                </a:solidFill>
              </a:rPr>
              <a:t> bits wide</a:t>
            </a:r>
          </a:p>
          <a:p>
            <a:r>
              <a:rPr lang="en-US" sz="2000" dirty="0">
                <a:solidFill>
                  <a:schemeClr val="tx1">
                    <a:lumMod val="95000"/>
                    <a:lumOff val="5000"/>
                  </a:schemeClr>
                </a:solidFill>
              </a:rPr>
              <a:t>- All instructions must be </a:t>
            </a:r>
            <a:r>
              <a:rPr lang="en-US" sz="2000" dirty="0">
                <a:solidFill>
                  <a:schemeClr val="accent1">
                    <a:lumMod val="50000"/>
                  </a:schemeClr>
                </a:solidFill>
                <a:effectLst>
                  <a:outerShdw blurRad="38100" dist="38100" dir="2700000" algn="tl">
                    <a:srgbClr val="000000">
                      <a:alpha val="43137"/>
                    </a:srgbClr>
                  </a:outerShdw>
                </a:effectLst>
              </a:rPr>
              <a:t>halfword </a:t>
            </a:r>
            <a:r>
              <a:rPr lang="en-US" sz="2000" dirty="0">
                <a:solidFill>
                  <a:schemeClr val="tx1">
                    <a:lumMod val="95000"/>
                    <a:lumOff val="5000"/>
                  </a:schemeClr>
                </a:solidFill>
              </a:rPr>
              <a:t>aligned (2 bytes)</a:t>
            </a:r>
          </a:p>
          <a:p>
            <a:r>
              <a:rPr lang="en-US" sz="2000" dirty="0">
                <a:solidFill>
                  <a:schemeClr val="tx1">
                    <a:lumMod val="95000"/>
                    <a:lumOff val="5000"/>
                  </a:schemeClr>
                </a:solidFill>
              </a:rPr>
              <a:t>- The pc value is stored in bits [31:1] with bit [0] undefined (as instruction cannot be byte aligned)</a:t>
            </a:r>
          </a:p>
        </p:txBody>
      </p:sp>
      <p:sp>
        <p:nvSpPr>
          <p:cNvPr id="110" name="Hexagon 109">
            <a:extLst>
              <a:ext uri="{FF2B5EF4-FFF2-40B4-BE49-F238E27FC236}">
                <a16:creationId xmlns:a16="http://schemas.microsoft.com/office/drawing/2014/main" id="{A402AE62-29E6-91FE-8088-4DD53E07C7FB}"/>
              </a:ext>
            </a:extLst>
          </p:cNvPr>
          <p:cNvSpPr/>
          <p:nvPr/>
        </p:nvSpPr>
        <p:spPr>
          <a:xfrm rot="1595329">
            <a:off x="6110110" y="4197550"/>
            <a:ext cx="2640217" cy="2262188"/>
          </a:xfrm>
          <a:prstGeom prst="hexagon">
            <a:avLst/>
          </a:prstGeom>
          <a:solidFill>
            <a:srgbClr val="78C7CC"/>
          </a:solidFill>
          <a:ln w="19050">
            <a:solidFill>
              <a:schemeClr val="accent2">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3" name="TextBox 112">
            <a:extLst>
              <a:ext uri="{FF2B5EF4-FFF2-40B4-BE49-F238E27FC236}">
                <a16:creationId xmlns:a16="http://schemas.microsoft.com/office/drawing/2014/main" id="{15DA415A-1CD4-00BA-F87F-A5A55CA73AE4}"/>
              </a:ext>
            </a:extLst>
          </p:cNvPr>
          <p:cNvSpPr txBox="1"/>
          <p:nvPr/>
        </p:nvSpPr>
        <p:spPr>
          <a:xfrm>
            <a:off x="6217000" y="4473656"/>
            <a:ext cx="2388139" cy="2000548"/>
          </a:xfrm>
          <a:prstGeom prst="rect">
            <a:avLst/>
          </a:prstGeom>
          <a:noFill/>
          <a:ln w="19050">
            <a:noFill/>
            <a:prstDash val="lgDashDot"/>
          </a:ln>
        </p:spPr>
        <p:txBody>
          <a:bodyPr wrap="square">
            <a:spAutoFit/>
          </a:bodyPr>
          <a:lstStyle>
            <a:defPPr>
              <a:defRPr lang="en-US"/>
            </a:defPPr>
            <a:lvl1pPr algn="ctr">
              <a:defRPr b="1">
                <a:latin typeface="DaunPenh" panose="01010101010101010101" pitchFamily="2" charset="0"/>
                <a:ea typeface="Calibri" panose="020F0502020204030204" pitchFamily="34" charset="0"/>
                <a:cs typeface="DaunPenh" panose="01010101010101010101" pitchFamily="2" charset="0"/>
              </a:defRPr>
            </a:lvl1pPr>
          </a:lstStyle>
          <a:p>
            <a:r>
              <a:rPr lang="en-US" sz="2250" dirty="0" err="1">
                <a:solidFill>
                  <a:srgbClr val="002060"/>
                </a:solidFill>
                <a:effectLst>
                  <a:outerShdw blurRad="38100" dist="38100" dir="2700000" algn="tl">
                    <a:srgbClr val="000000">
                      <a:alpha val="43137"/>
                    </a:srgbClr>
                  </a:outerShdw>
                </a:effectLst>
              </a:rPr>
              <a:t>Jazelle</a:t>
            </a:r>
            <a:r>
              <a:rPr lang="en-US" sz="2250" dirty="0">
                <a:solidFill>
                  <a:srgbClr val="002060"/>
                </a:solidFill>
                <a:effectLst>
                  <a:outerShdw blurRad="38100" dist="38100" dir="2700000" algn="tl">
                    <a:srgbClr val="000000">
                      <a:alpha val="43137"/>
                    </a:srgbClr>
                  </a:outerShdw>
                </a:effectLst>
              </a:rPr>
              <a:t> state: </a:t>
            </a:r>
          </a:p>
          <a:p>
            <a:r>
              <a:rPr lang="en-US" sz="2000" dirty="0">
                <a:solidFill>
                  <a:schemeClr val="tx1">
                    <a:lumMod val="95000"/>
                    <a:lumOff val="5000"/>
                  </a:schemeClr>
                </a:solidFill>
              </a:rPr>
              <a:t>- All instructions are </a:t>
            </a:r>
            <a:r>
              <a:rPr lang="en-US" sz="2000" dirty="0">
                <a:solidFill>
                  <a:schemeClr val="accent1">
                    <a:lumMod val="50000"/>
                  </a:schemeClr>
                </a:solidFill>
                <a:effectLst>
                  <a:outerShdw blurRad="38100" dist="38100" dir="2700000" algn="tl">
                    <a:srgbClr val="000000">
                      <a:alpha val="43137"/>
                    </a:srgbClr>
                  </a:outerShdw>
                </a:effectLst>
              </a:rPr>
              <a:t>8</a:t>
            </a:r>
            <a:r>
              <a:rPr lang="en-US" sz="2000" dirty="0">
                <a:solidFill>
                  <a:schemeClr val="tx1">
                    <a:lumMod val="95000"/>
                    <a:lumOff val="5000"/>
                  </a:schemeClr>
                </a:solidFill>
              </a:rPr>
              <a:t> bits wide</a:t>
            </a:r>
          </a:p>
          <a:p>
            <a:r>
              <a:rPr lang="en-US" sz="2000" dirty="0">
                <a:solidFill>
                  <a:schemeClr val="tx1">
                    <a:lumMod val="95000"/>
                    <a:lumOff val="5000"/>
                  </a:schemeClr>
                </a:solidFill>
              </a:rPr>
              <a:t>- Processor performs a word access to read 4 instructions at once</a:t>
            </a:r>
          </a:p>
        </p:txBody>
      </p:sp>
      <p:sp>
        <p:nvSpPr>
          <p:cNvPr id="115" name="Slide Number Placeholder 1">
            <a:extLst>
              <a:ext uri="{FF2B5EF4-FFF2-40B4-BE49-F238E27FC236}">
                <a16:creationId xmlns:a16="http://schemas.microsoft.com/office/drawing/2014/main" id="{7BF2B70E-DE71-D590-BCD1-DA973560B0B2}"/>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13</a:t>
            </a:fld>
            <a:endParaRPr lang="en-US" dirty="0">
              <a:solidFill>
                <a:srgbClr val="FFFFFF"/>
              </a:solidFill>
            </a:endParaRPr>
          </a:p>
        </p:txBody>
      </p:sp>
    </p:spTree>
    <p:extLst>
      <p:ext uri="{BB962C8B-B14F-4D97-AF65-F5344CB8AC3E}">
        <p14:creationId xmlns:p14="http://schemas.microsoft.com/office/powerpoint/2010/main" val="333683389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C818C5-53E9-2D6F-BD08-650F9DD33CD1}"/>
              </a:ext>
            </a:extLst>
          </p:cNvPr>
          <p:cNvSpPr>
            <a:spLocks noGrp="1"/>
          </p:cNvSpPr>
          <p:nvPr>
            <p:ph type="sldNum" sz="quarter" idx="12"/>
          </p:nvPr>
        </p:nvSpPr>
        <p:spPr>
          <a:xfrm>
            <a:off x="10276321" y="5883274"/>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14</a:t>
            </a:fld>
            <a:endParaRPr lang="en-US">
              <a:solidFill>
                <a:srgbClr val="FFFFFF"/>
              </a:solidFill>
            </a:endParaRPr>
          </a:p>
        </p:txBody>
      </p:sp>
      <p:pic>
        <p:nvPicPr>
          <p:cNvPr id="5" name="Picture 4" descr="A picture containing text, screenshot, font, number&#10;&#10;Description automatically generated">
            <a:extLst>
              <a:ext uri="{FF2B5EF4-FFF2-40B4-BE49-F238E27FC236}">
                <a16:creationId xmlns:a16="http://schemas.microsoft.com/office/drawing/2014/main" id="{12D8740B-963A-C722-FAD2-0C585B7D7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407" y="1238609"/>
            <a:ext cx="7268608" cy="4380781"/>
          </a:xfrm>
          <a:prstGeom prst="rect">
            <a:avLst/>
          </a:prstGeom>
        </p:spPr>
      </p:pic>
      <p:sp>
        <p:nvSpPr>
          <p:cNvPr id="9" name="Rectangle: Folded Corner 8">
            <a:extLst>
              <a:ext uri="{FF2B5EF4-FFF2-40B4-BE49-F238E27FC236}">
                <a16:creationId xmlns:a16="http://schemas.microsoft.com/office/drawing/2014/main" id="{A07347B6-76E8-0615-6B27-8137BE222A0F}"/>
              </a:ext>
            </a:extLst>
          </p:cNvPr>
          <p:cNvSpPr/>
          <p:nvPr/>
        </p:nvSpPr>
        <p:spPr>
          <a:xfrm rot="394033">
            <a:off x="8022566" y="2869540"/>
            <a:ext cx="3485072" cy="3603551"/>
          </a:xfrm>
          <a:prstGeom prst="foldedCorner">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5C9EC95-2A1B-C0F8-0331-B7B66EE69D35}"/>
              </a:ext>
            </a:extLst>
          </p:cNvPr>
          <p:cNvSpPr txBox="1"/>
          <p:nvPr/>
        </p:nvSpPr>
        <p:spPr>
          <a:xfrm rot="394033">
            <a:off x="8116020" y="2927049"/>
            <a:ext cx="3391618" cy="3603551"/>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As it is shown, each mode has access to a particular register set from all 37 registers. </a:t>
            </a:r>
          </a:p>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Note that in all cases, just 32 registers are visible and others are banked out. </a:t>
            </a:r>
          </a:p>
        </p:txBody>
      </p:sp>
    </p:spTree>
    <p:extLst>
      <p:ext uri="{BB962C8B-B14F-4D97-AF65-F5344CB8AC3E}">
        <p14:creationId xmlns:p14="http://schemas.microsoft.com/office/powerpoint/2010/main" val="309927651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3" y="220775"/>
            <a:ext cx="3056626" cy="646331"/>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OPERATIONS</a:t>
            </a:r>
            <a:endParaRPr lang="en-US" sz="2000" dirty="0"/>
          </a:p>
        </p:txBody>
      </p:sp>
      <p:graphicFrame>
        <p:nvGraphicFramePr>
          <p:cNvPr id="8" name="Diagram 7">
            <a:extLst>
              <a:ext uri="{FF2B5EF4-FFF2-40B4-BE49-F238E27FC236}">
                <a16:creationId xmlns:a16="http://schemas.microsoft.com/office/drawing/2014/main" id="{DFC7B3F6-1285-4876-E5D2-539EB0A49E2A}"/>
              </a:ext>
            </a:extLst>
          </p:cNvPr>
          <p:cNvGraphicFramePr/>
          <p:nvPr>
            <p:extLst>
              <p:ext uri="{D42A27DB-BD31-4B8C-83A1-F6EECF244321}">
                <p14:modId xmlns:p14="http://schemas.microsoft.com/office/powerpoint/2010/main" val="1935186872"/>
              </p:ext>
            </p:extLst>
          </p:nvPr>
        </p:nvGraphicFramePr>
        <p:xfrm>
          <a:off x="3001993" y="867106"/>
          <a:ext cx="817592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15</a:t>
            </a:fld>
            <a:endParaRPr lang="en-US" dirty="0">
              <a:solidFill>
                <a:srgbClr val="FFFFFF"/>
              </a:solidFill>
            </a:endParaRPr>
          </a:p>
        </p:txBody>
      </p:sp>
      <p:cxnSp>
        <p:nvCxnSpPr>
          <p:cNvPr id="11" name="Straight Arrow Connector 10">
            <a:extLst>
              <a:ext uri="{FF2B5EF4-FFF2-40B4-BE49-F238E27FC236}">
                <a16:creationId xmlns:a16="http://schemas.microsoft.com/office/drawing/2014/main" id="{DEDD9003-27A5-2F35-8C7A-41F8B312F6BE}"/>
              </a:ext>
            </a:extLst>
          </p:cNvPr>
          <p:cNvCxnSpPr/>
          <p:nvPr/>
        </p:nvCxnSpPr>
        <p:spPr>
          <a:xfrm flipV="1">
            <a:off x="8565776" y="3361764"/>
            <a:ext cx="753035" cy="1089212"/>
          </a:xfrm>
          <a:prstGeom prst="straightConnector1">
            <a:avLst/>
          </a:prstGeom>
          <a:ln w="285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Flowchart: Multidocument 11">
            <a:extLst>
              <a:ext uri="{FF2B5EF4-FFF2-40B4-BE49-F238E27FC236}">
                <a16:creationId xmlns:a16="http://schemas.microsoft.com/office/drawing/2014/main" id="{9ECFA4A4-A24F-78B6-88BB-CA1250758C4F}"/>
              </a:ext>
            </a:extLst>
          </p:cNvPr>
          <p:cNvSpPr/>
          <p:nvPr/>
        </p:nvSpPr>
        <p:spPr>
          <a:xfrm>
            <a:off x="9090863" y="2584148"/>
            <a:ext cx="1956547" cy="748517"/>
          </a:xfrm>
          <a:custGeom>
            <a:avLst/>
            <a:gdLst>
              <a:gd name="connsiteX0" fmla="*/ 0 w 1956547"/>
              <a:gd name="connsiteY0" fmla="*/ 720170 h 748517"/>
              <a:gd name="connsiteX1" fmla="*/ 1684351 w 1956547"/>
              <a:gd name="connsiteY1" fmla="*/ 624526 h 748517"/>
              <a:gd name="connsiteX2" fmla="*/ 1684351 w 1956547"/>
              <a:gd name="connsiteY2" fmla="*/ 127351 h 748517"/>
              <a:gd name="connsiteX3" fmla="*/ 1106057 w 1956547"/>
              <a:gd name="connsiteY3" fmla="*/ 127351 h 748517"/>
              <a:gd name="connsiteX4" fmla="*/ 595137 w 1956547"/>
              <a:gd name="connsiteY4" fmla="*/ 127351 h 748517"/>
              <a:gd name="connsiteX5" fmla="*/ 0 w 1956547"/>
              <a:gd name="connsiteY5" fmla="*/ 127351 h 748517"/>
              <a:gd name="connsiteX6" fmla="*/ 0 w 1956547"/>
              <a:gd name="connsiteY6" fmla="*/ 720170 h 748517"/>
              <a:gd name="connsiteX7" fmla="*/ 138769 w 1956547"/>
              <a:gd name="connsiteY7" fmla="*/ 127351 h 748517"/>
              <a:gd name="connsiteX8" fmla="*/ 138769 w 1956547"/>
              <a:gd name="connsiteY8" fmla="*/ 62896 h 748517"/>
              <a:gd name="connsiteX9" fmla="*/ 646200 w 1956547"/>
              <a:gd name="connsiteY9" fmla="*/ 62896 h 748517"/>
              <a:gd name="connsiteX10" fmla="*/ 1187087 w 1956547"/>
              <a:gd name="connsiteY10" fmla="*/ 62896 h 748517"/>
              <a:gd name="connsiteX11" fmla="*/ 1811617 w 1956547"/>
              <a:gd name="connsiteY11" fmla="*/ 62896 h 748517"/>
              <a:gd name="connsiteX12" fmla="*/ 1811617 w 1956547"/>
              <a:gd name="connsiteY12" fmla="*/ 563189 h 748517"/>
              <a:gd name="connsiteX13" fmla="*/ 1684351 w 1956547"/>
              <a:gd name="connsiteY13" fmla="*/ 566655 h 748517"/>
              <a:gd name="connsiteX14" fmla="*/ 1684351 w 1956547"/>
              <a:gd name="connsiteY14" fmla="*/ 127351 h 748517"/>
              <a:gd name="connsiteX15" fmla="*/ 1169157 w 1956547"/>
              <a:gd name="connsiteY15" fmla="*/ 127351 h 748517"/>
              <a:gd name="connsiteX16" fmla="*/ 623051 w 1956547"/>
              <a:gd name="connsiteY16" fmla="*/ 127351 h 748517"/>
              <a:gd name="connsiteX17" fmla="*/ 138769 w 1956547"/>
              <a:gd name="connsiteY17" fmla="*/ 127351 h 748517"/>
              <a:gd name="connsiteX18" fmla="*/ 269206 w 1956547"/>
              <a:gd name="connsiteY18" fmla="*/ 62896 h 748517"/>
              <a:gd name="connsiteX19" fmla="*/ 269206 w 1956547"/>
              <a:gd name="connsiteY19" fmla="*/ 0 h 748517"/>
              <a:gd name="connsiteX20" fmla="*/ 781033 w 1956547"/>
              <a:gd name="connsiteY20" fmla="*/ 0 h 748517"/>
              <a:gd name="connsiteX21" fmla="*/ 1309733 w 1956547"/>
              <a:gd name="connsiteY21" fmla="*/ 0 h 748517"/>
              <a:gd name="connsiteX22" fmla="*/ 1956547 w 1956547"/>
              <a:gd name="connsiteY22" fmla="*/ 0 h 748517"/>
              <a:gd name="connsiteX23" fmla="*/ 1956547 w 1956547"/>
              <a:gd name="connsiteY23" fmla="*/ 498734 h 748517"/>
              <a:gd name="connsiteX24" fmla="*/ 1811617 w 1956547"/>
              <a:gd name="connsiteY24" fmla="*/ 501333 h 748517"/>
              <a:gd name="connsiteX25" fmla="*/ 1811617 w 1956547"/>
              <a:gd name="connsiteY25" fmla="*/ 62896 h 748517"/>
              <a:gd name="connsiteX26" fmla="*/ 1312904 w 1956547"/>
              <a:gd name="connsiteY26" fmla="*/ 62896 h 748517"/>
              <a:gd name="connsiteX27" fmla="*/ 767919 w 1956547"/>
              <a:gd name="connsiteY27" fmla="*/ 62896 h 748517"/>
              <a:gd name="connsiteX28" fmla="*/ 269206 w 1956547"/>
              <a:gd name="connsiteY28" fmla="*/ 62896 h 748517"/>
              <a:gd name="connsiteX0" fmla="*/ 0 w 1956547"/>
              <a:gd name="connsiteY0" fmla="*/ 127351 h 748517"/>
              <a:gd name="connsiteX1" fmla="*/ 544607 w 1956547"/>
              <a:gd name="connsiteY1" fmla="*/ 127351 h 748517"/>
              <a:gd name="connsiteX2" fmla="*/ 1139744 w 1956547"/>
              <a:gd name="connsiteY2" fmla="*/ 127351 h 748517"/>
              <a:gd name="connsiteX3" fmla="*/ 1684351 w 1956547"/>
              <a:gd name="connsiteY3" fmla="*/ 127351 h 748517"/>
              <a:gd name="connsiteX4" fmla="*/ 1684351 w 1956547"/>
              <a:gd name="connsiteY4" fmla="*/ 624526 h 748517"/>
              <a:gd name="connsiteX5" fmla="*/ 0 w 1956547"/>
              <a:gd name="connsiteY5" fmla="*/ 720170 h 748517"/>
              <a:gd name="connsiteX6" fmla="*/ 0 w 1956547"/>
              <a:gd name="connsiteY6" fmla="*/ 127351 h 748517"/>
              <a:gd name="connsiteX7" fmla="*/ 138769 w 1956547"/>
              <a:gd name="connsiteY7" fmla="*/ 127351 h 748517"/>
              <a:gd name="connsiteX8" fmla="*/ 138769 w 1956547"/>
              <a:gd name="connsiteY8" fmla="*/ 62896 h 748517"/>
              <a:gd name="connsiteX9" fmla="*/ 713113 w 1956547"/>
              <a:gd name="connsiteY9" fmla="*/ 62896 h 748517"/>
              <a:gd name="connsiteX10" fmla="*/ 1270729 w 1956547"/>
              <a:gd name="connsiteY10" fmla="*/ 62896 h 748517"/>
              <a:gd name="connsiteX11" fmla="*/ 1811617 w 1956547"/>
              <a:gd name="connsiteY11" fmla="*/ 62896 h 748517"/>
              <a:gd name="connsiteX12" fmla="*/ 1811617 w 1956547"/>
              <a:gd name="connsiteY12" fmla="*/ 563189 h 748517"/>
              <a:gd name="connsiteX13" fmla="*/ 1684351 w 1956547"/>
              <a:gd name="connsiteY13" fmla="*/ 566655 h 748517"/>
              <a:gd name="connsiteX14" fmla="*/ 269206 w 1956547"/>
              <a:gd name="connsiteY14" fmla="*/ 62896 h 748517"/>
              <a:gd name="connsiteX15" fmla="*/ 269206 w 1956547"/>
              <a:gd name="connsiteY15" fmla="*/ 0 h 748517"/>
              <a:gd name="connsiteX16" fmla="*/ 831653 w 1956547"/>
              <a:gd name="connsiteY16" fmla="*/ 0 h 748517"/>
              <a:gd name="connsiteX17" fmla="*/ 1360353 w 1956547"/>
              <a:gd name="connsiteY17" fmla="*/ 0 h 748517"/>
              <a:gd name="connsiteX18" fmla="*/ 1956547 w 1956547"/>
              <a:gd name="connsiteY18" fmla="*/ 0 h 748517"/>
              <a:gd name="connsiteX19" fmla="*/ 1956547 w 1956547"/>
              <a:gd name="connsiteY19" fmla="*/ 498734 h 748517"/>
              <a:gd name="connsiteX20" fmla="*/ 1811617 w 1956547"/>
              <a:gd name="connsiteY20" fmla="*/ 501333 h 748517"/>
              <a:gd name="connsiteX0" fmla="*/ 0 w 1956547"/>
              <a:gd name="connsiteY0" fmla="*/ 720170 h 748517"/>
              <a:gd name="connsiteX1" fmla="*/ 1684351 w 1956547"/>
              <a:gd name="connsiteY1" fmla="*/ 624526 h 748517"/>
              <a:gd name="connsiteX2" fmla="*/ 1684351 w 1956547"/>
              <a:gd name="connsiteY2" fmla="*/ 566655 h 748517"/>
              <a:gd name="connsiteX3" fmla="*/ 1811617 w 1956547"/>
              <a:gd name="connsiteY3" fmla="*/ 563189 h 748517"/>
              <a:gd name="connsiteX4" fmla="*/ 1811617 w 1956547"/>
              <a:gd name="connsiteY4" fmla="*/ 501333 h 748517"/>
              <a:gd name="connsiteX5" fmla="*/ 1956547 w 1956547"/>
              <a:gd name="connsiteY5" fmla="*/ 498734 h 748517"/>
              <a:gd name="connsiteX6" fmla="*/ 1956547 w 1956547"/>
              <a:gd name="connsiteY6" fmla="*/ 0 h 748517"/>
              <a:gd name="connsiteX7" fmla="*/ 1360353 w 1956547"/>
              <a:gd name="connsiteY7" fmla="*/ 0 h 748517"/>
              <a:gd name="connsiteX8" fmla="*/ 797906 w 1956547"/>
              <a:gd name="connsiteY8" fmla="*/ 0 h 748517"/>
              <a:gd name="connsiteX9" fmla="*/ 269206 w 1956547"/>
              <a:gd name="connsiteY9" fmla="*/ 0 h 748517"/>
              <a:gd name="connsiteX10" fmla="*/ 269206 w 1956547"/>
              <a:gd name="connsiteY10" fmla="*/ 62896 h 748517"/>
              <a:gd name="connsiteX11" fmla="*/ 138769 w 1956547"/>
              <a:gd name="connsiteY11" fmla="*/ 62896 h 748517"/>
              <a:gd name="connsiteX12" fmla="*/ 138769 w 1956547"/>
              <a:gd name="connsiteY12" fmla="*/ 127351 h 748517"/>
              <a:gd name="connsiteX13" fmla="*/ 0 w 1956547"/>
              <a:gd name="connsiteY13" fmla="*/ 127351 h 748517"/>
              <a:gd name="connsiteX14" fmla="*/ 0 w 1956547"/>
              <a:gd name="connsiteY14" fmla="*/ 720170 h 74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6547" h="748517" stroke="0" extrusionOk="0">
                <a:moveTo>
                  <a:pt x="0" y="720170"/>
                </a:moveTo>
                <a:cubicBezTo>
                  <a:pt x="851415" y="802428"/>
                  <a:pt x="839786" y="637506"/>
                  <a:pt x="1684351" y="624526"/>
                </a:cubicBezTo>
                <a:cubicBezTo>
                  <a:pt x="1675239" y="391228"/>
                  <a:pt x="1666687" y="260191"/>
                  <a:pt x="1684351" y="127351"/>
                </a:cubicBezTo>
                <a:cubicBezTo>
                  <a:pt x="1406896" y="99397"/>
                  <a:pt x="1304292" y="136211"/>
                  <a:pt x="1106057" y="127351"/>
                </a:cubicBezTo>
                <a:cubicBezTo>
                  <a:pt x="907822" y="118491"/>
                  <a:pt x="835432" y="102448"/>
                  <a:pt x="595137" y="127351"/>
                </a:cubicBezTo>
                <a:cubicBezTo>
                  <a:pt x="354842" y="152254"/>
                  <a:pt x="188926" y="136876"/>
                  <a:pt x="0" y="127351"/>
                </a:cubicBezTo>
                <a:cubicBezTo>
                  <a:pt x="28553" y="362153"/>
                  <a:pt x="1672" y="598965"/>
                  <a:pt x="0" y="720170"/>
                </a:cubicBezTo>
                <a:close/>
                <a:moveTo>
                  <a:pt x="138769" y="127351"/>
                </a:moveTo>
                <a:cubicBezTo>
                  <a:pt x="141203" y="105481"/>
                  <a:pt x="141896" y="81579"/>
                  <a:pt x="138769" y="62896"/>
                </a:cubicBezTo>
                <a:cubicBezTo>
                  <a:pt x="290303" y="40915"/>
                  <a:pt x="396932" y="67938"/>
                  <a:pt x="646200" y="62896"/>
                </a:cubicBezTo>
                <a:cubicBezTo>
                  <a:pt x="895468" y="57854"/>
                  <a:pt x="954088" y="55119"/>
                  <a:pt x="1187087" y="62896"/>
                </a:cubicBezTo>
                <a:cubicBezTo>
                  <a:pt x="1420086" y="70673"/>
                  <a:pt x="1679318" y="57468"/>
                  <a:pt x="1811617" y="62896"/>
                </a:cubicBezTo>
                <a:cubicBezTo>
                  <a:pt x="1824713" y="266979"/>
                  <a:pt x="1792113" y="364374"/>
                  <a:pt x="1811617" y="563189"/>
                </a:cubicBezTo>
                <a:cubicBezTo>
                  <a:pt x="1748028" y="563189"/>
                  <a:pt x="1684351" y="566656"/>
                  <a:pt x="1684351" y="566655"/>
                </a:cubicBezTo>
                <a:cubicBezTo>
                  <a:pt x="1669782" y="356887"/>
                  <a:pt x="1682748" y="222391"/>
                  <a:pt x="1684351" y="127351"/>
                </a:cubicBezTo>
                <a:cubicBezTo>
                  <a:pt x="1487902" y="123553"/>
                  <a:pt x="1408836" y="145887"/>
                  <a:pt x="1169157" y="127351"/>
                </a:cubicBezTo>
                <a:cubicBezTo>
                  <a:pt x="929478" y="108815"/>
                  <a:pt x="785281" y="149950"/>
                  <a:pt x="623051" y="127351"/>
                </a:cubicBezTo>
                <a:cubicBezTo>
                  <a:pt x="460821" y="104752"/>
                  <a:pt x="272690" y="122277"/>
                  <a:pt x="138769" y="127351"/>
                </a:cubicBezTo>
                <a:close/>
                <a:moveTo>
                  <a:pt x="269206" y="62896"/>
                </a:moveTo>
                <a:cubicBezTo>
                  <a:pt x="267673" y="39892"/>
                  <a:pt x="272274" y="12989"/>
                  <a:pt x="269206" y="0"/>
                </a:cubicBezTo>
                <a:cubicBezTo>
                  <a:pt x="387108" y="23362"/>
                  <a:pt x="575826" y="-6591"/>
                  <a:pt x="781033" y="0"/>
                </a:cubicBezTo>
                <a:cubicBezTo>
                  <a:pt x="986240" y="6591"/>
                  <a:pt x="1145029" y="3747"/>
                  <a:pt x="1309733" y="0"/>
                </a:cubicBezTo>
                <a:cubicBezTo>
                  <a:pt x="1474437" y="-3747"/>
                  <a:pt x="1637483" y="-13096"/>
                  <a:pt x="1956547" y="0"/>
                </a:cubicBezTo>
                <a:cubicBezTo>
                  <a:pt x="1949676" y="121903"/>
                  <a:pt x="1962880" y="297547"/>
                  <a:pt x="1956547" y="498734"/>
                </a:cubicBezTo>
                <a:cubicBezTo>
                  <a:pt x="1884083" y="498734"/>
                  <a:pt x="1811616" y="501333"/>
                  <a:pt x="1811617" y="501333"/>
                </a:cubicBezTo>
                <a:cubicBezTo>
                  <a:pt x="1798641" y="373669"/>
                  <a:pt x="1831713" y="151068"/>
                  <a:pt x="1811617" y="62896"/>
                </a:cubicBezTo>
                <a:cubicBezTo>
                  <a:pt x="1679958" y="80474"/>
                  <a:pt x="1423919" y="46810"/>
                  <a:pt x="1312904" y="62896"/>
                </a:cubicBezTo>
                <a:cubicBezTo>
                  <a:pt x="1201889" y="78982"/>
                  <a:pt x="958247" y="52241"/>
                  <a:pt x="767919" y="62896"/>
                </a:cubicBezTo>
                <a:cubicBezTo>
                  <a:pt x="577591" y="73551"/>
                  <a:pt x="495635" y="49981"/>
                  <a:pt x="269206" y="62896"/>
                </a:cubicBezTo>
                <a:close/>
              </a:path>
              <a:path w="1956547" h="748517" fill="none" extrusionOk="0">
                <a:moveTo>
                  <a:pt x="0" y="127351"/>
                </a:moveTo>
                <a:cubicBezTo>
                  <a:pt x="240844" y="101543"/>
                  <a:pt x="298040" y="152529"/>
                  <a:pt x="544607" y="127351"/>
                </a:cubicBezTo>
                <a:cubicBezTo>
                  <a:pt x="791174" y="102173"/>
                  <a:pt x="897474" y="138585"/>
                  <a:pt x="1139744" y="127351"/>
                </a:cubicBezTo>
                <a:cubicBezTo>
                  <a:pt x="1382014" y="116117"/>
                  <a:pt x="1418162" y="111739"/>
                  <a:pt x="1684351" y="127351"/>
                </a:cubicBezTo>
                <a:cubicBezTo>
                  <a:pt x="1676998" y="310124"/>
                  <a:pt x="1677403" y="387502"/>
                  <a:pt x="1684351" y="624526"/>
                </a:cubicBezTo>
                <a:cubicBezTo>
                  <a:pt x="847063" y="627081"/>
                  <a:pt x="840501" y="823025"/>
                  <a:pt x="0" y="720170"/>
                </a:cubicBezTo>
                <a:cubicBezTo>
                  <a:pt x="1717" y="535862"/>
                  <a:pt x="-539" y="376005"/>
                  <a:pt x="0" y="127351"/>
                </a:cubicBezTo>
                <a:close/>
                <a:moveTo>
                  <a:pt x="138769" y="127351"/>
                </a:moveTo>
                <a:cubicBezTo>
                  <a:pt x="135788" y="103648"/>
                  <a:pt x="139142" y="93820"/>
                  <a:pt x="138769" y="62896"/>
                </a:cubicBezTo>
                <a:cubicBezTo>
                  <a:pt x="375949" y="47796"/>
                  <a:pt x="558999" y="88005"/>
                  <a:pt x="713113" y="62896"/>
                </a:cubicBezTo>
                <a:cubicBezTo>
                  <a:pt x="867227" y="37787"/>
                  <a:pt x="1120385" y="85903"/>
                  <a:pt x="1270729" y="62896"/>
                </a:cubicBezTo>
                <a:cubicBezTo>
                  <a:pt x="1421073" y="39889"/>
                  <a:pt x="1688863" y="78741"/>
                  <a:pt x="1811617" y="62896"/>
                </a:cubicBezTo>
                <a:cubicBezTo>
                  <a:pt x="1815733" y="270203"/>
                  <a:pt x="1813714" y="383931"/>
                  <a:pt x="1811617" y="563189"/>
                </a:cubicBezTo>
                <a:cubicBezTo>
                  <a:pt x="1748029" y="563190"/>
                  <a:pt x="1684352" y="566655"/>
                  <a:pt x="1684351" y="566655"/>
                </a:cubicBezTo>
                <a:moveTo>
                  <a:pt x="269206" y="62896"/>
                </a:moveTo>
                <a:cubicBezTo>
                  <a:pt x="269704" y="33465"/>
                  <a:pt x="268096" y="25776"/>
                  <a:pt x="269206" y="0"/>
                </a:cubicBezTo>
                <a:cubicBezTo>
                  <a:pt x="384230" y="15834"/>
                  <a:pt x="554274" y="-11827"/>
                  <a:pt x="831653" y="0"/>
                </a:cubicBezTo>
                <a:cubicBezTo>
                  <a:pt x="1109032" y="11827"/>
                  <a:pt x="1177902" y="7677"/>
                  <a:pt x="1360353" y="0"/>
                </a:cubicBezTo>
                <a:cubicBezTo>
                  <a:pt x="1542804" y="-7677"/>
                  <a:pt x="1718924" y="15941"/>
                  <a:pt x="1956547" y="0"/>
                </a:cubicBezTo>
                <a:cubicBezTo>
                  <a:pt x="1959373" y="119804"/>
                  <a:pt x="1946395" y="388404"/>
                  <a:pt x="1956547" y="498734"/>
                </a:cubicBezTo>
                <a:cubicBezTo>
                  <a:pt x="1884082" y="498734"/>
                  <a:pt x="1811617" y="501332"/>
                  <a:pt x="1811617" y="501333"/>
                </a:cubicBezTo>
              </a:path>
              <a:path w="1956547" h="748517" fill="none" stroke="0" extrusionOk="0">
                <a:moveTo>
                  <a:pt x="0" y="720170"/>
                </a:moveTo>
                <a:cubicBezTo>
                  <a:pt x="865858" y="815467"/>
                  <a:pt x="831335" y="662753"/>
                  <a:pt x="1684351" y="624526"/>
                </a:cubicBezTo>
                <a:cubicBezTo>
                  <a:pt x="1682154" y="599778"/>
                  <a:pt x="1685283" y="579859"/>
                  <a:pt x="1684351" y="566655"/>
                </a:cubicBezTo>
                <a:cubicBezTo>
                  <a:pt x="1680287" y="570345"/>
                  <a:pt x="1742360" y="548754"/>
                  <a:pt x="1811617" y="563189"/>
                </a:cubicBezTo>
                <a:cubicBezTo>
                  <a:pt x="1808936" y="539994"/>
                  <a:pt x="1811564" y="520825"/>
                  <a:pt x="1811617" y="501333"/>
                </a:cubicBezTo>
                <a:cubicBezTo>
                  <a:pt x="1803604" y="506084"/>
                  <a:pt x="1888677" y="499546"/>
                  <a:pt x="1956547" y="498734"/>
                </a:cubicBezTo>
                <a:cubicBezTo>
                  <a:pt x="1952966" y="398857"/>
                  <a:pt x="1949310" y="119006"/>
                  <a:pt x="1956547" y="0"/>
                </a:cubicBezTo>
                <a:cubicBezTo>
                  <a:pt x="1784335" y="-21586"/>
                  <a:pt x="1623763" y="12801"/>
                  <a:pt x="1360353" y="0"/>
                </a:cubicBezTo>
                <a:cubicBezTo>
                  <a:pt x="1096943" y="-12801"/>
                  <a:pt x="1026108" y="11134"/>
                  <a:pt x="797906" y="0"/>
                </a:cubicBezTo>
                <a:cubicBezTo>
                  <a:pt x="569704" y="-11134"/>
                  <a:pt x="466753" y="20620"/>
                  <a:pt x="269206" y="0"/>
                </a:cubicBezTo>
                <a:cubicBezTo>
                  <a:pt x="268344" y="31338"/>
                  <a:pt x="266450" y="33773"/>
                  <a:pt x="269206" y="62896"/>
                </a:cubicBezTo>
                <a:cubicBezTo>
                  <a:pt x="226033" y="67504"/>
                  <a:pt x="168043" y="67135"/>
                  <a:pt x="138769" y="62896"/>
                </a:cubicBezTo>
                <a:cubicBezTo>
                  <a:pt x="140646" y="82398"/>
                  <a:pt x="138463" y="107911"/>
                  <a:pt x="138769" y="127351"/>
                </a:cubicBezTo>
                <a:cubicBezTo>
                  <a:pt x="81328" y="125096"/>
                  <a:pt x="46153" y="129117"/>
                  <a:pt x="0" y="127351"/>
                </a:cubicBezTo>
                <a:cubicBezTo>
                  <a:pt x="-1858" y="353455"/>
                  <a:pt x="6806" y="433366"/>
                  <a:pt x="0" y="720170"/>
                </a:cubicBezTo>
                <a:close/>
              </a:path>
              <a:path w="1956547" h="748517" fill="none" stroke="0" extrusionOk="0">
                <a:moveTo>
                  <a:pt x="0" y="127351"/>
                </a:moveTo>
                <a:cubicBezTo>
                  <a:pt x="262555" y="145214"/>
                  <a:pt x="324029" y="142382"/>
                  <a:pt x="527763" y="127351"/>
                </a:cubicBezTo>
                <a:cubicBezTo>
                  <a:pt x="731497" y="112320"/>
                  <a:pt x="842317" y="117916"/>
                  <a:pt x="1072370" y="127351"/>
                </a:cubicBezTo>
                <a:cubicBezTo>
                  <a:pt x="1302423" y="136786"/>
                  <a:pt x="1389367" y="157249"/>
                  <a:pt x="1684351" y="127351"/>
                </a:cubicBezTo>
                <a:cubicBezTo>
                  <a:pt x="1672715" y="263645"/>
                  <a:pt x="1660233" y="416345"/>
                  <a:pt x="1684351" y="624526"/>
                </a:cubicBezTo>
                <a:cubicBezTo>
                  <a:pt x="829043" y="629625"/>
                  <a:pt x="866556" y="785215"/>
                  <a:pt x="0" y="720170"/>
                </a:cubicBezTo>
                <a:cubicBezTo>
                  <a:pt x="-7205" y="492123"/>
                  <a:pt x="16301" y="343378"/>
                  <a:pt x="0" y="127351"/>
                </a:cubicBezTo>
                <a:close/>
                <a:moveTo>
                  <a:pt x="138769" y="127351"/>
                </a:moveTo>
                <a:cubicBezTo>
                  <a:pt x="138247" y="102943"/>
                  <a:pt x="140174" y="79905"/>
                  <a:pt x="138769" y="62896"/>
                </a:cubicBezTo>
                <a:cubicBezTo>
                  <a:pt x="390747" y="75893"/>
                  <a:pt x="521269" y="61283"/>
                  <a:pt x="662928" y="62896"/>
                </a:cubicBezTo>
                <a:cubicBezTo>
                  <a:pt x="804587" y="64509"/>
                  <a:pt x="1054980" y="42938"/>
                  <a:pt x="1170359" y="62896"/>
                </a:cubicBezTo>
                <a:cubicBezTo>
                  <a:pt x="1285738" y="82854"/>
                  <a:pt x="1625115" y="69050"/>
                  <a:pt x="1811617" y="62896"/>
                </a:cubicBezTo>
                <a:cubicBezTo>
                  <a:pt x="1816193" y="180220"/>
                  <a:pt x="1791802" y="415409"/>
                  <a:pt x="1811617" y="563189"/>
                </a:cubicBezTo>
                <a:cubicBezTo>
                  <a:pt x="1748029" y="563189"/>
                  <a:pt x="1684351" y="566656"/>
                  <a:pt x="1684351" y="566655"/>
                </a:cubicBezTo>
                <a:moveTo>
                  <a:pt x="269206" y="62896"/>
                </a:moveTo>
                <a:cubicBezTo>
                  <a:pt x="271325" y="44804"/>
                  <a:pt x="269721" y="18108"/>
                  <a:pt x="269206" y="0"/>
                </a:cubicBezTo>
                <a:cubicBezTo>
                  <a:pt x="519845" y="-16804"/>
                  <a:pt x="647943" y="6193"/>
                  <a:pt x="781033" y="0"/>
                </a:cubicBezTo>
                <a:cubicBezTo>
                  <a:pt x="914123" y="-6193"/>
                  <a:pt x="1108618" y="6073"/>
                  <a:pt x="1343480" y="0"/>
                </a:cubicBezTo>
                <a:cubicBezTo>
                  <a:pt x="1578342" y="-6073"/>
                  <a:pt x="1672227" y="-22484"/>
                  <a:pt x="1956547" y="0"/>
                </a:cubicBezTo>
                <a:cubicBezTo>
                  <a:pt x="1951639" y="193579"/>
                  <a:pt x="1953991" y="344244"/>
                  <a:pt x="1956547" y="498734"/>
                </a:cubicBezTo>
                <a:cubicBezTo>
                  <a:pt x="1884082" y="498734"/>
                  <a:pt x="1811618" y="501333"/>
                  <a:pt x="1811617" y="501333"/>
                </a:cubicBezTo>
              </a:path>
            </a:pathLst>
          </a:custGeom>
          <a:solidFill>
            <a:schemeClr val="accent1">
              <a:lumMod val="60000"/>
              <a:lumOff val="40000"/>
            </a:schemeClr>
          </a:solidFill>
          <a:ln>
            <a:solidFill>
              <a:schemeClr val="accent1">
                <a:lumMod val="50000"/>
              </a:schemeClr>
            </a:solidFill>
            <a:extLst>
              <a:ext uri="{C807C97D-BFC1-408E-A445-0C87EB9F89A2}">
                <ask:lineSketchStyleProps xmlns:ask="http://schemas.microsoft.com/office/drawing/2018/sketchyshapes" sd="129998726">
                  <a:prstGeom prst="flowChartMultidocumen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ARM state</a:t>
            </a:r>
          </a:p>
        </p:txBody>
      </p:sp>
    </p:spTree>
    <p:extLst>
      <p:ext uri="{BB962C8B-B14F-4D97-AF65-F5344CB8AC3E}">
        <p14:creationId xmlns:p14="http://schemas.microsoft.com/office/powerpoint/2010/main" val="136848946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Data processing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16</a:t>
            </a:fld>
            <a:endParaRPr lang="en-US" dirty="0">
              <a:solidFill>
                <a:srgbClr val="FFFFFF"/>
              </a:solidFill>
            </a:endParaRPr>
          </a:p>
        </p:txBody>
      </p:sp>
      <p:sp>
        <p:nvSpPr>
          <p:cNvPr id="4" name="TextBox 3">
            <a:extLst>
              <a:ext uri="{FF2B5EF4-FFF2-40B4-BE49-F238E27FC236}">
                <a16:creationId xmlns:a16="http://schemas.microsoft.com/office/drawing/2014/main" id="{BAA25464-14D7-6D72-C451-C2410E573C5A}"/>
              </a:ext>
            </a:extLst>
          </p:cNvPr>
          <p:cNvSpPr txBox="1"/>
          <p:nvPr/>
        </p:nvSpPr>
        <p:spPr>
          <a:xfrm>
            <a:off x="3637472" y="971909"/>
            <a:ext cx="7821666" cy="5001369"/>
          </a:xfrm>
          <a:prstGeom prst="rect">
            <a:avLst/>
          </a:prstGeom>
          <a:noFill/>
        </p:spPr>
        <p:txBody>
          <a:bodyPr wrap="square">
            <a:spAutoFit/>
          </a:bodyPr>
          <a:lstStyle/>
          <a:p>
            <a:pPr marL="285750" indent="-285750">
              <a:lnSpc>
                <a:spcPct val="150000"/>
              </a:lnSpc>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16 basic instructions (excluding two basic multiply </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instrs</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
            </a:r>
          </a:p>
          <a:p>
            <a:pPr marL="285750" indent="-285750" rtl="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Move, Arithmetic, Logical, Compare and Multiply operations</a:t>
            </a:r>
          </a:p>
          <a:p>
            <a:pPr marL="285750" indent="-285750">
              <a:lnSpc>
                <a:spcPct val="150000"/>
              </a:lnSpc>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Operate on two 32-bit operands, produce 32-bit result</a:t>
            </a:r>
          </a:p>
          <a:p>
            <a:pPr marL="285750" indent="-285750" rtl="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All operations except multiply instructions are carried out in ALU</a:t>
            </a:r>
          </a:p>
          <a:p>
            <a:pPr marL="285750" indent="-285750" rtl="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Multiply instructions are carried out in multiplier block</a:t>
            </a:r>
          </a:p>
          <a:p>
            <a:pPr marL="342900" indent="-342900" rtl="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Do not access memory</a:t>
            </a:r>
          </a:p>
          <a:p>
            <a:pPr marL="285750" indent="-285750" rtl="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Can pre-process one operand using barrel shifter</a:t>
            </a:r>
          </a:p>
        </p:txBody>
      </p:sp>
      <p:sp>
        <p:nvSpPr>
          <p:cNvPr id="5" name="TextBox 4">
            <a:extLst>
              <a:ext uri="{FF2B5EF4-FFF2-40B4-BE49-F238E27FC236}">
                <a16:creationId xmlns:a16="http://schemas.microsoft.com/office/drawing/2014/main" id="{45759867-EF77-B42A-8BBB-392645EA80DA}"/>
              </a:ext>
            </a:extLst>
          </p:cNvPr>
          <p:cNvSpPr txBox="1"/>
          <p:nvPr/>
        </p:nvSpPr>
        <p:spPr>
          <a:xfrm flipH="1">
            <a:off x="7579435" y="411514"/>
            <a:ext cx="460383" cy="276999"/>
          </a:xfrm>
          <a:prstGeom prst="rect">
            <a:avLst/>
          </a:prstGeom>
          <a:noFill/>
        </p:spPr>
        <p:txBody>
          <a:bodyPr wrap="square" rtlCol="0">
            <a:spAutoFit/>
          </a:bodyPr>
          <a:lstStyle/>
          <a:p>
            <a:r>
              <a:rPr lang="en-US" sz="1200" dirty="0">
                <a:solidFill>
                  <a:schemeClr val="accent1">
                    <a:lumMod val="50000"/>
                  </a:schemeClr>
                </a:solidFill>
              </a:rPr>
              <a:t>1/3</a:t>
            </a:r>
          </a:p>
        </p:txBody>
      </p:sp>
    </p:spTree>
    <p:extLst>
      <p:ext uri="{BB962C8B-B14F-4D97-AF65-F5344CB8AC3E}">
        <p14:creationId xmlns:p14="http://schemas.microsoft.com/office/powerpoint/2010/main" val="59024185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Data processing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17</a:t>
            </a:fld>
            <a:endParaRPr lang="en-US" dirty="0">
              <a:solidFill>
                <a:srgbClr val="FFFFFF"/>
              </a:solidFill>
            </a:endParaRPr>
          </a:p>
        </p:txBody>
      </p:sp>
      <p:sp>
        <p:nvSpPr>
          <p:cNvPr id="5" name="TextBox 4">
            <a:extLst>
              <a:ext uri="{FF2B5EF4-FFF2-40B4-BE49-F238E27FC236}">
                <a16:creationId xmlns:a16="http://schemas.microsoft.com/office/drawing/2014/main" id="{45759867-EF77-B42A-8BBB-392645EA80DA}"/>
              </a:ext>
            </a:extLst>
          </p:cNvPr>
          <p:cNvSpPr txBox="1"/>
          <p:nvPr/>
        </p:nvSpPr>
        <p:spPr>
          <a:xfrm flipH="1">
            <a:off x="7579435" y="411514"/>
            <a:ext cx="460383" cy="276999"/>
          </a:xfrm>
          <a:prstGeom prst="rect">
            <a:avLst/>
          </a:prstGeom>
          <a:noFill/>
        </p:spPr>
        <p:txBody>
          <a:bodyPr wrap="square" rtlCol="0">
            <a:spAutoFit/>
          </a:bodyPr>
          <a:lstStyle/>
          <a:p>
            <a:r>
              <a:rPr lang="en-US" sz="1200" dirty="0">
                <a:solidFill>
                  <a:schemeClr val="accent1">
                    <a:lumMod val="50000"/>
                  </a:schemeClr>
                </a:solidFill>
              </a:rPr>
              <a:t>2/3</a:t>
            </a:r>
          </a:p>
        </p:txBody>
      </p:sp>
      <p:sp>
        <p:nvSpPr>
          <p:cNvPr id="2" name="TextBox 1">
            <a:extLst>
              <a:ext uri="{FF2B5EF4-FFF2-40B4-BE49-F238E27FC236}">
                <a16:creationId xmlns:a16="http://schemas.microsoft.com/office/drawing/2014/main" id="{693B99AB-D68E-6CEF-A060-28B1E8596289}"/>
              </a:ext>
            </a:extLst>
          </p:cNvPr>
          <p:cNvSpPr txBox="1"/>
          <p:nvPr/>
        </p:nvSpPr>
        <p:spPr>
          <a:xfrm>
            <a:off x="3637472" y="1254662"/>
            <a:ext cx="6101750" cy="4111382"/>
          </a:xfrm>
          <a:prstGeom prst="rect">
            <a:avLst/>
          </a:prstGeom>
          <a:noFill/>
        </p:spPr>
        <p:txBody>
          <a:bodyPr wrap="square">
            <a:spAutoFit/>
          </a:bodyPr>
          <a:lstStyle/>
          <a:p>
            <a:pPr marL="285750" indent="-28575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Syntax:</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&lt;opcode&gt;{&lt;</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&gt;} {S} Rd, Rn, n</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Indicates flags to test</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 Set condition flags in CPSR </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“Rd”: Destination</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“Rn”: 1</a:t>
            </a:r>
            <a:r>
              <a:rPr lang="en-US" sz="2800" b="1" kern="100" baseline="30000" dirty="0">
                <a:solidFill>
                  <a:srgbClr val="002060"/>
                </a:solidFill>
                <a:latin typeface="DaunPenh" panose="01010101010101010101" pitchFamily="2" charset="0"/>
                <a:ea typeface="Calibri" panose="020F0502020204030204" pitchFamily="34" charset="0"/>
                <a:cs typeface="DaunPenh" panose="01010101010101010101" pitchFamily="2" charset="0"/>
              </a:rPr>
              <a:t>st</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operand</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“n”: May be “Rm”, “#const” or “Rs, &lt;shift | rotate&gt; n”</a:t>
            </a:r>
          </a:p>
          <a:p>
            <a:pPr rtl="0">
              <a:spcBef>
                <a:spcPts val="0"/>
              </a:spcBef>
              <a:spcAft>
                <a:spcPts val="500"/>
              </a:spcAft>
            </a:pPr>
            <a:br>
              <a:rPr lang="en-US" sz="1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br>
            <a:endParaRPr lang="en-US" sz="1800" b="1" kern="100" dirty="0">
              <a:solidFill>
                <a:srgbClr val="002060"/>
              </a:solidFill>
              <a:latin typeface="DaunPenh" panose="01010101010101010101" pitchFamily="2" charset="0"/>
              <a:ea typeface="Calibri" panose="020F0502020204030204" pitchFamily="34" charset="0"/>
              <a:cs typeface="DaunPenh" panose="01010101010101010101" pitchFamily="2" charset="0"/>
            </a:endParaRPr>
          </a:p>
        </p:txBody>
      </p:sp>
      <p:sp>
        <p:nvSpPr>
          <p:cNvPr id="6" name="Teardrop 5">
            <a:extLst>
              <a:ext uri="{FF2B5EF4-FFF2-40B4-BE49-F238E27FC236}">
                <a16:creationId xmlns:a16="http://schemas.microsoft.com/office/drawing/2014/main" id="{3AAAF285-1B1A-A679-5E1F-CC840302794B}"/>
              </a:ext>
            </a:extLst>
          </p:cNvPr>
          <p:cNvSpPr/>
          <p:nvPr/>
        </p:nvSpPr>
        <p:spPr>
          <a:xfrm>
            <a:off x="3749463" y="4813188"/>
            <a:ext cx="1702431" cy="1708382"/>
          </a:xfrm>
          <a:custGeom>
            <a:avLst/>
            <a:gdLst>
              <a:gd name="connsiteX0" fmla="*/ 0 w 1702431"/>
              <a:gd name="connsiteY0" fmla="*/ 854191 h 1708382"/>
              <a:gd name="connsiteX1" fmla="*/ 851216 w 1702431"/>
              <a:gd name="connsiteY1" fmla="*/ 0 h 1708382"/>
              <a:gd name="connsiteX2" fmla="*/ 1827696 w 1702431"/>
              <a:gd name="connsiteY2" fmla="*/ -125703 h 1708382"/>
              <a:gd name="connsiteX3" fmla="*/ 1702431 w 1702431"/>
              <a:gd name="connsiteY3" fmla="*/ 854191 h 1708382"/>
              <a:gd name="connsiteX4" fmla="*/ 851215 w 1702431"/>
              <a:gd name="connsiteY4" fmla="*/ 1708382 h 1708382"/>
              <a:gd name="connsiteX5" fmla="*/ -1 w 1702431"/>
              <a:gd name="connsiteY5" fmla="*/ 854191 h 1708382"/>
              <a:gd name="connsiteX6" fmla="*/ 0 w 1702431"/>
              <a:gd name="connsiteY6" fmla="*/ 854191 h 170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431" h="1708382" fill="none" extrusionOk="0">
                <a:moveTo>
                  <a:pt x="0" y="854191"/>
                </a:moveTo>
                <a:cubicBezTo>
                  <a:pt x="11740" y="367767"/>
                  <a:pt x="388867" y="5531"/>
                  <a:pt x="851216" y="0"/>
                </a:cubicBezTo>
                <a:cubicBezTo>
                  <a:pt x="1148362" y="-36310"/>
                  <a:pt x="1524378" y="-35026"/>
                  <a:pt x="1827696" y="-125703"/>
                </a:cubicBezTo>
                <a:cubicBezTo>
                  <a:pt x="1730718" y="250553"/>
                  <a:pt x="1693375" y="532279"/>
                  <a:pt x="1702431" y="854191"/>
                </a:cubicBezTo>
                <a:cubicBezTo>
                  <a:pt x="1727389" y="1258617"/>
                  <a:pt x="1319951" y="1655730"/>
                  <a:pt x="851215" y="1708382"/>
                </a:cubicBezTo>
                <a:cubicBezTo>
                  <a:pt x="391787" y="1680907"/>
                  <a:pt x="-18763" y="1347807"/>
                  <a:pt x="-1" y="854191"/>
                </a:cubicBezTo>
                <a:lnTo>
                  <a:pt x="0" y="854191"/>
                </a:lnTo>
                <a:close/>
              </a:path>
              <a:path w="1702431" h="1708382" stroke="0" extrusionOk="0">
                <a:moveTo>
                  <a:pt x="0" y="854191"/>
                </a:moveTo>
                <a:cubicBezTo>
                  <a:pt x="26211" y="344392"/>
                  <a:pt x="328921" y="30464"/>
                  <a:pt x="851216" y="0"/>
                </a:cubicBezTo>
                <a:cubicBezTo>
                  <a:pt x="1187494" y="-7182"/>
                  <a:pt x="1471534" y="-53737"/>
                  <a:pt x="1827696" y="-125703"/>
                </a:cubicBezTo>
                <a:cubicBezTo>
                  <a:pt x="1728076" y="248339"/>
                  <a:pt x="1746787" y="484154"/>
                  <a:pt x="1702431" y="854191"/>
                </a:cubicBezTo>
                <a:cubicBezTo>
                  <a:pt x="1694223" y="1372919"/>
                  <a:pt x="1286908" y="1652389"/>
                  <a:pt x="851215" y="1708382"/>
                </a:cubicBezTo>
                <a:cubicBezTo>
                  <a:pt x="379792" y="1699340"/>
                  <a:pt x="81712" y="1293175"/>
                  <a:pt x="-1" y="854191"/>
                </a:cubicBezTo>
                <a:lnTo>
                  <a:pt x="0" y="854191"/>
                </a:lnTo>
                <a:close/>
              </a:path>
            </a:pathLst>
          </a:custGeom>
          <a:solidFill>
            <a:schemeClr val="accent2">
              <a:lumMod val="60000"/>
              <a:lumOff val="40000"/>
            </a:schemeClr>
          </a:solidFill>
          <a:ln w="19050">
            <a:solidFill>
              <a:schemeClr val="accent2">
                <a:lumMod val="50000"/>
              </a:schemeClr>
            </a:solidFill>
            <a:extLst>
              <a:ext uri="{C807C97D-BFC1-408E-A445-0C87EB9F89A2}">
                <ask:lineSketchStyleProps xmlns:ask="http://schemas.microsoft.com/office/drawing/2018/sketchyshapes" sd="2642987932">
                  <a:prstGeom prst="teardrop">
                    <a:avLst>
                      <a:gd name="adj" fmla="val 114716"/>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143FA5-5811-2044-BFF8-2B541AA67BA7}"/>
              </a:ext>
            </a:extLst>
          </p:cNvPr>
          <p:cNvSpPr txBox="1"/>
          <p:nvPr/>
        </p:nvSpPr>
        <p:spPr>
          <a:xfrm>
            <a:off x="3999629" y="5059816"/>
            <a:ext cx="2032959" cy="1384995"/>
          </a:xfrm>
          <a:prstGeom prst="rect">
            <a:avLst/>
          </a:prstGeom>
          <a:noFill/>
        </p:spPr>
        <p:txBody>
          <a:bodyPr wrap="square">
            <a:spAutoFit/>
          </a:bodyPr>
          <a:lstStyle>
            <a:defPPr>
              <a:defRPr lang="en-US"/>
            </a:defPPr>
            <a:lvl1pPr marL="285750" indent="-285750">
              <a:spcBef>
                <a:spcPts val="0"/>
              </a:spcBef>
              <a:spcAft>
                <a:spcPts val="500"/>
              </a:spcAft>
              <a:buFont typeface="Wingdings" panose="05000000000000000000" pitchFamily="2" charset="2"/>
              <a:buChar char="ü"/>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pPr marL="0" indent="0">
              <a:buNone/>
            </a:pPr>
            <a:r>
              <a:rPr lang="en-US" dirty="0"/>
              <a:t>Rn/Rm/Rs remains unchanged</a:t>
            </a:r>
          </a:p>
        </p:txBody>
      </p:sp>
      <p:pic>
        <p:nvPicPr>
          <p:cNvPr id="11" name="Picture 10" descr="A picture containing text, screenshot, number, font&#10;&#10;Description automatically generated">
            <a:extLst>
              <a:ext uri="{FF2B5EF4-FFF2-40B4-BE49-F238E27FC236}">
                <a16:creationId xmlns:a16="http://schemas.microsoft.com/office/drawing/2014/main" id="{B7D7387B-44FF-1ACF-5B4D-9DC1B0C45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435" y="1142907"/>
            <a:ext cx="3513550" cy="2927958"/>
          </a:xfrm>
          <a:prstGeom prst="rect">
            <a:avLst/>
          </a:prstGeom>
        </p:spPr>
      </p:pic>
      <p:sp>
        <p:nvSpPr>
          <p:cNvPr id="12" name="Speech Bubble: Oval 11">
            <a:extLst>
              <a:ext uri="{FF2B5EF4-FFF2-40B4-BE49-F238E27FC236}">
                <a16:creationId xmlns:a16="http://schemas.microsoft.com/office/drawing/2014/main" id="{7C89134B-897A-03DB-95B1-D6E54D25EE0F}"/>
              </a:ext>
            </a:extLst>
          </p:cNvPr>
          <p:cNvSpPr/>
          <p:nvPr/>
        </p:nvSpPr>
        <p:spPr>
          <a:xfrm>
            <a:off x="9050786" y="319698"/>
            <a:ext cx="1800428" cy="811604"/>
          </a:xfrm>
          <a:custGeom>
            <a:avLst/>
            <a:gdLst>
              <a:gd name="connsiteX0" fmla="*/ 525131 w 1800428"/>
              <a:gd name="connsiteY0" fmla="*/ 913055 h 811604"/>
              <a:gd name="connsiteX1" fmla="*/ 457821 w 1800428"/>
              <a:gd name="connsiteY1" fmla="*/ 759222 h 811604"/>
              <a:gd name="connsiteX2" fmla="*/ 503632 w 1800428"/>
              <a:gd name="connsiteY2" fmla="*/ 41501 h 811604"/>
              <a:gd name="connsiteX3" fmla="*/ 1159949 w 1800428"/>
              <a:gd name="connsiteY3" fmla="*/ 17258 h 811604"/>
              <a:gd name="connsiteX4" fmla="*/ 1526586 w 1800428"/>
              <a:gd name="connsiteY4" fmla="*/ 697263 h 811604"/>
              <a:gd name="connsiteX5" fmla="*/ 783731 w 1800428"/>
              <a:gd name="connsiteY5" fmla="*/ 808193 h 811604"/>
              <a:gd name="connsiteX6" fmla="*/ 525131 w 1800428"/>
              <a:gd name="connsiteY6" fmla="*/ 913055 h 81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0428" h="811604" fill="none" extrusionOk="0">
                <a:moveTo>
                  <a:pt x="525131" y="913055"/>
                </a:moveTo>
                <a:cubicBezTo>
                  <a:pt x="512600" y="871922"/>
                  <a:pt x="496739" y="816170"/>
                  <a:pt x="457821" y="759222"/>
                </a:cubicBezTo>
                <a:cubicBezTo>
                  <a:pt x="-185299" y="644317"/>
                  <a:pt x="-213348" y="220134"/>
                  <a:pt x="503632" y="41501"/>
                </a:cubicBezTo>
                <a:cubicBezTo>
                  <a:pt x="718798" y="-33430"/>
                  <a:pt x="941225" y="-50953"/>
                  <a:pt x="1159949" y="17258"/>
                </a:cubicBezTo>
                <a:cubicBezTo>
                  <a:pt x="1829804" y="75541"/>
                  <a:pt x="1984960" y="522611"/>
                  <a:pt x="1526586" y="697263"/>
                </a:cubicBezTo>
                <a:cubicBezTo>
                  <a:pt x="1357779" y="829525"/>
                  <a:pt x="1055058" y="819971"/>
                  <a:pt x="783731" y="808193"/>
                </a:cubicBezTo>
                <a:cubicBezTo>
                  <a:pt x="749151" y="816059"/>
                  <a:pt x="601720" y="877990"/>
                  <a:pt x="525131" y="913055"/>
                </a:cubicBezTo>
                <a:close/>
              </a:path>
              <a:path w="1800428" h="811604" stroke="0" extrusionOk="0">
                <a:moveTo>
                  <a:pt x="525131" y="913055"/>
                </a:moveTo>
                <a:cubicBezTo>
                  <a:pt x="526737" y="883518"/>
                  <a:pt x="471594" y="773500"/>
                  <a:pt x="457821" y="759222"/>
                </a:cubicBezTo>
                <a:cubicBezTo>
                  <a:pt x="-151998" y="584832"/>
                  <a:pt x="-170800" y="175971"/>
                  <a:pt x="503632" y="41501"/>
                </a:cubicBezTo>
                <a:cubicBezTo>
                  <a:pt x="694734" y="34683"/>
                  <a:pt x="956976" y="-26740"/>
                  <a:pt x="1159949" y="17258"/>
                </a:cubicBezTo>
                <a:cubicBezTo>
                  <a:pt x="1809242" y="155123"/>
                  <a:pt x="1992040" y="436298"/>
                  <a:pt x="1526586" y="697263"/>
                </a:cubicBezTo>
                <a:cubicBezTo>
                  <a:pt x="1328453" y="776575"/>
                  <a:pt x="1092167" y="809665"/>
                  <a:pt x="783731" y="808193"/>
                </a:cubicBezTo>
                <a:cubicBezTo>
                  <a:pt x="702010" y="829622"/>
                  <a:pt x="570852" y="912353"/>
                  <a:pt x="525131" y="913055"/>
                </a:cubicBezTo>
                <a:close/>
              </a:path>
            </a:pathLst>
          </a:custGeom>
          <a:solidFill>
            <a:schemeClr val="accent2">
              <a:lumMod val="60000"/>
              <a:lumOff val="40000"/>
            </a:schemeClr>
          </a:solidFill>
          <a:ln w="19050">
            <a:solidFill>
              <a:schemeClr val="accent2">
                <a:lumMod val="50000"/>
              </a:schemeClr>
            </a:solidFill>
            <a:extLst>
              <a:ext uri="{C807C97D-BFC1-408E-A445-0C87EB9F89A2}">
                <ask:lineSketchStyleProps xmlns:ask="http://schemas.microsoft.com/office/drawing/2018/sketchyshapes" sd="2642987932">
                  <a:prstGeom prst="wedgeEllipseCallou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6B6D30B-46FC-3F4D-FA90-FA70CE84E72D}"/>
              </a:ext>
            </a:extLst>
          </p:cNvPr>
          <p:cNvSpPr txBox="1"/>
          <p:nvPr/>
        </p:nvSpPr>
        <p:spPr>
          <a:xfrm>
            <a:off x="9249577" y="562342"/>
            <a:ext cx="2032959" cy="523220"/>
          </a:xfrm>
          <a:prstGeom prst="rect">
            <a:avLst/>
          </a:prstGeom>
          <a:noFill/>
        </p:spPr>
        <p:txBody>
          <a:bodyPr wrap="square">
            <a:spAutoFit/>
          </a:bodyPr>
          <a:lstStyle>
            <a:defPPr>
              <a:defRPr lang="en-US"/>
            </a:defPPr>
            <a:lvl1pPr marL="285750" indent="-285750">
              <a:spcBef>
                <a:spcPts val="0"/>
              </a:spcBef>
              <a:spcAft>
                <a:spcPts val="500"/>
              </a:spcAft>
              <a:buFont typeface="Wingdings" panose="05000000000000000000" pitchFamily="2" charset="2"/>
              <a:buChar char="ü"/>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pPr marL="0" indent="0">
              <a:buNone/>
            </a:pPr>
            <a:r>
              <a:rPr lang="en-US" dirty="0"/>
              <a:t>Default: AL</a:t>
            </a:r>
          </a:p>
        </p:txBody>
      </p:sp>
      <p:sp>
        <p:nvSpPr>
          <p:cNvPr id="20" name="Freeform: Shape 19">
            <a:extLst>
              <a:ext uri="{FF2B5EF4-FFF2-40B4-BE49-F238E27FC236}">
                <a16:creationId xmlns:a16="http://schemas.microsoft.com/office/drawing/2014/main" id="{447B1276-A44A-9764-26A9-3A49E95192AF}"/>
              </a:ext>
            </a:extLst>
          </p:cNvPr>
          <p:cNvSpPr/>
          <p:nvPr/>
        </p:nvSpPr>
        <p:spPr>
          <a:xfrm>
            <a:off x="8862204" y="4060166"/>
            <a:ext cx="1265207" cy="1806931"/>
          </a:xfrm>
          <a:custGeom>
            <a:avLst/>
            <a:gdLst>
              <a:gd name="connsiteX0" fmla="*/ 1265207 w 1265207"/>
              <a:gd name="connsiteY0" fmla="*/ 0 h 1806931"/>
              <a:gd name="connsiteX1" fmla="*/ 1173192 w 1265207"/>
              <a:gd name="connsiteY1" fmla="*/ 23004 h 1806931"/>
              <a:gd name="connsiteX2" fmla="*/ 1063924 w 1265207"/>
              <a:gd name="connsiteY2" fmla="*/ 74762 h 1806931"/>
              <a:gd name="connsiteX3" fmla="*/ 977660 w 1265207"/>
              <a:gd name="connsiteY3" fmla="*/ 109268 h 1806931"/>
              <a:gd name="connsiteX4" fmla="*/ 914400 w 1265207"/>
              <a:gd name="connsiteY4" fmla="*/ 138023 h 1806931"/>
              <a:gd name="connsiteX5" fmla="*/ 810883 w 1265207"/>
              <a:gd name="connsiteY5" fmla="*/ 373811 h 1806931"/>
              <a:gd name="connsiteX6" fmla="*/ 799381 w 1265207"/>
              <a:gd name="connsiteY6" fmla="*/ 494581 h 1806931"/>
              <a:gd name="connsiteX7" fmla="*/ 879894 w 1265207"/>
              <a:gd name="connsiteY7" fmla="*/ 776377 h 1806931"/>
              <a:gd name="connsiteX8" fmla="*/ 1127185 w 1265207"/>
              <a:gd name="connsiteY8" fmla="*/ 1086928 h 1806931"/>
              <a:gd name="connsiteX9" fmla="*/ 1109932 w 1265207"/>
              <a:gd name="connsiteY9" fmla="*/ 1311215 h 1806931"/>
              <a:gd name="connsiteX10" fmla="*/ 1081177 w 1265207"/>
              <a:gd name="connsiteY10" fmla="*/ 1391728 h 1806931"/>
              <a:gd name="connsiteX11" fmla="*/ 1012166 w 1265207"/>
              <a:gd name="connsiteY11" fmla="*/ 1518249 h 1806931"/>
              <a:gd name="connsiteX12" fmla="*/ 828136 w 1265207"/>
              <a:gd name="connsiteY12" fmla="*/ 1667774 h 1806931"/>
              <a:gd name="connsiteX13" fmla="*/ 695864 w 1265207"/>
              <a:gd name="connsiteY13" fmla="*/ 1731034 h 1806931"/>
              <a:gd name="connsiteX14" fmla="*/ 546339 w 1265207"/>
              <a:gd name="connsiteY14" fmla="*/ 1771291 h 1806931"/>
              <a:gd name="connsiteX15" fmla="*/ 276045 w 1265207"/>
              <a:gd name="connsiteY15" fmla="*/ 1805796 h 1806931"/>
              <a:gd name="connsiteX16" fmla="*/ 0 w 1265207"/>
              <a:gd name="connsiteY16" fmla="*/ 1805796 h 180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07" h="1806931" extrusionOk="0">
                <a:moveTo>
                  <a:pt x="1265207" y="0"/>
                </a:moveTo>
                <a:cubicBezTo>
                  <a:pt x="1234125" y="1546"/>
                  <a:pt x="1204956" y="17163"/>
                  <a:pt x="1173192" y="23004"/>
                </a:cubicBezTo>
                <a:cubicBezTo>
                  <a:pt x="1096978" y="45856"/>
                  <a:pt x="1131730" y="47179"/>
                  <a:pt x="1063924" y="74762"/>
                </a:cubicBezTo>
                <a:cubicBezTo>
                  <a:pt x="1035836" y="88598"/>
                  <a:pt x="1005493" y="95826"/>
                  <a:pt x="977660" y="109268"/>
                </a:cubicBezTo>
                <a:cubicBezTo>
                  <a:pt x="953975" y="115313"/>
                  <a:pt x="939845" y="129059"/>
                  <a:pt x="914400" y="138023"/>
                </a:cubicBezTo>
                <a:cubicBezTo>
                  <a:pt x="868649" y="208361"/>
                  <a:pt x="844759" y="273538"/>
                  <a:pt x="810883" y="373811"/>
                </a:cubicBezTo>
                <a:cubicBezTo>
                  <a:pt x="797978" y="409498"/>
                  <a:pt x="802411" y="446705"/>
                  <a:pt x="799381" y="494581"/>
                </a:cubicBezTo>
                <a:cubicBezTo>
                  <a:pt x="812832" y="579005"/>
                  <a:pt x="838404" y="709989"/>
                  <a:pt x="879894" y="776377"/>
                </a:cubicBezTo>
                <a:cubicBezTo>
                  <a:pt x="1242051" y="1294968"/>
                  <a:pt x="987017" y="783989"/>
                  <a:pt x="1127185" y="1086928"/>
                </a:cubicBezTo>
                <a:cubicBezTo>
                  <a:pt x="1134987" y="1194116"/>
                  <a:pt x="1139891" y="1181693"/>
                  <a:pt x="1109932" y="1311215"/>
                </a:cubicBezTo>
                <a:cubicBezTo>
                  <a:pt x="1102783" y="1341462"/>
                  <a:pt x="1089889" y="1364435"/>
                  <a:pt x="1081177" y="1391728"/>
                </a:cubicBezTo>
                <a:cubicBezTo>
                  <a:pt x="1058532" y="1441500"/>
                  <a:pt x="1042722" y="1485296"/>
                  <a:pt x="1012166" y="1518249"/>
                </a:cubicBezTo>
                <a:cubicBezTo>
                  <a:pt x="966095" y="1583683"/>
                  <a:pt x="889767" y="1631036"/>
                  <a:pt x="828136" y="1667774"/>
                </a:cubicBezTo>
                <a:cubicBezTo>
                  <a:pt x="791417" y="1694964"/>
                  <a:pt x="739967" y="1715161"/>
                  <a:pt x="695864" y="1731034"/>
                </a:cubicBezTo>
                <a:cubicBezTo>
                  <a:pt x="649203" y="1750358"/>
                  <a:pt x="590594" y="1752114"/>
                  <a:pt x="546339" y="1771291"/>
                </a:cubicBezTo>
                <a:cubicBezTo>
                  <a:pt x="470924" y="1792890"/>
                  <a:pt x="347841" y="1805877"/>
                  <a:pt x="276045" y="1805796"/>
                </a:cubicBezTo>
                <a:cubicBezTo>
                  <a:pt x="169759" y="1813871"/>
                  <a:pt x="93274" y="1803933"/>
                  <a:pt x="0" y="1805796"/>
                </a:cubicBezTo>
              </a:path>
            </a:pathLst>
          </a:custGeom>
          <a:noFill/>
          <a:ln>
            <a:solidFill>
              <a:schemeClr val="accent1">
                <a:lumMod val="50000"/>
              </a:schemeClr>
            </a:solidFill>
            <a:prstDash val="lgDashDot"/>
            <a:headEnd type="none" w="med" len="med"/>
            <a:tailEnd type="arrow" w="med" len="med"/>
            <a:extLst>
              <a:ext uri="{C807C97D-BFC1-408E-A445-0C87EB9F89A2}">
                <ask:lineSketchStyleProps xmlns:ask="http://schemas.microsoft.com/office/drawing/2018/sketchyshapes" sd="1241726567">
                  <a:custGeom>
                    <a:avLst/>
                    <a:gdLst>
                      <a:gd name="connsiteX0" fmla="*/ 1265207 w 1265207"/>
                      <a:gd name="connsiteY0" fmla="*/ 0 h 1806931"/>
                      <a:gd name="connsiteX1" fmla="*/ 1173192 w 1265207"/>
                      <a:gd name="connsiteY1" fmla="*/ 23004 h 1806931"/>
                      <a:gd name="connsiteX2" fmla="*/ 1063924 w 1265207"/>
                      <a:gd name="connsiteY2" fmla="*/ 74762 h 1806931"/>
                      <a:gd name="connsiteX3" fmla="*/ 977660 w 1265207"/>
                      <a:gd name="connsiteY3" fmla="*/ 109268 h 1806931"/>
                      <a:gd name="connsiteX4" fmla="*/ 914400 w 1265207"/>
                      <a:gd name="connsiteY4" fmla="*/ 138023 h 1806931"/>
                      <a:gd name="connsiteX5" fmla="*/ 810883 w 1265207"/>
                      <a:gd name="connsiteY5" fmla="*/ 373811 h 1806931"/>
                      <a:gd name="connsiteX6" fmla="*/ 799381 w 1265207"/>
                      <a:gd name="connsiteY6" fmla="*/ 494581 h 1806931"/>
                      <a:gd name="connsiteX7" fmla="*/ 879894 w 1265207"/>
                      <a:gd name="connsiteY7" fmla="*/ 776377 h 1806931"/>
                      <a:gd name="connsiteX8" fmla="*/ 1127185 w 1265207"/>
                      <a:gd name="connsiteY8" fmla="*/ 1086928 h 1806931"/>
                      <a:gd name="connsiteX9" fmla="*/ 1109932 w 1265207"/>
                      <a:gd name="connsiteY9" fmla="*/ 1311215 h 1806931"/>
                      <a:gd name="connsiteX10" fmla="*/ 1081177 w 1265207"/>
                      <a:gd name="connsiteY10" fmla="*/ 1391728 h 1806931"/>
                      <a:gd name="connsiteX11" fmla="*/ 1012166 w 1265207"/>
                      <a:gd name="connsiteY11" fmla="*/ 1518249 h 1806931"/>
                      <a:gd name="connsiteX12" fmla="*/ 828136 w 1265207"/>
                      <a:gd name="connsiteY12" fmla="*/ 1667774 h 1806931"/>
                      <a:gd name="connsiteX13" fmla="*/ 695864 w 1265207"/>
                      <a:gd name="connsiteY13" fmla="*/ 1731034 h 1806931"/>
                      <a:gd name="connsiteX14" fmla="*/ 546339 w 1265207"/>
                      <a:gd name="connsiteY14" fmla="*/ 1771291 h 1806931"/>
                      <a:gd name="connsiteX15" fmla="*/ 276045 w 1265207"/>
                      <a:gd name="connsiteY15" fmla="*/ 1805796 h 1806931"/>
                      <a:gd name="connsiteX16" fmla="*/ 0 w 1265207"/>
                      <a:gd name="connsiteY16" fmla="*/ 1805796 h 180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207" h="1806931">
                        <a:moveTo>
                          <a:pt x="1265207" y="0"/>
                        </a:moveTo>
                        <a:cubicBezTo>
                          <a:pt x="1234535" y="7668"/>
                          <a:pt x="1203410" y="13706"/>
                          <a:pt x="1173192" y="23004"/>
                        </a:cubicBezTo>
                        <a:cubicBezTo>
                          <a:pt x="1096705" y="46539"/>
                          <a:pt x="1134355" y="42481"/>
                          <a:pt x="1063924" y="74762"/>
                        </a:cubicBezTo>
                        <a:cubicBezTo>
                          <a:pt x="1035770" y="87666"/>
                          <a:pt x="1006182" y="97201"/>
                          <a:pt x="977660" y="109268"/>
                        </a:cubicBezTo>
                        <a:cubicBezTo>
                          <a:pt x="956328" y="118293"/>
                          <a:pt x="935487" y="128438"/>
                          <a:pt x="914400" y="138023"/>
                        </a:cubicBezTo>
                        <a:cubicBezTo>
                          <a:pt x="871057" y="219892"/>
                          <a:pt x="833738" y="280312"/>
                          <a:pt x="810883" y="373811"/>
                        </a:cubicBezTo>
                        <a:cubicBezTo>
                          <a:pt x="801281" y="413093"/>
                          <a:pt x="803215" y="454324"/>
                          <a:pt x="799381" y="494581"/>
                        </a:cubicBezTo>
                        <a:cubicBezTo>
                          <a:pt x="814790" y="575480"/>
                          <a:pt x="833997" y="710081"/>
                          <a:pt x="879894" y="776377"/>
                        </a:cubicBezTo>
                        <a:cubicBezTo>
                          <a:pt x="1234567" y="1288683"/>
                          <a:pt x="992150" y="799981"/>
                          <a:pt x="1127185" y="1086928"/>
                        </a:cubicBezTo>
                        <a:cubicBezTo>
                          <a:pt x="1134814" y="1193738"/>
                          <a:pt x="1140036" y="1180765"/>
                          <a:pt x="1109932" y="1311215"/>
                        </a:cubicBezTo>
                        <a:cubicBezTo>
                          <a:pt x="1103524" y="1338983"/>
                          <a:pt x="1093346" y="1365959"/>
                          <a:pt x="1081177" y="1391728"/>
                        </a:cubicBezTo>
                        <a:cubicBezTo>
                          <a:pt x="1060664" y="1435168"/>
                          <a:pt x="1040484" y="1479443"/>
                          <a:pt x="1012166" y="1518249"/>
                        </a:cubicBezTo>
                        <a:cubicBezTo>
                          <a:pt x="966143" y="1581318"/>
                          <a:pt x="895434" y="1630760"/>
                          <a:pt x="828136" y="1667774"/>
                        </a:cubicBezTo>
                        <a:cubicBezTo>
                          <a:pt x="785312" y="1691327"/>
                          <a:pt x="741740" y="1714182"/>
                          <a:pt x="695864" y="1731034"/>
                        </a:cubicBezTo>
                        <a:cubicBezTo>
                          <a:pt x="647413" y="1748832"/>
                          <a:pt x="596702" y="1759985"/>
                          <a:pt x="546339" y="1771291"/>
                        </a:cubicBezTo>
                        <a:cubicBezTo>
                          <a:pt x="464286" y="1789711"/>
                          <a:pt x="359937" y="1803466"/>
                          <a:pt x="276045" y="1805796"/>
                        </a:cubicBezTo>
                        <a:cubicBezTo>
                          <a:pt x="184065" y="1808351"/>
                          <a:pt x="92015" y="1805796"/>
                          <a:pt x="0" y="1805796"/>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elay 20">
            <a:extLst>
              <a:ext uri="{FF2B5EF4-FFF2-40B4-BE49-F238E27FC236}">
                <a16:creationId xmlns:a16="http://schemas.microsoft.com/office/drawing/2014/main" id="{71295974-79FF-1237-E4B9-F0DA9785BE09}"/>
              </a:ext>
            </a:extLst>
          </p:cNvPr>
          <p:cNvSpPr/>
          <p:nvPr/>
        </p:nvSpPr>
        <p:spPr>
          <a:xfrm>
            <a:off x="6364888" y="5341695"/>
            <a:ext cx="2429093" cy="1046671"/>
          </a:xfrm>
          <a:prstGeom prst="flowChartDelay">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FA1C616-DBB6-AB4A-05D9-650799BBD972}"/>
              </a:ext>
            </a:extLst>
          </p:cNvPr>
          <p:cNvSpPr txBox="1"/>
          <p:nvPr/>
        </p:nvSpPr>
        <p:spPr>
          <a:xfrm>
            <a:off x="6391948" y="5466753"/>
            <a:ext cx="2502112" cy="954107"/>
          </a:xfrm>
          <a:prstGeom prst="rect">
            <a:avLst/>
          </a:prstGeom>
          <a:noFill/>
        </p:spPr>
        <p:txBody>
          <a:bodyPr wrap="square">
            <a:spAutoFit/>
          </a:bodyPr>
          <a:lstStyle>
            <a:defPPr>
              <a:defRPr lang="en-US"/>
            </a:defPPr>
            <a:lvl1pPr marL="285750" indent="-285750">
              <a:spcBef>
                <a:spcPts val="0"/>
              </a:spcBef>
              <a:spcAft>
                <a:spcPts val="500"/>
              </a:spcAft>
              <a:buFont typeface="Wingdings" panose="05000000000000000000" pitchFamily="2" charset="2"/>
              <a:buChar char="ü"/>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pPr marL="0" indent="0">
              <a:buNone/>
            </a:pPr>
            <a:r>
              <a:rPr lang="en-US" dirty="0"/>
              <a:t>Condition codes &amp; Flag states tested</a:t>
            </a:r>
          </a:p>
        </p:txBody>
      </p:sp>
    </p:spTree>
    <p:extLst>
      <p:ext uri="{BB962C8B-B14F-4D97-AF65-F5344CB8AC3E}">
        <p14:creationId xmlns:p14="http://schemas.microsoft.com/office/powerpoint/2010/main" val="426839995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Ref idx="1002">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41B16-AB7C-7F29-107A-9B7452D95F90}"/>
              </a:ext>
            </a:extLst>
          </p:cNvPr>
          <p:cNvSpPr txBox="1"/>
          <p:nvPr/>
        </p:nvSpPr>
        <p:spPr>
          <a:xfrm>
            <a:off x="301924" y="147568"/>
            <a:ext cx="4005532" cy="647617"/>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Data processing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18</a:t>
            </a:fld>
            <a:endParaRPr lang="en-US" dirty="0">
              <a:solidFill>
                <a:srgbClr val="FFFFFF"/>
              </a:solidFill>
            </a:endParaRPr>
          </a:p>
        </p:txBody>
      </p:sp>
      <p:sp>
        <p:nvSpPr>
          <p:cNvPr id="5" name="TextBox 4">
            <a:extLst>
              <a:ext uri="{FF2B5EF4-FFF2-40B4-BE49-F238E27FC236}">
                <a16:creationId xmlns:a16="http://schemas.microsoft.com/office/drawing/2014/main" id="{45759867-EF77-B42A-8BBB-392645EA80DA}"/>
              </a:ext>
            </a:extLst>
          </p:cNvPr>
          <p:cNvSpPr txBox="1"/>
          <p:nvPr/>
        </p:nvSpPr>
        <p:spPr>
          <a:xfrm flipH="1">
            <a:off x="4243887" y="338307"/>
            <a:ext cx="460383" cy="276999"/>
          </a:xfrm>
          <a:prstGeom prst="rect">
            <a:avLst/>
          </a:prstGeom>
          <a:noFill/>
        </p:spPr>
        <p:txBody>
          <a:bodyPr wrap="square" rtlCol="0">
            <a:spAutoFit/>
          </a:bodyPr>
          <a:lstStyle/>
          <a:p>
            <a:r>
              <a:rPr lang="en-US" sz="1200" dirty="0">
                <a:solidFill>
                  <a:schemeClr val="accent1">
                    <a:lumMod val="50000"/>
                  </a:schemeClr>
                </a:solidFill>
              </a:rPr>
              <a:t>3/3</a:t>
            </a:r>
          </a:p>
        </p:txBody>
      </p:sp>
      <p:pic>
        <p:nvPicPr>
          <p:cNvPr id="7" name="Picture 6" descr="A picture containing text, font, screenshot, line&#10;&#10;Description automatically generated">
            <a:extLst>
              <a:ext uri="{FF2B5EF4-FFF2-40B4-BE49-F238E27FC236}">
                <a16:creationId xmlns:a16="http://schemas.microsoft.com/office/drawing/2014/main" id="{90F5CD82-3218-5989-1D0E-28778AB93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771" y="601325"/>
            <a:ext cx="5681883" cy="1992349"/>
          </a:xfrm>
          <a:prstGeom prst="rect">
            <a:avLst/>
          </a:prstGeom>
        </p:spPr>
      </p:pic>
      <p:sp>
        <p:nvSpPr>
          <p:cNvPr id="10" name="TextBox 9">
            <a:extLst>
              <a:ext uri="{FF2B5EF4-FFF2-40B4-BE49-F238E27FC236}">
                <a16:creationId xmlns:a16="http://schemas.microsoft.com/office/drawing/2014/main" id="{94C4EEE8-9677-83BF-968D-D6DC2A6BE23E}"/>
              </a:ext>
            </a:extLst>
          </p:cNvPr>
          <p:cNvSpPr txBox="1"/>
          <p:nvPr/>
        </p:nvSpPr>
        <p:spPr>
          <a:xfrm>
            <a:off x="2797834" y="1335889"/>
            <a:ext cx="2032959" cy="523220"/>
          </a:xfrm>
          <a:prstGeom prst="rect">
            <a:avLst/>
          </a:prstGeom>
          <a:noFill/>
        </p:spPr>
        <p:txBody>
          <a:bodyPr wrap="square">
            <a:spAutoFit/>
          </a:bodyPr>
          <a:lstStyle>
            <a:defPPr>
              <a:defRPr lang="en-US"/>
            </a:defPPr>
            <a:lvl1pPr marL="285750" indent="-285750">
              <a:spcBef>
                <a:spcPts val="0"/>
              </a:spcBef>
              <a:spcAft>
                <a:spcPts val="500"/>
              </a:spcAft>
              <a:buFont typeface="Wingdings" panose="05000000000000000000" pitchFamily="2" charset="2"/>
              <a:buChar char="ü"/>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pPr marL="0" indent="0">
              <a:buNone/>
            </a:pPr>
            <a:r>
              <a:rPr lang="en-US" dirty="0"/>
              <a:t>Binary encoding </a:t>
            </a:r>
          </a:p>
        </p:txBody>
      </p:sp>
      <p:pic>
        <p:nvPicPr>
          <p:cNvPr id="15" name="Picture 14" descr="A picture containing text, screenshot, number, font&#10;&#10;Description automatically generated">
            <a:extLst>
              <a:ext uri="{FF2B5EF4-FFF2-40B4-BE49-F238E27FC236}">
                <a16:creationId xmlns:a16="http://schemas.microsoft.com/office/drawing/2014/main" id="{ADE37D96-C021-24E1-7111-E93CA2143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87" y="2197169"/>
            <a:ext cx="5999534" cy="4137610"/>
          </a:xfrm>
          <a:prstGeom prst="rect">
            <a:avLst/>
          </a:prstGeom>
        </p:spPr>
      </p:pic>
      <p:sp>
        <p:nvSpPr>
          <p:cNvPr id="16" name="TextBox 15">
            <a:extLst>
              <a:ext uri="{FF2B5EF4-FFF2-40B4-BE49-F238E27FC236}">
                <a16:creationId xmlns:a16="http://schemas.microsoft.com/office/drawing/2014/main" id="{21F2C1AA-0ACA-0AF1-202B-E7BC42896E45}"/>
              </a:ext>
            </a:extLst>
          </p:cNvPr>
          <p:cNvSpPr txBox="1"/>
          <p:nvPr/>
        </p:nvSpPr>
        <p:spPr>
          <a:xfrm>
            <a:off x="7079413" y="4042974"/>
            <a:ext cx="2188576" cy="523220"/>
          </a:xfrm>
          <a:prstGeom prst="rect">
            <a:avLst/>
          </a:prstGeom>
          <a:noFill/>
        </p:spPr>
        <p:txBody>
          <a:bodyPr wrap="square">
            <a:spAutoFit/>
          </a:bodyPr>
          <a:lstStyle>
            <a:defPPr>
              <a:defRPr lang="en-US"/>
            </a:defPPr>
            <a:lvl1pPr marL="285750" indent="-285750">
              <a:spcBef>
                <a:spcPts val="0"/>
              </a:spcBef>
              <a:spcAft>
                <a:spcPts val="500"/>
              </a:spcAft>
              <a:buFont typeface="Wingdings" panose="05000000000000000000" pitchFamily="2" charset="2"/>
              <a:buChar char="ü"/>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pPr marL="0" indent="0">
              <a:buNone/>
            </a:pPr>
            <a:r>
              <a:rPr lang="en-US" dirty="0"/>
              <a:t>List of instructions</a:t>
            </a:r>
          </a:p>
        </p:txBody>
      </p:sp>
    </p:spTree>
    <p:extLst>
      <p:ext uri="{BB962C8B-B14F-4D97-AF65-F5344CB8AC3E}">
        <p14:creationId xmlns:p14="http://schemas.microsoft.com/office/powerpoint/2010/main" val="276619558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Scroll: Horizontal 9">
            <a:extLst>
              <a:ext uri="{FF2B5EF4-FFF2-40B4-BE49-F238E27FC236}">
                <a16:creationId xmlns:a16="http://schemas.microsoft.com/office/drawing/2014/main" id="{EF4A26FD-9A08-D0E0-80EF-58A2469B1FCE}"/>
              </a:ext>
            </a:extLst>
          </p:cNvPr>
          <p:cNvSpPr/>
          <p:nvPr/>
        </p:nvSpPr>
        <p:spPr>
          <a:xfrm>
            <a:off x="3637473" y="220775"/>
            <a:ext cx="2716262" cy="902054"/>
          </a:xfrm>
          <a:custGeom>
            <a:avLst/>
            <a:gdLst>
              <a:gd name="connsiteX0" fmla="*/ 2716262 w 2716262"/>
              <a:gd name="connsiteY0" fmla="*/ 69823 h 902054"/>
              <a:gd name="connsiteX1" fmla="*/ 2646439 w 2716262"/>
              <a:gd name="connsiteY1" fmla="*/ 139646 h 902054"/>
              <a:gd name="connsiteX2" fmla="*/ 2646439 w 2716262"/>
              <a:gd name="connsiteY2" fmla="*/ 69823 h 902054"/>
              <a:gd name="connsiteX3" fmla="*/ 2611527 w 2716262"/>
              <a:gd name="connsiteY3" fmla="*/ 104735 h 902054"/>
              <a:gd name="connsiteX4" fmla="*/ 2576615 w 2716262"/>
              <a:gd name="connsiteY4" fmla="*/ 69823 h 902054"/>
              <a:gd name="connsiteX5" fmla="*/ 2576615 w 2716262"/>
              <a:gd name="connsiteY5" fmla="*/ 139647 h 902054"/>
              <a:gd name="connsiteX6" fmla="*/ 69823 w 2716262"/>
              <a:gd name="connsiteY6" fmla="*/ 139647 h 902054"/>
              <a:gd name="connsiteX7" fmla="*/ 0 w 2716262"/>
              <a:gd name="connsiteY7" fmla="*/ 209470 h 902054"/>
              <a:gd name="connsiteX8" fmla="*/ 0 w 2716262"/>
              <a:gd name="connsiteY8" fmla="*/ 832231 h 902054"/>
              <a:gd name="connsiteX9" fmla="*/ 69823 w 2716262"/>
              <a:gd name="connsiteY9" fmla="*/ 902054 h 902054"/>
              <a:gd name="connsiteX10" fmla="*/ 139646 w 2716262"/>
              <a:gd name="connsiteY10" fmla="*/ 832231 h 902054"/>
              <a:gd name="connsiteX11" fmla="*/ 139647 w 2716262"/>
              <a:gd name="connsiteY11" fmla="*/ 762407 h 902054"/>
              <a:gd name="connsiteX12" fmla="*/ 2646439 w 2716262"/>
              <a:gd name="connsiteY12" fmla="*/ 762407 h 902054"/>
              <a:gd name="connsiteX13" fmla="*/ 2716262 w 2716262"/>
              <a:gd name="connsiteY13" fmla="*/ 692584 h 902054"/>
              <a:gd name="connsiteX14" fmla="*/ 2716262 w 2716262"/>
              <a:gd name="connsiteY14" fmla="*/ 69823 h 902054"/>
              <a:gd name="connsiteX15" fmla="*/ 69823 w 2716262"/>
              <a:gd name="connsiteY15" fmla="*/ 279294 h 902054"/>
              <a:gd name="connsiteX16" fmla="*/ 139646 w 2716262"/>
              <a:gd name="connsiteY16" fmla="*/ 209471 h 902054"/>
              <a:gd name="connsiteX17" fmla="*/ 104734 w 2716262"/>
              <a:gd name="connsiteY17" fmla="*/ 174559 h 902054"/>
              <a:gd name="connsiteX18" fmla="*/ 69822 w 2716262"/>
              <a:gd name="connsiteY18" fmla="*/ 209471 h 902054"/>
              <a:gd name="connsiteX19" fmla="*/ 69823 w 2716262"/>
              <a:gd name="connsiteY19" fmla="*/ 279294 h 902054"/>
              <a:gd name="connsiteX0" fmla="*/ 69823 w 2716262"/>
              <a:gd name="connsiteY0" fmla="*/ 279294 h 902054"/>
              <a:gd name="connsiteX1" fmla="*/ 139646 w 2716262"/>
              <a:gd name="connsiteY1" fmla="*/ 209471 h 902054"/>
              <a:gd name="connsiteX2" fmla="*/ 104734 w 2716262"/>
              <a:gd name="connsiteY2" fmla="*/ 174559 h 902054"/>
              <a:gd name="connsiteX3" fmla="*/ 69822 w 2716262"/>
              <a:gd name="connsiteY3" fmla="*/ 209471 h 902054"/>
              <a:gd name="connsiteX4" fmla="*/ 69823 w 2716262"/>
              <a:gd name="connsiteY4" fmla="*/ 279294 h 902054"/>
              <a:gd name="connsiteX5" fmla="*/ 2646439 w 2716262"/>
              <a:gd name="connsiteY5" fmla="*/ 139647 h 902054"/>
              <a:gd name="connsiteX6" fmla="*/ 2716262 w 2716262"/>
              <a:gd name="connsiteY6" fmla="*/ 69824 h 902054"/>
              <a:gd name="connsiteX7" fmla="*/ 2646439 w 2716262"/>
              <a:gd name="connsiteY7" fmla="*/ 1 h 902054"/>
              <a:gd name="connsiteX8" fmla="*/ 2576616 w 2716262"/>
              <a:gd name="connsiteY8" fmla="*/ 69824 h 902054"/>
              <a:gd name="connsiteX9" fmla="*/ 2611528 w 2716262"/>
              <a:gd name="connsiteY9" fmla="*/ 104736 h 902054"/>
              <a:gd name="connsiteX10" fmla="*/ 2646440 w 2716262"/>
              <a:gd name="connsiteY10" fmla="*/ 69824 h 902054"/>
              <a:gd name="connsiteX11" fmla="*/ 2646439 w 2716262"/>
              <a:gd name="connsiteY11" fmla="*/ 139647 h 902054"/>
              <a:gd name="connsiteX0" fmla="*/ 0 w 2716262"/>
              <a:gd name="connsiteY0" fmla="*/ 209470 h 902054"/>
              <a:gd name="connsiteX1" fmla="*/ 69823 w 2716262"/>
              <a:gd name="connsiteY1" fmla="*/ 139647 h 902054"/>
              <a:gd name="connsiteX2" fmla="*/ 2576615 w 2716262"/>
              <a:gd name="connsiteY2" fmla="*/ 139647 h 902054"/>
              <a:gd name="connsiteX3" fmla="*/ 2576615 w 2716262"/>
              <a:gd name="connsiteY3" fmla="*/ 69823 h 902054"/>
              <a:gd name="connsiteX4" fmla="*/ 2646438 w 2716262"/>
              <a:gd name="connsiteY4" fmla="*/ 0 h 902054"/>
              <a:gd name="connsiteX5" fmla="*/ 2716261 w 2716262"/>
              <a:gd name="connsiteY5" fmla="*/ 69823 h 902054"/>
              <a:gd name="connsiteX6" fmla="*/ 2716262 w 2716262"/>
              <a:gd name="connsiteY6" fmla="*/ 692584 h 902054"/>
              <a:gd name="connsiteX7" fmla="*/ 2646439 w 2716262"/>
              <a:gd name="connsiteY7" fmla="*/ 762407 h 902054"/>
              <a:gd name="connsiteX8" fmla="*/ 139647 w 2716262"/>
              <a:gd name="connsiteY8" fmla="*/ 762407 h 902054"/>
              <a:gd name="connsiteX9" fmla="*/ 139647 w 2716262"/>
              <a:gd name="connsiteY9" fmla="*/ 832231 h 902054"/>
              <a:gd name="connsiteX10" fmla="*/ 69824 w 2716262"/>
              <a:gd name="connsiteY10" fmla="*/ 902054 h 902054"/>
              <a:gd name="connsiteX11" fmla="*/ 1 w 2716262"/>
              <a:gd name="connsiteY11" fmla="*/ 832231 h 902054"/>
              <a:gd name="connsiteX12" fmla="*/ 0 w 2716262"/>
              <a:gd name="connsiteY12" fmla="*/ 209470 h 902054"/>
              <a:gd name="connsiteX13" fmla="*/ 2576615 w 2716262"/>
              <a:gd name="connsiteY13" fmla="*/ 139647 h 902054"/>
              <a:gd name="connsiteX14" fmla="*/ 2646439 w 2716262"/>
              <a:gd name="connsiteY14" fmla="*/ 139647 h 902054"/>
              <a:gd name="connsiteX15" fmla="*/ 2716262 w 2716262"/>
              <a:gd name="connsiteY15" fmla="*/ 69824 h 902054"/>
              <a:gd name="connsiteX16" fmla="*/ 2646439 w 2716262"/>
              <a:gd name="connsiteY16" fmla="*/ 139647 h 902054"/>
              <a:gd name="connsiteX17" fmla="*/ 2646439 w 2716262"/>
              <a:gd name="connsiteY17" fmla="*/ 69823 h 902054"/>
              <a:gd name="connsiteX18" fmla="*/ 2611527 w 2716262"/>
              <a:gd name="connsiteY18" fmla="*/ 104735 h 902054"/>
              <a:gd name="connsiteX19" fmla="*/ 2576615 w 2716262"/>
              <a:gd name="connsiteY19" fmla="*/ 69823 h 902054"/>
              <a:gd name="connsiteX20" fmla="*/ 69823 w 2716262"/>
              <a:gd name="connsiteY20" fmla="*/ 279294 h 902054"/>
              <a:gd name="connsiteX21" fmla="*/ 69823 w 2716262"/>
              <a:gd name="connsiteY21" fmla="*/ 209470 h 902054"/>
              <a:gd name="connsiteX22" fmla="*/ 104735 w 2716262"/>
              <a:gd name="connsiteY22" fmla="*/ 174558 h 902054"/>
              <a:gd name="connsiteX23" fmla="*/ 139647 w 2716262"/>
              <a:gd name="connsiteY23" fmla="*/ 209470 h 902054"/>
              <a:gd name="connsiteX24" fmla="*/ 69824 w 2716262"/>
              <a:gd name="connsiteY24" fmla="*/ 279293 h 902054"/>
              <a:gd name="connsiteX25" fmla="*/ 1 w 2716262"/>
              <a:gd name="connsiteY25" fmla="*/ 209470 h 902054"/>
              <a:gd name="connsiteX26" fmla="*/ 139647 w 2716262"/>
              <a:gd name="connsiteY26" fmla="*/ 209470 h 902054"/>
              <a:gd name="connsiteX27" fmla="*/ 139647 w 2716262"/>
              <a:gd name="connsiteY27" fmla="*/ 762407 h 90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16262" h="902054" stroke="0" extrusionOk="0">
                <a:moveTo>
                  <a:pt x="2716262" y="69823"/>
                </a:moveTo>
                <a:cubicBezTo>
                  <a:pt x="2716935" y="115919"/>
                  <a:pt x="2681004" y="143548"/>
                  <a:pt x="2646439" y="139646"/>
                </a:cubicBezTo>
                <a:cubicBezTo>
                  <a:pt x="2650483" y="129177"/>
                  <a:pt x="2641412" y="95287"/>
                  <a:pt x="2646439" y="69823"/>
                </a:cubicBezTo>
                <a:cubicBezTo>
                  <a:pt x="2647792" y="89903"/>
                  <a:pt x="2631336" y="107684"/>
                  <a:pt x="2611527" y="104735"/>
                </a:cubicBezTo>
                <a:cubicBezTo>
                  <a:pt x="2590203" y="102004"/>
                  <a:pt x="2575497" y="89647"/>
                  <a:pt x="2576615" y="69823"/>
                </a:cubicBezTo>
                <a:cubicBezTo>
                  <a:pt x="2581958" y="104684"/>
                  <a:pt x="2571480" y="122612"/>
                  <a:pt x="2576615" y="139647"/>
                </a:cubicBezTo>
                <a:cubicBezTo>
                  <a:pt x="2075063" y="123013"/>
                  <a:pt x="989070" y="103489"/>
                  <a:pt x="69823" y="139647"/>
                </a:cubicBezTo>
                <a:cubicBezTo>
                  <a:pt x="31071" y="144088"/>
                  <a:pt x="317" y="171340"/>
                  <a:pt x="0" y="209470"/>
                </a:cubicBezTo>
                <a:cubicBezTo>
                  <a:pt x="-5749" y="289199"/>
                  <a:pt x="8682" y="549069"/>
                  <a:pt x="0" y="832231"/>
                </a:cubicBezTo>
                <a:cubicBezTo>
                  <a:pt x="-4952" y="872559"/>
                  <a:pt x="27047" y="900557"/>
                  <a:pt x="69823" y="902054"/>
                </a:cubicBezTo>
                <a:cubicBezTo>
                  <a:pt x="110750" y="896197"/>
                  <a:pt x="137524" y="866801"/>
                  <a:pt x="139646" y="832231"/>
                </a:cubicBezTo>
                <a:cubicBezTo>
                  <a:pt x="140930" y="806442"/>
                  <a:pt x="135963" y="785406"/>
                  <a:pt x="139647" y="762407"/>
                </a:cubicBezTo>
                <a:cubicBezTo>
                  <a:pt x="859658" y="803212"/>
                  <a:pt x="1966755" y="687131"/>
                  <a:pt x="2646439" y="762407"/>
                </a:cubicBezTo>
                <a:cubicBezTo>
                  <a:pt x="2685387" y="754974"/>
                  <a:pt x="2716437" y="731745"/>
                  <a:pt x="2716262" y="692584"/>
                </a:cubicBezTo>
                <a:cubicBezTo>
                  <a:pt x="2713117" y="482961"/>
                  <a:pt x="2721753" y="197021"/>
                  <a:pt x="2716262" y="69823"/>
                </a:cubicBezTo>
                <a:close/>
                <a:moveTo>
                  <a:pt x="69823" y="279294"/>
                </a:moveTo>
                <a:cubicBezTo>
                  <a:pt x="107222" y="276972"/>
                  <a:pt x="133850" y="248621"/>
                  <a:pt x="139646" y="209471"/>
                </a:cubicBezTo>
                <a:cubicBezTo>
                  <a:pt x="141058" y="189744"/>
                  <a:pt x="122403" y="173651"/>
                  <a:pt x="104734" y="174559"/>
                </a:cubicBezTo>
                <a:cubicBezTo>
                  <a:pt x="84285" y="177752"/>
                  <a:pt x="67948" y="191655"/>
                  <a:pt x="69822" y="209471"/>
                </a:cubicBezTo>
                <a:cubicBezTo>
                  <a:pt x="69714" y="235709"/>
                  <a:pt x="71744" y="256402"/>
                  <a:pt x="69823" y="279294"/>
                </a:cubicBezTo>
                <a:close/>
              </a:path>
              <a:path w="2716262" h="902054" fill="darkenLess" stroke="0" extrusionOk="0">
                <a:moveTo>
                  <a:pt x="69823" y="279294"/>
                </a:moveTo>
                <a:cubicBezTo>
                  <a:pt x="102374" y="274961"/>
                  <a:pt x="141010" y="247802"/>
                  <a:pt x="139646" y="209471"/>
                </a:cubicBezTo>
                <a:cubicBezTo>
                  <a:pt x="139052" y="190509"/>
                  <a:pt x="120578" y="173985"/>
                  <a:pt x="104734" y="174559"/>
                </a:cubicBezTo>
                <a:cubicBezTo>
                  <a:pt x="82300" y="175856"/>
                  <a:pt x="72473" y="191062"/>
                  <a:pt x="69822" y="209471"/>
                </a:cubicBezTo>
                <a:cubicBezTo>
                  <a:pt x="68790" y="231546"/>
                  <a:pt x="69825" y="255052"/>
                  <a:pt x="69823" y="279294"/>
                </a:cubicBezTo>
                <a:close/>
                <a:moveTo>
                  <a:pt x="2646439" y="139647"/>
                </a:moveTo>
                <a:cubicBezTo>
                  <a:pt x="2690262" y="136130"/>
                  <a:pt x="2717955" y="108459"/>
                  <a:pt x="2716262" y="69824"/>
                </a:cubicBezTo>
                <a:cubicBezTo>
                  <a:pt x="2717177" y="31308"/>
                  <a:pt x="2685292" y="-7489"/>
                  <a:pt x="2646439" y="1"/>
                </a:cubicBezTo>
                <a:cubicBezTo>
                  <a:pt x="2611519" y="166"/>
                  <a:pt x="2583143" y="32752"/>
                  <a:pt x="2576616" y="69824"/>
                </a:cubicBezTo>
                <a:cubicBezTo>
                  <a:pt x="2577036" y="91669"/>
                  <a:pt x="2590009" y="104474"/>
                  <a:pt x="2611528" y="104736"/>
                </a:cubicBezTo>
                <a:cubicBezTo>
                  <a:pt x="2631533" y="103311"/>
                  <a:pt x="2648379" y="91414"/>
                  <a:pt x="2646440" y="69824"/>
                </a:cubicBezTo>
                <a:cubicBezTo>
                  <a:pt x="2646783" y="89916"/>
                  <a:pt x="2647527" y="118595"/>
                  <a:pt x="2646439" y="139647"/>
                </a:cubicBezTo>
                <a:close/>
              </a:path>
              <a:path w="2716262" h="902054" fill="none" extrusionOk="0">
                <a:moveTo>
                  <a:pt x="0" y="209470"/>
                </a:moveTo>
                <a:cubicBezTo>
                  <a:pt x="-2951" y="170193"/>
                  <a:pt x="28742" y="140415"/>
                  <a:pt x="69823" y="139647"/>
                </a:cubicBezTo>
                <a:cubicBezTo>
                  <a:pt x="1299722" y="205712"/>
                  <a:pt x="2156977" y="105494"/>
                  <a:pt x="2576615" y="139647"/>
                </a:cubicBezTo>
                <a:cubicBezTo>
                  <a:pt x="2579015" y="131783"/>
                  <a:pt x="2573441" y="82020"/>
                  <a:pt x="2576615" y="69823"/>
                </a:cubicBezTo>
                <a:cubicBezTo>
                  <a:pt x="2577210" y="31414"/>
                  <a:pt x="2606944" y="-186"/>
                  <a:pt x="2646438" y="0"/>
                </a:cubicBezTo>
                <a:cubicBezTo>
                  <a:pt x="2681634" y="967"/>
                  <a:pt x="2721420" y="27700"/>
                  <a:pt x="2716261" y="69823"/>
                </a:cubicBezTo>
                <a:cubicBezTo>
                  <a:pt x="2686832" y="259352"/>
                  <a:pt x="2730947" y="482172"/>
                  <a:pt x="2716262" y="692584"/>
                </a:cubicBezTo>
                <a:cubicBezTo>
                  <a:pt x="2711059" y="726468"/>
                  <a:pt x="2677647" y="761380"/>
                  <a:pt x="2646439" y="762407"/>
                </a:cubicBezTo>
                <a:cubicBezTo>
                  <a:pt x="1432935" y="613083"/>
                  <a:pt x="1166891" y="609014"/>
                  <a:pt x="139647" y="762407"/>
                </a:cubicBezTo>
                <a:cubicBezTo>
                  <a:pt x="136808" y="776917"/>
                  <a:pt x="144749" y="824047"/>
                  <a:pt x="139647" y="832231"/>
                </a:cubicBezTo>
                <a:cubicBezTo>
                  <a:pt x="133739" y="868997"/>
                  <a:pt x="111776" y="902151"/>
                  <a:pt x="69824" y="902054"/>
                </a:cubicBezTo>
                <a:cubicBezTo>
                  <a:pt x="35136" y="897710"/>
                  <a:pt x="6" y="874628"/>
                  <a:pt x="1" y="832231"/>
                </a:cubicBezTo>
                <a:cubicBezTo>
                  <a:pt x="14344" y="639688"/>
                  <a:pt x="-15565" y="427671"/>
                  <a:pt x="0" y="209470"/>
                </a:cubicBezTo>
                <a:close/>
                <a:moveTo>
                  <a:pt x="2576615" y="139647"/>
                </a:moveTo>
                <a:cubicBezTo>
                  <a:pt x="2606193" y="135034"/>
                  <a:pt x="2612970" y="145248"/>
                  <a:pt x="2646439" y="139647"/>
                </a:cubicBezTo>
                <a:cubicBezTo>
                  <a:pt x="2683171" y="138083"/>
                  <a:pt x="2719554" y="113000"/>
                  <a:pt x="2716262" y="69824"/>
                </a:cubicBezTo>
                <a:moveTo>
                  <a:pt x="2646439" y="139647"/>
                </a:moveTo>
                <a:cubicBezTo>
                  <a:pt x="2641657" y="105483"/>
                  <a:pt x="2648765" y="94419"/>
                  <a:pt x="2646439" y="69823"/>
                </a:cubicBezTo>
                <a:cubicBezTo>
                  <a:pt x="2648211" y="86565"/>
                  <a:pt x="2629567" y="104152"/>
                  <a:pt x="2611527" y="104735"/>
                </a:cubicBezTo>
                <a:cubicBezTo>
                  <a:pt x="2592564" y="101059"/>
                  <a:pt x="2576395" y="88943"/>
                  <a:pt x="2576615" y="69823"/>
                </a:cubicBezTo>
                <a:moveTo>
                  <a:pt x="69823" y="279294"/>
                </a:moveTo>
                <a:cubicBezTo>
                  <a:pt x="65193" y="257839"/>
                  <a:pt x="74498" y="240725"/>
                  <a:pt x="69823" y="209470"/>
                </a:cubicBezTo>
                <a:cubicBezTo>
                  <a:pt x="70858" y="191036"/>
                  <a:pt x="88671" y="176470"/>
                  <a:pt x="104735" y="174558"/>
                </a:cubicBezTo>
                <a:cubicBezTo>
                  <a:pt x="121499" y="173764"/>
                  <a:pt x="140608" y="191410"/>
                  <a:pt x="139647" y="209470"/>
                </a:cubicBezTo>
                <a:cubicBezTo>
                  <a:pt x="140139" y="248843"/>
                  <a:pt x="110186" y="278384"/>
                  <a:pt x="69824" y="279293"/>
                </a:cubicBezTo>
                <a:cubicBezTo>
                  <a:pt x="31369" y="274162"/>
                  <a:pt x="-7201" y="246768"/>
                  <a:pt x="1" y="209470"/>
                </a:cubicBezTo>
                <a:moveTo>
                  <a:pt x="139647" y="209470"/>
                </a:moveTo>
                <a:cubicBezTo>
                  <a:pt x="116311" y="444275"/>
                  <a:pt x="144839" y="675805"/>
                  <a:pt x="139647" y="762407"/>
                </a:cubicBezTo>
              </a:path>
              <a:path w="2716262" h="902054" fill="none" stroke="0" extrusionOk="0">
                <a:moveTo>
                  <a:pt x="0" y="209470"/>
                </a:moveTo>
                <a:cubicBezTo>
                  <a:pt x="2082" y="173220"/>
                  <a:pt x="36066" y="140725"/>
                  <a:pt x="69823" y="139647"/>
                </a:cubicBezTo>
                <a:cubicBezTo>
                  <a:pt x="1202787" y="82703"/>
                  <a:pt x="1643254" y="170917"/>
                  <a:pt x="2576615" y="139647"/>
                </a:cubicBezTo>
                <a:cubicBezTo>
                  <a:pt x="2582748" y="124207"/>
                  <a:pt x="2582095" y="99903"/>
                  <a:pt x="2576615" y="69823"/>
                </a:cubicBezTo>
                <a:cubicBezTo>
                  <a:pt x="2576084" y="30862"/>
                  <a:pt x="2607286" y="199"/>
                  <a:pt x="2646438" y="0"/>
                </a:cubicBezTo>
                <a:cubicBezTo>
                  <a:pt x="2685398" y="2167"/>
                  <a:pt x="2712917" y="31623"/>
                  <a:pt x="2716261" y="69823"/>
                </a:cubicBezTo>
                <a:cubicBezTo>
                  <a:pt x="2704178" y="287206"/>
                  <a:pt x="2682740" y="469482"/>
                  <a:pt x="2716262" y="692584"/>
                </a:cubicBezTo>
                <a:cubicBezTo>
                  <a:pt x="2715666" y="729326"/>
                  <a:pt x="2682585" y="762017"/>
                  <a:pt x="2646439" y="762407"/>
                </a:cubicBezTo>
                <a:cubicBezTo>
                  <a:pt x="2101164" y="872365"/>
                  <a:pt x="629938" y="774949"/>
                  <a:pt x="139647" y="762407"/>
                </a:cubicBezTo>
                <a:cubicBezTo>
                  <a:pt x="137723" y="781903"/>
                  <a:pt x="139715" y="821711"/>
                  <a:pt x="139647" y="832231"/>
                </a:cubicBezTo>
                <a:cubicBezTo>
                  <a:pt x="137928" y="871766"/>
                  <a:pt x="108588" y="900936"/>
                  <a:pt x="69824" y="902054"/>
                </a:cubicBezTo>
                <a:cubicBezTo>
                  <a:pt x="34992" y="900455"/>
                  <a:pt x="-1108" y="868596"/>
                  <a:pt x="1" y="832231"/>
                </a:cubicBezTo>
                <a:cubicBezTo>
                  <a:pt x="25069" y="622601"/>
                  <a:pt x="18498" y="442568"/>
                  <a:pt x="0" y="209470"/>
                </a:cubicBezTo>
                <a:close/>
                <a:moveTo>
                  <a:pt x="2576615" y="139647"/>
                </a:moveTo>
                <a:cubicBezTo>
                  <a:pt x="2599087" y="144950"/>
                  <a:pt x="2635908" y="135851"/>
                  <a:pt x="2646439" y="139647"/>
                </a:cubicBezTo>
                <a:cubicBezTo>
                  <a:pt x="2692515" y="140472"/>
                  <a:pt x="2718222" y="107752"/>
                  <a:pt x="2716262" y="69824"/>
                </a:cubicBezTo>
                <a:moveTo>
                  <a:pt x="2646439" y="139647"/>
                </a:moveTo>
                <a:cubicBezTo>
                  <a:pt x="2650868" y="107501"/>
                  <a:pt x="2640449" y="98228"/>
                  <a:pt x="2646439" y="69823"/>
                </a:cubicBezTo>
                <a:cubicBezTo>
                  <a:pt x="2644249" y="88159"/>
                  <a:pt x="2628533" y="106099"/>
                  <a:pt x="2611527" y="104735"/>
                </a:cubicBezTo>
                <a:cubicBezTo>
                  <a:pt x="2592590" y="104916"/>
                  <a:pt x="2573418" y="90206"/>
                  <a:pt x="2576615" y="69823"/>
                </a:cubicBezTo>
                <a:moveTo>
                  <a:pt x="69823" y="279294"/>
                </a:moveTo>
                <a:cubicBezTo>
                  <a:pt x="64961" y="269186"/>
                  <a:pt x="69302" y="241801"/>
                  <a:pt x="69823" y="209470"/>
                </a:cubicBezTo>
                <a:cubicBezTo>
                  <a:pt x="71242" y="186621"/>
                  <a:pt x="88346" y="173290"/>
                  <a:pt x="104735" y="174558"/>
                </a:cubicBezTo>
                <a:cubicBezTo>
                  <a:pt x="124672" y="176724"/>
                  <a:pt x="139874" y="190498"/>
                  <a:pt x="139647" y="209470"/>
                </a:cubicBezTo>
                <a:cubicBezTo>
                  <a:pt x="144576" y="249895"/>
                  <a:pt x="105878" y="282353"/>
                  <a:pt x="69824" y="279293"/>
                </a:cubicBezTo>
                <a:cubicBezTo>
                  <a:pt x="32633" y="280256"/>
                  <a:pt x="1524" y="247879"/>
                  <a:pt x="1" y="209470"/>
                </a:cubicBezTo>
                <a:moveTo>
                  <a:pt x="139647" y="209470"/>
                </a:moveTo>
                <a:cubicBezTo>
                  <a:pt x="171123" y="362223"/>
                  <a:pt x="125103" y="626752"/>
                  <a:pt x="139647" y="762407"/>
                </a:cubicBezTo>
              </a:path>
            </a:pathLst>
          </a:custGeom>
          <a:blipFill>
            <a:blip r:embed="rId2"/>
            <a:tile tx="0" ty="0" sx="100000" sy="100000" flip="none" algn="tl"/>
          </a:blipFill>
          <a:ln>
            <a:solidFill>
              <a:schemeClr val="tx1">
                <a:lumMod val="50000"/>
                <a:lumOff val="50000"/>
              </a:schemeClr>
            </a:solidFill>
            <a:extLst>
              <a:ext uri="{C807C97D-BFC1-408E-A445-0C87EB9F89A2}">
                <ask:lineSketchStyleProps xmlns:ask="http://schemas.microsoft.com/office/drawing/2018/sketchyshapes" sd="966738277">
                  <a:prstGeom prst="horizontalScroll">
                    <a:avLst>
                      <a:gd name="adj" fmla="val 1548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3">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4018757" y="347993"/>
            <a:ext cx="1953693" cy="647617"/>
          </a:xfrm>
          <a:prstGeom prst="rect">
            <a:avLst/>
          </a:prstGeom>
          <a:noFill/>
        </p:spPr>
        <p:txBody>
          <a:bodyPr wrap="square">
            <a:spAutoFit/>
          </a:bodyPr>
          <a:lstStyle/>
          <a:p>
            <a:r>
              <a:rPr lang="en-US" sz="3600" b="1" kern="100" dirty="0">
                <a:ln>
                  <a:solidFill>
                    <a:srgbClr val="0070C0"/>
                  </a:solidFill>
                </a:ln>
                <a:solidFill>
                  <a:srgbClr val="0070C0"/>
                </a:solidFill>
                <a:latin typeface="DaunPenh" panose="01010101010101010101" pitchFamily="2" charset="0"/>
                <a:ea typeface="Calibri" panose="020F0502020204030204" pitchFamily="34" charset="0"/>
                <a:cs typeface="DaunPenh" panose="01010101010101010101" pitchFamily="2" charset="0"/>
              </a:rPr>
              <a:t>Barrel Shifter</a:t>
            </a:r>
            <a:endParaRPr lang="en-US" sz="2000" dirty="0">
              <a:ln>
                <a:solidFill>
                  <a:srgbClr val="0070C0"/>
                </a:solidFill>
              </a:ln>
              <a:solidFill>
                <a:srgbClr val="0070C0"/>
              </a:solidFill>
            </a:endParaRPr>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19</a:t>
            </a:fld>
            <a:endParaRPr lang="en-US" dirty="0">
              <a:solidFill>
                <a:srgbClr val="FFFFFF"/>
              </a:solidFill>
            </a:endParaRPr>
          </a:p>
        </p:txBody>
      </p:sp>
      <p:pic>
        <p:nvPicPr>
          <p:cNvPr id="6" name="Picture 5">
            <a:extLst>
              <a:ext uri="{FF2B5EF4-FFF2-40B4-BE49-F238E27FC236}">
                <a16:creationId xmlns:a16="http://schemas.microsoft.com/office/drawing/2014/main" id="{4841E8FF-8CD4-5A79-68C7-7A1E3571B8E3}"/>
              </a:ext>
            </a:extLst>
          </p:cNvPr>
          <p:cNvPicPr>
            <a:picLocks noChangeAspect="1"/>
          </p:cNvPicPr>
          <p:nvPr/>
        </p:nvPicPr>
        <p:blipFill>
          <a:blip r:embed="rId4"/>
          <a:stretch>
            <a:fillRect/>
          </a:stretch>
        </p:blipFill>
        <p:spPr>
          <a:xfrm>
            <a:off x="3637473" y="1214429"/>
            <a:ext cx="7684952" cy="5205080"/>
          </a:xfrm>
          <a:prstGeom prst="rect">
            <a:avLst/>
          </a:prstGeom>
        </p:spPr>
      </p:pic>
    </p:spTree>
    <p:extLst>
      <p:ext uri="{BB962C8B-B14F-4D97-AF65-F5344CB8AC3E}">
        <p14:creationId xmlns:p14="http://schemas.microsoft.com/office/powerpoint/2010/main" val="107219828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A193E3-9C04-7AFC-4101-878FE438ACF3}"/>
              </a:ext>
            </a:extLst>
          </p:cNvPr>
          <p:cNvSpPr>
            <a:spLocks noGrp="1"/>
          </p:cNvSpPr>
          <p:nvPr>
            <p:ph type="sldNum" sz="quarter" idx="12"/>
          </p:nvPr>
        </p:nvSpPr>
        <p:spPr>
          <a:xfrm>
            <a:off x="10330109" y="5977924"/>
            <a:ext cx="771089" cy="365125"/>
          </a:xfrm>
        </p:spPr>
        <p:txBody>
          <a:bodyPr/>
          <a:lstStyle/>
          <a:p>
            <a:fld id="{F4FAB6BF-40DC-425D-9FBF-182EC001560C}" type="slidenum">
              <a:rPr lang="en-US" smtClean="0"/>
              <a:t>2</a:t>
            </a:fld>
            <a:endParaRPr lang="en-US"/>
          </a:p>
        </p:txBody>
      </p:sp>
      <p:sp>
        <p:nvSpPr>
          <p:cNvPr id="6" name="TextBox 5">
            <a:extLst>
              <a:ext uri="{FF2B5EF4-FFF2-40B4-BE49-F238E27FC236}">
                <a16:creationId xmlns:a16="http://schemas.microsoft.com/office/drawing/2014/main" id="{0D62B501-B1BD-C7DF-375A-A4A9911D45BC}"/>
              </a:ext>
            </a:extLst>
          </p:cNvPr>
          <p:cNvSpPr txBox="1"/>
          <p:nvPr/>
        </p:nvSpPr>
        <p:spPr>
          <a:xfrm>
            <a:off x="416636" y="110659"/>
            <a:ext cx="3402554" cy="830997"/>
          </a:xfrm>
          <a:prstGeom prst="rect">
            <a:avLst/>
          </a:prstGeom>
          <a:noFill/>
        </p:spPr>
        <p:txBody>
          <a:bodyPr wrap="square" rtlCol="0">
            <a:spAutoFit/>
          </a:bodyPr>
          <a:lstStyle/>
          <a:p>
            <a:r>
              <a:rPr lang="en-US" sz="4800" b="1" spc="50" dirty="0">
                <a:ln w="0">
                  <a:solidFill>
                    <a:srgbClr val="003366"/>
                  </a:solidFill>
                </a:ln>
                <a:solidFill>
                  <a:srgbClr val="003366"/>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OUTLINE</a:t>
            </a:r>
          </a:p>
        </p:txBody>
      </p:sp>
      <p:sp>
        <p:nvSpPr>
          <p:cNvPr id="7" name="TextBox 6">
            <a:extLst>
              <a:ext uri="{FF2B5EF4-FFF2-40B4-BE49-F238E27FC236}">
                <a16:creationId xmlns:a16="http://schemas.microsoft.com/office/drawing/2014/main" id="{0ED91C55-892F-0B1A-6402-59A5B21707CE}"/>
              </a:ext>
            </a:extLst>
          </p:cNvPr>
          <p:cNvSpPr txBox="1"/>
          <p:nvPr/>
        </p:nvSpPr>
        <p:spPr>
          <a:xfrm>
            <a:off x="416636" y="1123210"/>
            <a:ext cx="3595498" cy="4760278"/>
          </a:xfrm>
          <a:prstGeom prst="rect">
            <a:avLst/>
          </a:prstGeom>
          <a:noFill/>
        </p:spPr>
        <p:txBody>
          <a:bodyPr wrap="square">
            <a:spAutoFit/>
          </a:bodyPr>
          <a:lstStyle/>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What is ISA</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Why is ISA important</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Story Begins</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RISC Design Principles</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Why RISC</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Exploring ARM ISA</a:t>
            </a:r>
          </a:p>
          <a:p>
            <a:pPr marL="914400" lvl="1" indent="-457200">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ARM vs Thumb</a:t>
            </a:r>
          </a:p>
          <a:p>
            <a:pPr marL="914400" lvl="1" indent="-457200">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Registers</a:t>
            </a:r>
          </a:p>
          <a:p>
            <a:pPr marL="914400" lvl="1" indent="-457200">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Operations</a:t>
            </a:r>
          </a:p>
        </p:txBody>
      </p:sp>
      <p:sp>
        <p:nvSpPr>
          <p:cNvPr id="8" name="TextBox 7">
            <a:extLst>
              <a:ext uri="{FF2B5EF4-FFF2-40B4-BE49-F238E27FC236}">
                <a16:creationId xmlns:a16="http://schemas.microsoft.com/office/drawing/2014/main" id="{C20EAC9B-3C6F-B7C5-9988-0F59CD23BF80}"/>
              </a:ext>
            </a:extLst>
          </p:cNvPr>
          <p:cNvSpPr txBox="1"/>
          <p:nvPr/>
        </p:nvSpPr>
        <p:spPr>
          <a:xfrm>
            <a:off x="4012134" y="1123210"/>
            <a:ext cx="4242546" cy="5286062"/>
          </a:xfrm>
          <a:prstGeom prst="rect">
            <a:avLst/>
          </a:prstGeom>
          <a:noFill/>
        </p:spPr>
        <p:txBody>
          <a:bodyPr wrap="square">
            <a:spAutoFit/>
          </a:bodyPr>
          <a:lstStyle/>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What is Cortex</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ARMv8</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ARM Licensing Model</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Which Companies Use ARM</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ARM Product Code Description</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ARM Advantages</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Exploring RISC-V ISA</a:t>
            </a:r>
          </a:p>
          <a:p>
            <a:pPr marL="914400" lvl="1" indent="-457200">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Registers</a:t>
            </a:r>
          </a:p>
          <a:p>
            <a:pPr marL="914400" lvl="1" indent="-457200">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Operations</a:t>
            </a:r>
          </a:p>
          <a:p>
            <a:pPr marL="914400" lvl="1" indent="-457200">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Memory Model</a:t>
            </a:r>
          </a:p>
        </p:txBody>
      </p:sp>
      <p:sp>
        <p:nvSpPr>
          <p:cNvPr id="9" name="TextBox 8">
            <a:extLst>
              <a:ext uri="{FF2B5EF4-FFF2-40B4-BE49-F238E27FC236}">
                <a16:creationId xmlns:a16="http://schemas.microsoft.com/office/drawing/2014/main" id="{9245977E-B9B7-56C7-8F4C-6E18376CB4BB}"/>
              </a:ext>
            </a:extLst>
          </p:cNvPr>
          <p:cNvSpPr txBox="1"/>
          <p:nvPr/>
        </p:nvSpPr>
        <p:spPr>
          <a:xfrm>
            <a:off x="8146939" y="1021499"/>
            <a:ext cx="4098849" cy="5811847"/>
          </a:xfrm>
          <a:prstGeom prst="rect">
            <a:avLst/>
          </a:prstGeom>
          <a:noFill/>
        </p:spPr>
        <p:txBody>
          <a:bodyPr wrap="square">
            <a:spAutoFit/>
          </a:bodyPr>
          <a:lstStyle/>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RISC-V Evolution Over Time</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What is Open-Source </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Open-Source Advantages</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What is Modular Design</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Some RISC-V extensions</a:t>
            </a:r>
          </a:p>
          <a:p>
            <a:pPr marL="914400" lvl="1" indent="-457200">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RV32I, RV64I, RV128I</a:t>
            </a:r>
          </a:p>
          <a:p>
            <a:pPr marL="914400" lvl="1" indent="-457200">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 A, F,D</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Which Companies Adopt </a:t>
            </a:r>
          </a:p>
          <a:p>
            <a:pPr marR="0">
              <a:spcBef>
                <a:spcPts val="0"/>
              </a:spcBef>
              <a:spcAft>
                <a:spcPts val="500"/>
              </a:spcAft>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RISC-V</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ARM or RISC-V</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References</a:t>
            </a:r>
          </a:p>
        </p:txBody>
      </p:sp>
      <p:sp>
        <p:nvSpPr>
          <p:cNvPr id="11" name="TextBox 10">
            <a:extLst>
              <a:ext uri="{FF2B5EF4-FFF2-40B4-BE49-F238E27FC236}">
                <a16:creationId xmlns:a16="http://schemas.microsoft.com/office/drawing/2014/main" id="{7A5CBD6B-A1B8-FCB8-87F1-C03E6FA387DF}"/>
              </a:ext>
            </a:extLst>
          </p:cNvPr>
          <p:cNvSpPr txBox="1"/>
          <p:nvPr/>
        </p:nvSpPr>
        <p:spPr>
          <a:xfrm>
            <a:off x="416636" y="5777844"/>
            <a:ext cx="3966472" cy="1079783"/>
          </a:xfrm>
          <a:prstGeom prst="rect">
            <a:avLst/>
          </a:prstGeom>
          <a:noFill/>
        </p:spPr>
        <p:txBody>
          <a:bodyPr wrap="square">
            <a:spAutoFit/>
          </a:bodyPr>
          <a:lstStyle/>
          <a:p>
            <a:pPr marL="457200" indent="-457200">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ARM ABI</a:t>
            </a:r>
          </a:p>
          <a:p>
            <a:pPr marL="457200" marR="0" indent="-457200">
              <a:spcBef>
                <a:spcPts val="0"/>
              </a:spcBef>
              <a:spcAft>
                <a:spcPts val="500"/>
              </a:spcAft>
              <a:buFont typeface="Wingdings" panose="05000000000000000000" pitchFamily="2" charset="2"/>
              <a:buChar char="q"/>
              <a:tabLst>
                <a:tab pos="3933825" algn="l"/>
              </a:tabLst>
            </a:pPr>
            <a:r>
              <a:rPr lang="en-US" sz="3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ARM Evolution Over Time</a:t>
            </a:r>
          </a:p>
        </p:txBody>
      </p:sp>
    </p:spTree>
    <p:extLst>
      <p:ext uri="{BB962C8B-B14F-4D97-AF65-F5344CB8AC3E}">
        <p14:creationId xmlns:p14="http://schemas.microsoft.com/office/powerpoint/2010/main" val="2503048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Scroll: Horizontal 7">
            <a:extLst>
              <a:ext uri="{FF2B5EF4-FFF2-40B4-BE49-F238E27FC236}">
                <a16:creationId xmlns:a16="http://schemas.microsoft.com/office/drawing/2014/main" id="{1DE10A73-26E1-07AC-A06C-07A1D6E0A339}"/>
              </a:ext>
            </a:extLst>
          </p:cNvPr>
          <p:cNvSpPr/>
          <p:nvPr/>
        </p:nvSpPr>
        <p:spPr>
          <a:xfrm>
            <a:off x="3637470" y="39441"/>
            <a:ext cx="3387305" cy="1177719"/>
          </a:xfrm>
          <a:custGeom>
            <a:avLst/>
            <a:gdLst>
              <a:gd name="connsiteX0" fmla="*/ 3387305 w 3387305"/>
              <a:gd name="connsiteY0" fmla="*/ 91161 h 1177719"/>
              <a:gd name="connsiteX1" fmla="*/ 3296144 w 3387305"/>
              <a:gd name="connsiteY1" fmla="*/ 182322 h 1177719"/>
              <a:gd name="connsiteX2" fmla="*/ 3296144 w 3387305"/>
              <a:gd name="connsiteY2" fmla="*/ 91161 h 1177719"/>
              <a:gd name="connsiteX3" fmla="*/ 3250563 w 3387305"/>
              <a:gd name="connsiteY3" fmla="*/ 136742 h 1177719"/>
              <a:gd name="connsiteX4" fmla="*/ 3204982 w 3387305"/>
              <a:gd name="connsiteY4" fmla="*/ 91161 h 1177719"/>
              <a:gd name="connsiteX5" fmla="*/ 3204982 w 3387305"/>
              <a:gd name="connsiteY5" fmla="*/ 182323 h 1177719"/>
              <a:gd name="connsiteX6" fmla="*/ 91161 w 3387305"/>
              <a:gd name="connsiteY6" fmla="*/ 182323 h 1177719"/>
              <a:gd name="connsiteX7" fmla="*/ 0 w 3387305"/>
              <a:gd name="connsiteY7" fmla="*/ 273484 h 1177719"/>
              <a:gd name="connsiteX8" fmla="*/ 0 w 3387305"/>
              <a:gd name="connsiteY8" fmla="*/ 1086558 h 1177719"/>
              <a:gd name="connsiteX9" fmla="*/ 91161 w 3387305"/>
              <a:gd name="connsiteY9" fmla="*/ 1177719 h 1177719"/>
              <a:gd name="connsiteX10" fmla="*/ 182322 w 3387305"/>
              <a:gd name="connsiteY10" fmla="*/ 1086558 h 1177719"/>
              <a:gd name="connsiteX11" fmla="*/ 182323 w 3387305"/>
              <a:gd name="connsiteY11" fmla="*/ 995396 h 1177719"/>
              <a:gd name="connsiteX12" fmla="*/ 3296144 w 3387305"/>
              <a:gd name="connsiteY12" fmla="*/ 995396 h 1177719"/>
              <a:gd name="connsiteX13" fmla="*/ 3387305 w 3387305"/>
              <a:gd name="connsiteY13" fmla="*/ 904235 h 1177719"/>
              <a:gd name="connsiteX14" fmla="*/ 3387305 w 3387305"/>
              <a:gd name="connsiteY14" fmla="*/ 91161 h 1177719"/>
              <a:gd name="connsiteX15" fmla="*/ 91161 w 3387305"/>
              <a:gd name="connsiteY15" fmla="*/ 364645 h 1177719"/>
              <a:gd name="connsiteX16" fmla="*/ 182322 w 3387305"/>
              <a:gd name="connsiteY16" fmla="*/ 273484 h 1177719"/>
              <a:gd name="connsiteX17" fmla="*/ 136741 w 3387305"/>
              <a:gd name="connsiteY17" fmla="*/ 227903 h 1177719"/>
              <a:gd name="connsiteX18" fmla="*/ 91160 w 3387305"/>
              <a:gd name="connsiteY18" fmla="*/ 273484 h 1177719"/>
              <a:gd name="connsiteX19" fmla="*/ 91161 w 3387305"/>
              <a:gd name="connsiteY19" fmla="*/ 364645 h 1177719"/>
              <a:gd name="connsiteX0" fmla="*/ 91161 w 3387305"/>
              <a:gd name="connsiteY0" fmla="*/ 364645 h 1177719"/>
              <a:gd name="connsiteX1" fmla="*/ 182322 w 3387305"/>
              <a:gd name="connsiteY1" fmla="*/ 273484 h 1177719"/>
              <a:gd name="connsiteX2" fmla="*/ 136741 w 3387305"/>
              <a:gd name="connsiteY2" fmla="*/ 227903 h 1177719"/>
              <a:gd name="connsiteX3" fmla="*/ 91160 w 3387305"/>
              <a:gd name="connsiteY3" fmla="*/ 273484 h 1177719"/>
              <a:gd name="connsiteX4" fmla="*/ 91161 w 3387305"/>
              <a:gd name="connsiteY4" fmla="*/ 364645 h 1177719"/>
              <a:gd name="connsiteX5" fmla="*/ 3296144 w 3387305"/>
              <a:gd name="connsiteY5" fmla="*/ 182323 h 1177719"/>
              <a:gd name="connsiteX6" fmla="*/ 3387305 w 3387305"/>
              <a:gd name="connsiteY6" fmla="*/ 91162 h 1177719"/>
              <a:gd name="connsiteX7" fmla="*/ 3296144 w 3387305"/>
              <a:gd name="connsiteY7" fmla="*/ 1 h 1177719"/>
              <a:gd name="connsiteX8" fmla="*/ 3204983 w 3387305"/>
              <a:gd name="connsiteY8" fmla="*/ 91162 h 1177719"/>
              <a:gd name="connsiteX9" fmla="*/ 3250564 w 3387305"/>
              <a:gd name="connsiteY9" fmla="*/ 136743 h 1177719"/>
              <a:gd name="connsiteX10" fmla="*/ 3296145 w 3387305"/>
              <a:gd name="connsiteY10" fmla="*/ 91162 h 1177719"/>
              <a:gd name="connsiteX11" fmla="*/ 3296144 w 3387305"/>
              <a:gd name="connsiteY11" fmla="*/ 182323 h 1177719"/>
              <a:gd name="connsiteX0" fmla="*/ 0 w 3387305"/>
              <a:gd name="connsiteY0" fmla="*/ 273484 h 1177719"/>
              <a:gd name="connsiteX1" fmla="*/ 91161 w 3387305"/>
              <a:gd name="connsiteY1" fmla="*/ 182323 h 1177719"/>
              <a:gd name="connsiteX2" fmla="*/ 3204982 w 3387305"/>
              <a:gd name="connsiteY2" fmla="*/ 182323 h 1177719"/>
              <a:gd name="connsiteX3" fmla="*/ 3204982 w 3387305"/>
              <a:gd name="connsiteY3" fmla="*/ 91161 h 1177719"/>
              <a:gd name="connsiteX4" fmla="*/ 3296143 w 3387305"/>
              <a:gd name="connsiteY4" fmla="*/ 0 h 1177719"/>
              <a:gd name="connsiteX5" fmla="*/ 3387304 w 3387305"/>
              <a:gd name="connsiteY5" fmla="*/ 91161 h 1177719"/>
              <a:gd name="connsiteX6" fmla="*/ 3387305 w 3387305"/>
              <a:gd name="connsiteY6" fmla="*/ 904235 h 1177719"/>
              <a:gd name="connsiteX7" fmla="*/ 3296144 w 3387305"/>
              <a:gd name="connsiteY7" fmla="*/ 995396 h 1177719"/>
              <a:gd name="connsiteX8" fmla="*/ 182323 w 3387305"/>
              <a:gd name="connsiteY8" fmla="*/ 995396 h 1177719"/>
              <a:gd name="connsiteX9" fmla="*/ 182323 w 3387305"/>
              <a:gd name="connsiteY9" fmla="*/ 1086558 h 1177719"/>
              <a:gd name="connsiteX10" fmla="*/ 91162 w 3387305"/>
              <a:gd name="connsiteY10" fmla="*/ 1177719 h 1177719"/>
              <a:gd name="connsiteX11" fmla="*/ 1 w 3387305"/>
              <a:gd name="connsiteY11" fmla="*/ 1086558 h 1177719"/>
              <a:gd name="connsiteX12" fmla="*/ 0 w 3387305"/>
              <a:gd name="connsiteY12" fmla="*/ 273484 h 1177719"/>
              <a:gd name="connsiteX13" fmla="*/ 3204982 w 3387305"/>
              <a:gd name="connsiteY13" fmla="*/ 182323 h 1177719"/>
              <a:gd name="connsiteX14" fmla="*/ 3296144 w 3387305"/>
              <a:gd name="connsiteY14" fmla="*/ 182323 h 1177719"/>
              <a:gd name="connsiteX15" fmla="*/ 3387305 w 3387305"/>
              <a:gd name="connsiteY15" fmla="*/ 91162 h 1177719"/>
              <a:gd name="connsiteX16" fmla="*/ 3296144 w 3387305"/>
              <a:gd name="connsiteY16" fmla="*/ 182323 h 1177719"/>
              <a:gd name="connsiteX17" fmla="*/ 3296144 w 3387305"/>
              <a:gd name="connsiteY17" fmla="*/ 91161 h 1177719"/>
              <a:gd name="connsiteX18" fmla="*/ 3250563 w 3387305"/>
              <a:gd name="connsiteY18" fmla="*/ 136742 h 1177719"/>
              <a:gd name="connsiteX19" fmla="*/ 3204982 w 3387305"/>
              <a:gd name="connsiteY19" fmla="*/ 91161 h 1177719"/>
              <a:gd name="connsiteX20" fmla="*/ 91161 w 3387305"/>
              <a:gd name="connsiteY20" fmla="*/ 364645 h 1177719"/>
              <a:gd name="connsiteX21" fmla="*/ 91161 w 3387305"/>
              <a:gd name="connsiteY21" fmla="*/ 273484 h 1177719"/>
              <a:gd name="connsiteX22" fmla="*/ 136742 w 3387305"/>
              <a:gd name="connsiteY22" fmla="*/ 227903 h 1177719"/>
              <a:gd name="connsiteX23" fmla="*/ 182323 w 3387305"/>
              <a:gd name="connsiteY23" fmla="*/ 273484 h 1177719"/>
              <a:gd name="connsiteX24" fmla="*/ 91162 w 3387305"/>
              <a:gd name="connsiteY24" fmla="*/ 364645 h 1177719"/>
              <a:gd name="connsiteX25" fmla="*/ 1 w 3387305"/>
              <a:gd name="connsiteY25" fmla="*/ 273484 h 1177719"/>
              <a:gd name="connsiteX26" fmla="*/ 182323 w 3387305"/>
              <a:gd name="connsiteY26" fmla="*/ 273484 h 1177719"/>
              <a:gd name="connsiteX27" fmla="*/ 182323 w 3387305"/>
              <a:gd name="connsiteY27" fmla="*/ 995396 h 117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87305" h="1177719" stroke="0" extrusionOk="0">
                <a:moveTo>
                  <a:pt x="3387305" y="91161"/>
                </a:moveTo>
                <a:cubicBezTo>
                  <a:pt x="3388006" y="149353"/>
                  <a:pt x="3339611" y="189040"/>
                  <a:pt x="3296144" y="182322"/>
                </a:cubicBezTo>
                <a:cubicBezTo>
                  <a:pt x="3302950" y="164510"/>
                  <a:pt x="3291510" y="135071"/>
                  <a:pt x="3296144" y="91161"/>
                </a:cubicBezTo>
                <a:cubicBezTo>
                  <a:pt x="3298119" y="117501"/>
                  <a:pt x="3276296" y="139865"/>
                  <a:pt x="3250563" y="136742"/>
                </a:cubicBezTo>
                <a:cubicBezTo>
                  <a:pt x="3223738" y="134534"/>
                  <a:pt x="3203141" y="117228"/>
                  <a:pt x="3204982" y="91161"/>
                </a:cubicBezTo>
                <a:cubicBezTo>
                  <a:pt x="3210046" y="107986"/>
                  <a:pt x="3211797" y="152025"/>
                  <a:pt x="3204982" y="182323"/>
                </a:cubicBezTo>
                <a:cubicBezTo>
                  <a:pt x="2274030" y="165689"/>
                  <a:pt x="1426933" y="146165"/>
                  <a:pt x="91161" y="182323"/>
                </a:cubicBezTo>
                <a:cubicBezTo>
                  <a:pt x="40709" y="184781"/>
                  <a:pt x="5752" y="230960"/>
                  <a:pt x="0" y="273484"/>
                </a:cubicBezTo>
                <a:cubicBezTo>
                  <a:pt x="-19853" y="589237"/>
                  <a:pt x="-68654" y="914913"/>
                  <a:pt x="0" y="1086558"/>
                </a:cubicBezTo>
                <a:cubicBezTo>
                  <a:pt x="-9351" y="1140240"/>
                  <a:pt x="33314" y="1175054"/>
                  <a:pt x="91161" y="1177719"/>
                </a:cubicBezTo>
                <a:cubicBezTo>
                  <a:pt x="141781" y="1177044"/>
                  <a:pt x="180020" y="1132574"/>
                  <a:pt x="182322" y="1086558"/>
                </a:cubicBezTo>
                <a:cubicBezTo>
                  <a:pt x="182886" y="1055066"/>
                  <a:pt x="179802" y="1025594"/>
                  <a:pt x="182323" y="995396"/>
                </a:cubicBezTo>
                <a:cubicBezTo>
                  <a:pt x="668804" y="1036201"/>
                  <a:pt x="2474444" y="920120"/>
                  <a:pt x="3296144" y="995396"/>
                </a:cubicBezTo>
                <a:cubicBezTo>
                  <a:pt x="3346745" y="990494"/>
                  <a:pt x="3388068" y="957202"/>
                  <a:pt x="3387305" y="904235"/>
                </a:cubicBezTo>
                <a:cubicBezTo>
                  <a:pt x="3400559" y="743216"/>
                  <a:pt x="3392325" y="239868"/>
                  <a:pt x="3387305" y="91161"/>
                </a:cubicBezTo>
                <a:close/>
                <a:moveTo>
                  <a:pt x="91161" y="364645"/>
                </a:moveTo>
                <a:cubicBezTo>
                  <a:pt x="137135" y="355918"/>
                  <a:pt x="174272" y="324648"/>
                  <a:pt x="182322" y="273484"/>
                </a:cubicBezTo>
                <a:cubicBezTo>
                  <a:pt x="185757" y="247225"/>
                  <a:pt x="160737" y="227240"/>
                  <a:pt x="136741" y="227903"/>
                </a:cubicBezTo>
                <a:cubicBezTo>
                  <a:pt x="111193" y="228925"/>
                  <a:pt x="90819" y="248576"/>
                  <a:pt x="91160" y="273484"/>
                </a:cubicBezTo>
                <a:cubicBezTo>
                  <a:pt x="91051" y="306859"/>
                  <a:pt x="95189" y="335059"/>
                  <a:pt x="91161" y="364645"/>
                </a:cubicBezTo>
                <a:close/>
              </a:path>
              <a:path w="3387305" h="1177719" fill="darkenLess" stroke="0" extrusionOk="0">
                <a:moveTo>
                  <a:pt x="91161" y="364645"/>
                </a:moveTo>
                <a:cubicBezTo>
                  <a:pt x="135720" y="360473"/>
                  <a:pt x="190662" y="322419"/>
                  <a:pt x="182322" y="273484"/>
                </a:cubicBezTo>
                <a:cubicBezTo>
                  <a:pt x="179501" y="249824"/>
                  <a:pt x="157556" y="227175"/>
                  <a:pt x="136741" y="227903"/>
                </a:cubicBezTo>
                <a:cubicBezTo>
                  <a:pt x="109581" y="228720"/>
                  <a:pt x="94424" y="249383"/>
                  <a:pt x="91160" y="273484"/>
                </a:cubicBezTo>
                <a:cubicBezTo>
                  <a:pt x="89095" y="301472"/>
                  <a:pt x="91169" y="331141"/>
                  <a:pt x="91161" y="364645"/>
                </a:cubicBezTo>
                <a:close/>
                <a:moveTo>
                  <a:pt x="3296144" y="182323"/>
                </a:moveTo>
                <a:cubicBezTo>
                  <a:pt x="3353367" y="177727"/>
                  <a:pt x="3396457" y="141905"/>
                  <a:pt x="3387305" y="91162"/>
                </a:cubicBezTo>
                <a:cubicBezTo>
                  <a:pt x="3393841" y="41141"/>
                  <a:pt x="3346835" y="-8873"/>
                  <a:pt x="3296144" y="1"/>
                </a:cubicBezTo>
                <a:cubicBezTo>
                  <a:pt x="3252399" y="301"/>
                  <a:pt x="3207047" y="41286"/>
                  <a:pt x="3204983" y="91162"/>
                </a:cubicBezTo>
                <a:cubicBezTo>
                  <a:pt x="3205565" y="119888"/>
                  <a:pt x="3220680" y="136191"/>
                  <a:pt x="3250564" y="136743"/>
                </a:cubicBezTo>
                <a:cubicBezTo>
                  <a:pt x="3276640" y="134968"/>
                  <a:pt x="3297645" y="118121"/>
                  <a:pt x="3296145" y="91162"/>
                </a:cubicBezTo>
                <a:cubicBezTo>
                  <a:pt x="3296635" y="117009"/>
                  <a:pt x="3296593" y="152854"/>
                  <a:pt x="3296144" y="182323"/>
                </a:cubicBezTo>
                <a:close/>
              </a:path>
              <a:path w="3387305" h="1177719" fill="none" extrusionOk="0">
                <a:moveTo>
                  <a:pt x="0" y="273484"/>
                </a:moveTo>
                <a:cubicBezTo>
                  <a:pt x="-1576" y="222755"/>
                  <a:pt x="36827" y="183539"/>
                  <a:pt x="91161" y="182323"/>
                </a:cubicBezTo>
                <a:cubicBezTo>
                  <a:pt x="1357897" y="248388"/>
                  <a:pt x="2415503" y="148170"/>
                  <a:pt x="3204982" y="182323"/>
                </a:cubicBezTo>
                <a:cubicBezTo>
                  <a:pt x="3208854" y="140396"/>
                  <a:pt x="3196945" y="128608"/>
                  <a:pt x="3204982" y="91161"/>
                </a:cubicBezTo>
                <a:cubicBezTo>
                  <a:pt x="3212901" y="42848"/>
                  <a:pt x="3243865" y="-386"/>
                  <a:pt x="3296143" y="0"/>
                </a:cubicBezTo>
                <a:cubicBezTo>
                  <a:pt x="3343633" y="821"/>
                  <a:pt x="3394003" y="36190"/>
                  <a:pt x="3387304" y="91161"/>
                </a:cubicBezTo>
                <a:cubicBezTo>
                  <a:pt x="3353276" y="341306"/>
                  <a:pt x="3424086" y="626133"/>
                  <a:pt x="3387305" y="904235"/>
                </a:cubicBezTo>
                <a:cubicBezTo>
                  <a:pt x="3381702" y="949543"/>
                  <a:pt x="3343633" y="994997"/>
                  <a:pt x="3296144" y="995396"/>
                </a:cubicBezTo>
                <a:cubicBezTo>
                  <a:pt x="2681853" y="846072"/>
                  <a:pt x="836745" y="842003"/>
                  <a:pt x="182323" y="995396"/>
                </a:cubicBezTo>
                <a:cubicBezTo>
                  <a:pt x="188862" y="1033600"/>
                  <a:pt x="189528" y="1071053"/>
                  <a:pt x="182323" y="1086558"/>
                </a:cubicBezTo>
                <a:cubicBezTo>
                  <a:pt x="173280" y="1134155"/>
                  <a:pt x="147217" y="1177882"/>
                  <a:pt x="91162" y="1177719"/>
                </a:cubicBezTo>
                <a:cubicBezTo>
                  <a:pt x="41430" y="1177029"/>
                  <a:pt x="10" y="1144160"/>
                  <a:pt x="1" y="1086558"/>
                </a:cubicBezTo>
                <a:cubicBezTo>
                  <a:pt x="27480" y="844354"/>
                  <a:pt x="-26437" y="562536"/>
                  <a:pt x="0" y="273484"/>
                </a:cubicBezTo>
                <a:close/>
                <a:moveTo>
                  <a:pt x="3204982" y="182323"/>
                </a:moveTo>
                <a:cubicBezTo>
                  <a:pt x="3222493" y="187136"/>
                  <a:pt x="3254645" y="187750"/>
                  <a:pt x="3296144" y="182323"/>
                </a:cubicBezTo>
                <a:cubicBezTo>
                  <a:pt x="3340801" y="177459"/>
                  <a:pt x="3392528" y="148829"/>
                  <a:pt x="3387305" y="91162"/>
                </a:cubicBezTo>
                <a:moveTo>
                  <a:pt x="3296144" y="182323"/>
                </a:moveTo>
                <a:cubicBezTo>
                  <a:pt x="3291474" y="140817"/>
                  <a:pt x="3296590" y="124552"/>
                  <a:pt x="3296144" y="91161"/>
                </a:cubicBezTo>
                <a:cubicBezTo>
                  <a:pt x="3297623" y="114217"/>
                  <a:pt x="3275222" y="136500"/>
                  <a:pt x="3250563" y="136742"/>
                </a:cubicBezTo>
                <a:cubicBezTo>
                  <a:pt x="3225752" y="132547"/>
                  <a:pt x="3204648" y="116091"/>
                  <a:pt x="3204982" y="91161"/>
                </a:cubicBezTo>
                <a:moveTo>
                  <a:pt x="91161" y="364645"/>
                </a:moveTo>
                <a:cubicBezTo>
                  <a:pt x="94283" y="349164"/>
                  <a:pt x="93217" y="290524"/>
                  <a:pt x="91161" y="273484"/>
                </a:cubicBezTo>
                <a:cubicBezTo>
                  <a:pt x="93642" y="250339"/>
                  <a:pt x="112338" y="228361"/>
                  <a:pt x="136742" y="227903"/>
                </a:cubicBezTo>
                <a:cubicBezTo>
                  <a:pt x="157310" y="226450"/>
                  <a:pt x="183710" y="250072"/>
                  <a:pt x="182323" y="273484"/>
                </a:cubicBezTo>
                <a:cubicBezTo>
                  <a:pt x="183097" y="325107"/>
                  <a:pt x="145017" y="362874"/>
                  <a:pt x="91162" y="364645"/>
                </a:cubicBezTo>
                <a:cubicBezTo>
                  <a:pt x="41021" y="354784"/>
                  <a:pt x="-3161" y="323276"/>
                  <a:pt x="1" y="273484"/>
                </a:cubicBezTo>
                <a:moveTo>
                  <a:pt x="182323" y="273484"/>
                </a:moveTo>
                <a:cubicBezTo>
                  <a:pt x="189286" y="513538"/>
                  <a:pt x="247268" y="920666"/>
                  <a:pt x="182323" y="995396"/>
                </a:cubicBezTo>
              </a:path>
              <a:path w="3387305" h="1177719" fill="none" stroke="0" extrusionOk="0">
                <a:moveTo>
                  <a:pt x="0" y="273484"/>
                </a:moveTo>
                <a:cubicBezTo>
                  <a:pt x="5488" y="229230"/>
                  <a:pt x="47392" y="183799"/>
                  <a:pt x="91161" y="182323"/>
                </a:cubicBezTo>
                <a:cubicBezTo>
                  <a:pt x="680699" y="125379"/>
                  <a:pt x="2383487" y="213593"/>
                  <a:pt x="3204982" y="182323"/>
                </a:cubicBezTo>
                <a:cubicBezTo>
                  <a:pt x="3202028" y="139228"/>
                  <a:pt x="3206313" y="113348"/>
                  <a:pt x="3204982" y="91161"/>
                </a:cubicBezTo>
                <a:cubicBezTo>
                  <a:pt x="3202373" y="38851"/>
                  <a:pt x="3241509" y="1448"/>
                  <a:pt x="3296143" y="0"/>
                </a:cubicBezTo>
                <a:cubicBezTo>
                  <a:pt x="3347663" y="6384"/>
                  <a:pt x="3379828" y="41623"/>
                  <a:pt x="3387304" y="91161"/>
                </a:cubicBezTo>
                <a:cubicBezTo>
                  <a:pt x="3364741" y="380479"/>
                  <a:pt x="3372430" y="626326"/>
                  <a:pt x="3387305" y="904235"/>
                </a:cubicBezTo>
                <a:cubicBezTo>
                  <a:pt x="3386111" y="950938"/>
                  <a:pt x="3338942" y="994178"/>
                  <a:pt x="3296144" y="995396"/>
                </a:cubicBezTo>
                <a:cubicBezTo>
                  <a:pt x="2924920" y="1105354"/>
                  <a:pt x="797613" y="1007938"/>
                  <a:pt x="182323" y="995396"/>
                </a:cubicBezTo>
                <a:cubicBezTo>
                  <a:pt x="187823" y="1019923"/>
                  <a:pt x="182721" y="1076943"/>
                  <a:pt x="182323" y="1086558"/>
                </a:cubicBezTo>
                <a:cubicBezTo>
                  <a:pt x="179133" y="1138710"/>
                  <a:pt x="142807" y="1170519"/>
                  <a:pt x="91162" y="1177719"/>
                </a:cubicBezTo>
                <a:cubicBezTo>
                  <a:pt x="44566" y="1176111"/>
                  <a:pt x="-2502" y="1131944"/>
                  <a:pt x="1" y="1086558"/>
                </a:cubicBezTo>
                <a:cubicBezTo>
                  <a:pt x="42525" y="812068"/>
                  <a:pt x="31695" y="588221"/>
                  <a:pt x="0" y="273484"/>
                </a:cubicBezTo>
                <a:close/>
                <a:moveTo>
                  <a:pt x="3204982" y="182323"/>
                </a:moveTo>
                <a:cubicBezTo>
                  <a:pt x="3231362" y="183072"/>
                  <a:pt x="3274013" y="175182"/>
                  <a:pt x="3296144" y="182323"/>
                </a:cubicBezTo>
                <a:cubicBezTo>
                  <a:pt x="3352053" y="182934"/>
                  <a:pt x="3395414" y="138884"/>
                  <a:pt x="3387305" y="91162"/>
                </a:cubicBezTo>
                <a:moveTo>
                  <a:pt x="3296144" y="182323"/>
                </a:moveTo>
                <a:cubicBezTo>
                  <a:pt x="3303124" y="157889"/>
                  <a:pt x="3300359" y="131185"/>
                  <a:pt x="3296144" y="91161"/>
                </a:cubicBezTo>
                <a:cubicBezTo>
                  <a:pt x="3293202" y="115066"/>
                  <a:pt x="3272335" y="138782"/>
                  <a:pt x="3250563" y="136742"/>
                </a:cubicBezTo>
                <a:cubicBezTo>
                  <a:pt x="3229693" y="139001"/>
                  <a:pt x="3201254" y="117620"/>
                  <a:pt x="3204982" y="91161"/>
                </a:cubicBezTo>
                <a:moveTo>
                  <a:pt x="91161" y="364645"/>
                </a:moveTo>
                <a:cubicBezTo>
                  <a:pt x="97744" y="336576"/>
                  <a:pt x="96247" y="297444"/>
                  <a:pt x="91161" y="273484"/>
                </a:cubicBezTo>
                <a:cubicBezTo>
                  <a:pt x="92688" y="244471"/>
                  <a:pt x="114942" y="226424"/>
                  <a:pt x="136742" y="227903"/>
                </a:cubicBezTo>
                <a:cubicBezTo>
                  <a:pt x="162790" y="230786"/>
                  <a:pt x="184390" y="251116"/>
                  <a:pt x="182323" y="273484"/>
                </a:cubicBezTo>
                <a:cubicBezTo>
                  <a:pt x="188935" y="326330"/>
                  <a:pt x="139509" y="367084"/>
                  <a:pt x="91162" y="364645"/>
                </a:cubicBezTo>
                <a:cubicBezTo>
                  <a:pt x="47894" y="369616"/>
                  <a:pt x="1601" y="323670"/>
                  <a:pt x="1" y="273484"/>
                </a:cubicBezTo>
                <a:moveTo>
                  <a:pt x="182323" y="273484"/>
                </a:moveTo>
                <a:cubicBezTo>
                  <a:pt x="159845" y="516758"/>
                  <a:pt x="186687" y="817201"/>
                  <a:pt x="182323" y="995396"/>
                </a:cubicBezTo>
              </a:path>
            </a:pathLst>
          </a:custGeom>
          <a:blipFill>
            <a:blip r:embed="rId2"/>
            <a:tile tx="0" ty="0" sx="100000" sy="100000" flip="none" algn="tl"/>
          </a:blipFill>
          <a:ln>
            <a:solidFill>
              <a:schemeClr val="tx1">
                <a:lumMod val="50000"/>
                <a:lumOff val="50000"/>
              </a:schemeClr>
            </a:solidFill>
            <a:extLst>
              <a:ext uri="{C807C97D-BFC1-408E-A445-0C87EB9F89A2}">
                <ask:lineSketchStyleProps xmlns:ask="http://schemas.microsoft.com/office/drawing/2018/sketchyshapes" sd="966738277">
                  <a:prstGeom prst="horizontalScroll">
                    <a:avLst>
                      <a:gd name="adj" fmla="val 1548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3">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882224" y="304493"/>
            <a:ext cx="2897799" cy="647617"/>
          </a:xfrm>
          <a:prstGeom prst="rect">
            <a:avLst/>
          </a:prstGeom>
          <a:noFill/>
        </p:spPr>
        <p:txBody>
          <a:bodyPr wrap="square">
            <a:spAutoFit/>
          </a:bodyPr>
          <a:lstStyle/>
          <a:p>
            <a:r>
              <a:rPr lang="en-US" sz="3600" b="1" kern="100" dirty="0">
                <a:ln>
                  <a:solidFill>
                    <a:srgbClr val="0070C0"/>
                  </a:solidFill>
                </a:ln>
                <a:solidFill>
                  <a:srgbClr val="0070C0"/>
                </a:solidFill>
                <a:latin typeface="DaunPenh" panose="01010101010101010101" pitchFamily="2" charset="0"/>
                <a:ea typeface="Calibri" panose="020F0502020204030204" pitchFamily="34" charset="0"/>
                <a:cs typeface="DaunPenh" panose="01010101010101010101" pitchFamily="2" charset="0"/>
              </a:rPr>
              <a:t>Immediate Constant</a:t>
            </a:r>
            <a:endParaRPr lang="en-US" sz="2000" dirty="0">
              <a:ln>
                <a:solidFill>
                  <a:srgbClr val="0070C0"/>
                </a:solidFill>
              </a:ln>
              <a:solidFill>
                <a:srgbClr val="0070C0"/>
              </a:solidFill>
            </a:endParaRPr>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20</a:t>
            </a:fld>
            <a:endParaRPr lang="en-US" dirty="0">
              <a:solidFill>
                <a:srgbClr val="FFFFFF"/>
              </a:solidFill>
            </a:endParaRPr>
          </a:p>
        </p:txBody>
      </p:sp>
      <p:sp>
        <p:nvSpPr>
          <p:cNvPr id="4" name="TextBox 3">
            <a:extLst>
              <a:ext uri="{FF2B5EF4-FFF2-40B4-BE49-F238E27FC236}">
                <a16:creationId xmlns:a16="http://schemas.microsoft.com/office/drawing/2014/main" id="{B9483901-235D-29E8-E43D-7130413B40E5}"/>
              </a:ext>
            </a:extLst>
          </p:cNvPr>
          <p:cNvSpPr txBox="1"/>
          <p:nvPr/>
        </p:nvSpPr>
        <p:spPr>
          <a:xfrm>
            <a:off x="3882224" y="1401405"/>
            <a:ext cx="7165186" cy="523220"/>
          </a:xfrm>
          <a:prstGeom prst="rect">
            <a:avLst/>
          </a:prstGeom>
          <a:noFill/>
        </p:spPr>
        <p:txBody>
          <a:bodyPr wrap="square">
            <a:spAutoFit/>
          </a:bodyPr>
          <a:lstStyle>
            <a:defPPr>
              <a:defRPr lang="en-US"/>
            </a:defPPr>
            <a:lvl1pPr>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t>No ARM instruction can contain a 32 bit immediate constant</a:t>
            </a:r>
          </a:p>
        </p:txBody>
      </p:sp>
      <p:sp>
        <p:nvSpPr>
          <p:cNvPr id="7" name="TextBox 6">
            <a:extLst>
              <a:ext uri="{FF2B5EF4-FFF2-40B4-BE49-F238E27FC236}">
                <a16:creationId xmlns:a16="http://schemas.microsoft.com/office/drawing/2014/main" id="{9D127DA5-91A0-B304-D931-0B288A50F561}"/>
              </a:ext>
            </a:extLst>
          </p:cNvPr>
          <p:cNvSpPr txBox="1"/>
          <p:nvPr/>
        </p:nvSpPr>
        <p:spPr>
          <a:xfrm>
            <a:off x="3882224" y="3614844"/>
            <a:ext cx="7500710" cy="3108543"/>
          </a:xfrm>
          <a:prstGeom prst="rect">
            <a:avLst/>
          </a:prstGeom>
          <a:noFill/>
        </p:spPr>
        <p:txBody>
          <a:bodyPr wrap="square">
            <a:spAutoFit/>
          </a:bodyPr>
          <a:lstStyle/>
          <a:p>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This will either: </a:t>
            </a:r>
          </a:p>
          <a:p>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1. Produce a MOV or MVN instruction to generate the value (if possible)</a:t>
            </a:r>
          </a:p>
          <a:p>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Or</a:t>
            </a:r>
          </a:p>
          <a:p>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2. Generate a LDR instruction with a PC-relative address to read the constant from a literal pool (Constant data area embedded in the code)</a:t>
            </a:r>
          </a:p>
        </p:txBody>
      </p:sp>
      <p:sp>
        <p:nvSpPr>
          <p:cNvPr id="11" name="TextBox 10">
            <a:extLst>
              <a:ext uri="{FF2B5EF4-FFF2-40B4-BE49-F238E27FC236}">
                <a16:creationId xmlns:a16="http://schemas.microsoft.com/office/drawing/2014/main" id="{7F366D25-311C-5FFD-5265-0963DEE4778E}"/>
              </a:ext>
            </a:extLst>
          </p:cNvPr>
          <p:cNvSpPr txBox="1"/>
          <p:nvPr/>
        </p:nvSpPr>
        <p:spPr>
          <a:xfrm>
            <a:off x="3882223" y="2108870"/>
            <a:ext cx="7500711" cy="1384995"/>
          </a:xfrm>
          <a:prstGeom prst="rect">
            <a:avLst/>
          </a:prstGeom>
          <a:noFill/>
        </p:spPr>
        <p:txBody>
          <a:bodyPr wrap="square">
            <a:spAutoFit/>
          </a:bodyPr>
          <a:lstStyle/>
          <a:p>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To allow larger constants to be loaded, the assembler offers a pseudo-instruction: </a:t>
            </a:r>
          </a:p>
          <a:p>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LDR </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rd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=const </a:t>
            </a:r>
          </a:p>
        </p:txBody>
      </p:sp>
      <p:sp>
        <p:nvSpPr>
          <p:cNvPr id="12" name="Star: 5 Points 11">
            <a:extLst>
              <a:ext uri="{FF2B5EF4-FFF2-40B4-BE49-F238E27FC236}">
                <a16:creationId xmlns:a16="http://schemas.microsoft.com/office/drawing/2014/main" id="{5F2F899B-E2C5-87E2-ED08-E119C57CEEAC}"/>
              </a:ext>
            </a:extLst>
          </p:cNvPr>
          <p:cNvSpPr/>
          <p:nvPr/>
        </p:nvSpPr>
        <p:spPr>
          <a:xfrm>
            <a:off x="3657605" y="1465728"/>
            <a:ext cx="221876" cy="201706"/>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8974E0E3-8B28-18C1-E25A-A079A345E49B}"/>
              </a:ext>
            </a:extLst>
          </p:cNvPr>
          <p:cNvSpPr/>
          <p:nvPr/>
        </p:nvSpPr>
        <p:spPr>
          <a:xfrm>
            <a:off x="3657605" y="2162002"/>
            <a:ext cx="221876" cy="201706"/>
          </a:xfrm>
          <a:prstGeom prst="star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2BE1F3EC-7EFE-54EB-B523-5ABB87C09EF7}"/>
              </a:ext>
            </a:extLst>
          </p:cNvPr>
          <p:cNvSpPr/>
          <p:nvPr/>
        </p:nvSpPr>
        <p:spPr>
          <a:xfrm>
            <a:off x="3657605" y="3678110"/>
            <a:ext cx="221876" cy="201706"/>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49039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Scroll: Horizontal 7">
            <a:extLst>
              <a:ext uri="{FF2B5EF4-FFF2-40B4-BE49-F238E27FC236}">
                <a16:creationId xmlns:a16="http://schemas.microsoft.com/office/drawing/2014/main" id="{1DE10A73-26E1-07AC-A06C-07A1D6E0A339}"/>
              </a:ext>
            </a:extLst>
          </p:cNvPr>
          <p:cNvSpPr/>
          <p:nvPr/>
        </p:nvSpPr>
        <p:spPr>
          <a:xfrm>
            <a:off x="3637471" y="39441"/>
            <a:ext cx="4282847" cy="1298541"/>
          </a:xfrm>
          <a:custGeom>
            <a:avLst/>
            <a:gdLst>
              <a:gd name="connsiteX0" fmla="*/ 4282847 w 4282847"/>
              <a:gd name="connsiteY0" fmla="*/ 100514 h 1298541"/>
              <a:gd name="connsiteX1" fmla="*/ 4182333 w 4282847"/>
              <a:gd name="connsiteY1" fmla="*/ 201028 h 1298541"/>
              <a:gd name="connsiteX2" fmla="*/ 4182333 w 4282847"/>
              <a:gd name="connsiteY2" fmla="*/ 100514 h 1298541"/>
              <a:gd name="connsiteX3" fmla="*/ 4132076 w 4282847"/>
              <a:gd name="connsiteY3" fmla="*/ 150771 h 1298541"/>
              <a:gd name="connsiteX4" fmla="*/ 4081819 w 4282847"/>
              <a:gd name="connsiteY4" fmla="*/ 100514 h 1298541"/>
              <a:gd name="connsiteX5" fmla="*/ 4081820 w 4282847"/>
              <a:gd name="connsiteY5" fmla="*/ 201027 h 1298541"/>
              <a:gd name="connsiteX6" fmla="*/ 100514 w 4282847"/>
              <a:gd name="connsiteY6" fmla="*/ 201027 h 1298541"/>
              <a:gd name="connsiteX7" fmla="*/ 0 w 4282847"/>
              <a:gd name="connsiteY7" fmla="*/ 301541 h 1298541"/>
              <a:gd name="connsiteX8" fmla="*/ 0 w 4282847"/>
              <a:gd name="connsiteY8" fmla="*/ 1198027 h 1298541"/>
              <a:gd name="connsiteX9" fmla="*/ 100514 w 4282847"/>
              <a:gd name="connsiteY9" fmla="*/ 1298541 h 1298541"/>
              <a:gd name="connsiteX10" fmla="*/ 201028 w 4282847"/>
              <a:gd name="connsiteY10" fmla="*/ 1198027 h 1298541"/>
              <a:gd name="connsiteX11" fmla="*/ 201027 w 4282847"/>
              <a:gd name="connsiteY11" fmla="*/ 1097514 h 1298541"/>
              <a:gd name="connsiteX12" fmla="*/ 4182333 w 4282847"/>
              <a:gd name="connsiteY12" fmla="*/ 1097514 h 1298541"/>
              <a:gd name="connsiteX13" fmla="*/ 4282847 w 4282847"/>
              <a:gd name="connsiteY13" fmla="*/ 997000 h 1298541"/>
              <a:gd name="connsiteX14" fmla="*/ 4282847 w 4282847"/>
              <a:gd name="connsiteY14" fmla="*/ 100514 h 1298541"/>
              <a:gd name="connsiteX15" fmla="*/ 100514 w 4282847"/>
              <a:gd name="connsiteY15" fmla="*/ 402054 h 1298541"/>
              <a:gd name="connsiteX16" fmla="*/ 201028 w 4282847"/>
              <a:gd name="connsiteY16" fmla="*/ 301540 h 1298541"/>
              <a:gd name="connsiteX17" fmla="*/ 150771 w 4282847"/>
              <a:gd name="connsiteY17" fmla="*/ 251283 h 1298541"/>
              <a:gd name="connsiteX18" fmla="*/ 100514 w 4282847"/>
              <a:gd name="connsiteY18" fmla="*/ 301540 h 1298541"/>
              <a:gd name="connsiteX19" fmla="*/ 100514 w 4282847"/>
              <a:gd name="connsiteY19" fmla="*/ 402054 h 1298541"/>
              <a:gd name="connsiteX0" fmla="*/ 100514 w 4282847"/>
              <a:gd name="connsiteY0" fmla="*/ 402054 h 1298541"/>
              <a:gd name="connsiteX1" fmla="*/ 201028 w 4282847"/>
              <a:gd name="connsiteY1" fmla="*/ 301540 h 1298541"/>
              <a:gd name="connsiteX2" fmla="*/ 150771 w 4282847"/>
              <a:gd name="connsiteY2" fmla="*/ 251283 h 1298541"/>
              <a:gd name="connsiteX3" fmla="*/ 100514 w 4282847"/>
              <a:gd name="connsiteY3" fmla="*/ 301540 h 1298541"/>
              <a:gd name="connsiteX4" fmla="*/ 100514 w 4282847"/>
              <a:gd name="connsiteY4" fmla="*/ 402054 h 1298541"/>
              <a:gd name="connsiteX5" fmla="*/ 4182333 w 4282847"/>
              <a:gd name="connsiteY5" fmla="*/ 201027 h 1298541"/>
              <a:gd name="connsiteX6" fmla="*/ 4282847 w 4282847"/>
              <a:gd name="connsiteY6" fmla="*/ 100513 h 1298541"/>
              <a:gd name="connsiteX7" fmla="*/ 4182333 w 4282847"/>
              <a:gd name="connsiteY7" fmla="*/ -1 h 1298541"/>
              <a:gd name="connsiteX8" fmla="*/ 4081819 w 4282847"/>
              <a:gd name="connsiteY8" fmla="*/ 100513 h 1298541"/>
              <a:gd name="connsiteX9" fmla="*/ 4132076 w 4282847"/>
              <a:gd name="connsiteY9" fmla="*/ 150770 h 1298541"/>
              <a:gd name="connsiteX10" fmla="*/ 4182333 w 4282847"/>
              <a:gd name="connsiteY10" fmla="*/ 100513 h 1298541"/>
              <a:gd name="connsiteX11" fmla="*/ 4182333 w 4282847"/>
              <a:gd name="connsiteY11" fmla="*/ 201027 h 1298541"/>
              <a:gd name="connsiteX0" fmla="*/ 0 w 4282847"/>
              <a:gd name="connsiteY0" fmla="*/ 301541 h 1298541"/>
              <a:gd name="connsiteX1" fmla="*/ 100514 w 4282847"/>
              <a:gd name="connsiteY1" fmla="*/ 201027 h 1298541"/>
              <a:gd name="connsiteX2" fmla="*/ 4081820 w 4282847"/>
              <a:gd name="connsiteY2" fmla="*/ 201027 h 1298541"/>
              <a:gd name="connsiteX3" fmla="*/ 4081820 w 4282847"/>
              <a:gd name="connsiteY3" fmla="*/ 100514 h 1298541"/>
              <a:gd name="connsiteX4" fmla="*/ 4182334 w 4282847"/>
              <a:gd name="connsiteY4" fmla="*/ 0 h 1298541"/>
              <a:gd name="connsiteX5" fmla="*/ 4282848 w 4282847"/>
              <a:gd name="connsiteY5" fmla="*/ 100514 h 1298541"/>
              <a:gd name="connsiteX6" fmla="*/ 4282847 w 4282847"/>
              <a:gd name="connsiteY6" fmla="*/ 997000 h 1298541"/>
              <a:gd name="connsiteX7" fmla="*/ 4182333 w 4282847"/>
              <a:gd name="connsiteY7" fmla="*/ 1097514 h 1298541"/>
              <a:gd name="connsiteX8" fmla="*/ 201027 w 4282847"/>
              <a:gd name="connsiteY8" fmla="*/ 1097514 h 1298541"/>
              <a:gd name="connsiteX9" fmla="*/ 201027 w 4282847"/>
              <a:gd name="connsiteY9" fmla="*/ 1198027 h 1298541"/>
              <a:gd name="connsiteX10" fmla="*/ 100513 w 4282847"/>
              <a:gd name="connsiteY10" fmla="*/ 1298541 h 1298541"/>
              <a:gd name="connsiteX11" fmla="*/ -1 w 4282847"/>
              <a:gd name="connsiteY11" fmla="*/ 1198027 h 1298541"/>
              <a:gd name="connsiteX12" fmla="*/ 0 w 4282847"/>
              <a:gd name="connsiteY12" fmla="*/ 301541 h 1298541"/>
              <a:gd name="connsiteX13" fmla="*/ 4081820 w 4282847"/>
              <a:gd name="connsiteY13" fmla="*/ 201027 h 1298541"/>
              <a:gd name="connsiteX14" fmla="*/ 4182333 w 4282847"/>
              <a:gd name="connsiteY14" fmla="*/ 201027 h 1298541"/>
              <a:gd name="connsiteX15" fmla="*/ 4282847 w 4282847"/>
              <a:gd name="connsiteY15" fmla="*/ 100513 h 1298541"/>
              <a:gd name="connsiteX16" fmla="*/ 4182333 w 4282847"/>
              <a:gd name="connsiteY16" fmla="*/ 201027 h 1298541"/>
              <a:gd name="connsiteX17" fmla="*/ 4182333 w 4282847"/>
              <a:gd name="connsiteY17" fmla="*/ 100514 h 1298541"/>
              <a:gd name="connsiteX18" fmla="*/ 4132076 w 4282847"/>
              <a:gd name="connsiteY18" fmla="*/ 150771 h 1298541"/>
              <a:gd name="connsiteX19" fmla="*/ 4081819 w 4282847"/>
              <a:gd name="connsiteY19" fmla="*/ 100514 h 1298541"/>
              <a:gd name="connsiteX20" fmla="*/ 100514 w 4282847"/>
              <a:gd name="connsiteY20" fmla="*/ 402054 h 1298541"/>
              <a:gd name="connsiteX21" fmla="*/ 100514 w 4282847"/>
              <a:gd name="connsiteY21" fmla="*/ 301541 h 1298541"/>
              <a:gd name="connsiteX22" fmla="*/ 150771 w 4282847"/>
              <a:gd name="connsiteY22" fmla="*/ 251284 h 1298541"/>
              <a:gd name="connsiteX23" fmla="*/ 201028 w 4282847"/>
              <a:gd name="connsiteY23" fmla="*/ 301541 h 1298541"/>
              <a:gd name="connsiteX24" fmla="*/ 100514 w 4282847"/>
              <a:gd name="connsiteY24" fmla="*/ 402055 h 1298541"/>
              <a:gd name="connsiteX25" fmla="*/ 0 w 4282847"/>
              <a:gd name="connsiteY25" fmla="*/ 301541 h 1298541"/>
              <a:gd name="connsiteX26" fmla="*/ 201027 w 4282847"/>
              <a:gd name="connsiteY26" fmla="*/ 301541 h 1298541"/>
              <a:gd name="connsiteX27" fmla="*/ 201027 w 4282847"/>
              <a:gd name="connsiteY27" fmla="*/ 1097514 h 12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82847" h="1298541" stroke="0" extrusionOk="0">
                <a:moveTo>
                  <a:pt x="4282847" y="100514"/>
                </a:moveTo>
                <a:cubicBezTo>
                  <a:pt x="4239761" y="127774"/>
                  <a:pt x="4214365" y="151363"/>
                  <a:pt x="4182333" y="201028"/>
                </a:cubicBezTo>
                <a:cubicBezTo>
                  <a:pt x="4184829" y="153349"/>
                  <a:pt x="4178372" y="139089"/>
                  <a:pt x="4182333" y="100514"/>
                </a:cubicBezTo>
                <a:cubicBezTo>
                  <a:pt x="4184172" y="129356"/>
                  <a:pt x="4160584" y="154973"/>
                  <a:pt x="4132076" y="150771"/>
                </a:cubicBezTo>
                <a:cubicBezTo>
                  <a:pt x="4102586" y="148453"/>
                  <a:pt x="4079375" y="129456"/>
                  <a:pt x="4081819" y="100514"/>
                </a:cubicBezTo>
                <a:cubicBezTo>
                  <a:pt x="4080841" y="130326"/>
                  <a:pt x="4083599" y="161875"/>
                  <a:pt x="4081820" y="201027"/>
                </a:cubicBezTo>
                <a:cubicBezTo>
                  <a:pt x="3491459" y="184393"/>
                  <a:pt x="1507964" y="164869"/>
                  <a:pt x="100514" y="201027"/>
                </a:cubicBezTo>
                <a:cubicBezTo>
                  <a:pt x="44741" y="207146"/>
                  <a:pt x="3398" y="250650"/>
                  <a:pt x="0" y="301541"/>
                </a:cubicBezTo>
                <a:cubicBezTo>
                  <a:pt x="10557" y="459938"/>
                  <a:pt x="-1285" y="753397"/>
                  <a:pt x="0" y="1198027"/>
                </a:cubicBezTo>
                <a:cubicBezTo>
                  <a:pt x="-4821" y="1255258"/>
                  <a:pt x="37523" y="1295883"/>
                  <a:pt x="100514" y="1298541"/>
                </a:cubicBezTo>
                <a:cubicBezTo>
                  <a:pt x="160127" y="1288383"/>
                  <a:pt x="197013" y="1245985"/>
                  <a:pt x="201028" y="1198027"/>
                </a:cubicBezTo>
                <a:cubicBezTo>
                  <a:pt x="202394" y="1161848"/>
                  <a:pt x="195708" y="1130619"/>
                  <a:pt x="201027" y="1097514"/>
                </a:cubicBezTo>
                <a:cubicBezTo>
                  <a:pt x="1937283" y="1138319"/>
                  <a:pt x="3186512" y="1022238"/>
                  <a:pt x="4182333" y="1097514"/>
                </a:cubicBezTo>
                <a:cubicBezTo>
                  <a:pt x="4237946" y="1095569"/>
                  <a:pt x="4284940" y="1059697"/>
                  <a:pt x="4282847" y="997000"/>
                </a:cubicBezTo>
                <a:cubicBezTo>
                  <a:pt x="4291985" y="832304"/>
                  <a:pt x="4278940" y="223493"/>
                  <a:pt x="4282847" y="100514"/>
                </a:cubicBezTo>
                <a:close/>
                <a:moveTo>
                  <a:pt x="100514" y="402054"/>
                </a:moveTo>
                <a:cubicBezTo>
                  <a:pt x="155399" y="400802"/>
                  <a:pt x="198334" y="357325"/>
                  <a:pt x="201028" y="301540"/>
                </a:cubicBezTo>
                <a:cubicBezTo>
                  <a:pt x="204084" y="272818"/>
                  <a:pt x="177767" y="250855"/>
                  <a:pt x="150771" y="251283"/>
                </a:cubicBezTo>
                <a:cubicBezTo>
                  <a:pt x="121958" y="254172"/>
                  <a:pt x="98135" y="275644"/>
                  <a:pt x="100514" y="301540"/>
                </a:cubicBezTo>
                <a:cubicBezTo>
                  <a:pt x="93592" y="343974"/>
                  <a:pt x="97053" y="385862"/>
                  <a:pt x="100514" y="402054"/>
                </a:cubicBezTo>
                <a:close/>
              </a:path>
              <a:path w="4282847" h="1298541" fill="darkenLess" stroke="0" extrusionOk="0">
                <a:moveTo>
                  <a:pt x="100514" y="402054"/>
                </a:moveTo>
                <a:cubicBezTo>
                  <a:pt x="148381" y="396542"/>
                  <a:pt x="205587" y="356280"/>
                  <a:pt x="201028" y="301540"/>
                </a:cubicBezTo>
                <a:cubicBezTo>
                  <a:pt x="198316" y="275239"/>
                  <a:pt x="176774" y="250990"/>
                  <a:pt x="150771" y="251283"/>
                </a:cubicBezTo>
                <a:cubicBezTo>
                  <a:pt x="120601" y="252276"/>
                  <a:pt x="101303" y="274044"/>
                  <a:pt x="100514" y="301540"/>
                </a:cubicBezTo>
                <a:cubicBezTo>
                  <a:pt x="107082" y="348120"/>
                  <a:pt x="100672" y="364525"/>
                  <a:pt x="100514" y="402054"/>
                </a:cubicBezTo>
                <a:close/>
                <a:moveTo>
                  <a:pt x="4182333" y="201027"/>
                </a:moveTo>
                <a:cubicBezTo>
                  <a:pt x="4246155" y="195473"/>
                  <a:pt x="4288949" y="156289"/>
                  <a:pt x="4282847" y="100513"/>
                </a:cubicBezTo>
                <a:cubicBezTo>
                  <a:pt x="4286091" y="45163"/>
                  <a:pt x="4237934" y="-2288"/>
                  <a:pt x="4182333" y="-1"/>
                </a:cubicBezTo>
                <a:cubicBezTo>
                  <a:pt x="4135349" y="386"/>
                  <a:pt x="4087316" y="46256"/>
                  <a:pt x="4081819" y="100513"/>
                </a:cubicBezTo>
                <a:cubicBezTo>
                  <a:pt x="4082169" y="130406"/>
                  <a:pt x="4099528" y="150208"/>
                  <a:pt x="4132076" y="150770"/>
                </a:cubicBezTo>
                <a:cubicBezTo>
                  <a:pt x="4160744" y="148976"/>
                  <a:pt x="4185020" y="131468"/>
                  <a:pt x="4182333" y="100513"/>
                </a:cubicBezTo>
                <a:cubicBezTo>
                  <a:pt x="4178497" y="120339"/>
                  <a:pt x="4185649" y="170662"/>
                  <a:pt x="4182333" y="201027"/>
                </a:cubicBezTo>
                <a:close/>
              </a:path>
              <a:path w="4282847" h="1298541" fill="none" extrusionOk="0">
                <a:moveTo>
                  <a:pt x="0" y="301541"/>
                </a:moveTo>
                <a:cubicBezTo>
                  <a:pt x="-5469" y="244703"/>
                  <a:pt x="38964" y="202868"/>
                  <a:pt x="100514" y="201027"/>
                </a:cubicBezTo>
                <a:cubicBezTo>
                  <a:pt x="1685174" y="267092"/>
                  <a:pt x="2704132" y="166874"/>
                  <a:pt x="4081820" y="201027"/>
                </a:cubicBezTo>
                <a:cubicBezTo>
                  <a:pt x="4076053" y="162489"/>
                  <a:pt x="4073538" y="117096"/>
                  <a:pt x="4081820" y="100514"/>
                </a:cubicBezTo>
                <a:cubicBezTo>
                  <a:pt x="4088793" y="46793"/>
                  <a:pt x="4119804" y="-1402"/>
                  <a:pt x="4182334" y="0"/>
                </a:cubicBezTo>
                <a:cubicBezTo>
                  <a:pt x="4231802" y="1737"/>
                  <a:pt x="4284248" y="44035"/>
                  <a:pt x="4282848" y="100514"/>
                </a:cubicBezTo>
                <a:cubicBezTo>
                  <a:pt x="4233036" y="368778"/>
                  <a:pt x="4299711" y="694926"/>
                  <a:pt x="4282847" y="997000"/>
                </a:cubicBezTo>
                <a:cubicBezTo>
                  <a:pt x="4276546" y="1046846"/>
                  <a:pt x="4235089" y="1097129"/>
                  <a:pt x="4182333" y="1097514"/>
                </a:cubicBezTo>
                <a:cubicBezTo>
                  <a:pt x="2569167" y="948190"/>
                  <a:pt x="1553805" y="944121"/>
                  <a:pt x="201027" y="1097514"/>
                </a:cubicBezTo>
                <a:cubicBezTo>
                  <a:pt x="198123" y="1107895"/>
                  <a:pt x="201527" y="1148893"/>
                  <a:pt x="201027" y="1198027"/>
                </a:cubicBezTo>
                <a:cubicBezTo>
                  <a:pt x="199899" y="1253196"/>
                  <a:pt x="165495" y="1298811"/>
                  <a:pt x="100513" y="1298541"/>
                </a:cubicBezTo>
                <a:cubicBezTo>
                  <a:pt x="50392" y="1292496"/>
                  <a:pt x="8" y="1261121"/>
                  <a:pt x="-1" y="1198027"/>
                </a:cubicBezTo>
                <a:cubicBezTo>
                  <a:pt x="18003" y="918081"/>
                  <a:pt x="-5850" y="604359"/>
                  <a:pt x="0" y="301541"/>
                </a:cubicBezTo>
                <a:close/>
                <a:moveTo>
                  <a:pt x="4081820" y="201027"/>
                </a:moveTo>
                <a:cubicBezTo>
                  <a:pt x="4123936" y="202824"/>
                  <a:pt x="4156868" y="198141"/>
                  <a:pt x="4182333" y="201027"/>
                </a:cubicBezTo>
                <a:cubicBezTo>
                  <a:pt x="4236135" y="199566"/>
                  <a:pt x="4285782" y="160139"/>
                  <a:pt x="4282847" y="100513"/>
                </a:cubicBezTo>
                <a:moveTo>
                  <a:pt x="4182333" y="201027"/>
                </a:moveTo>
                <a:cubicBezTo>
                  <a:pt x="4178403" y="172219"/>
                  <a:pt x="4190123" y="147117"/>
                  <a:pt x="4182333" y="100514"/>
                </a:cubicBezTo>
                <a:cubicBezTo>
                  <a:pt x="4184314" y="125432"/>
                  <a:pt x="4155821" y="148888"/>
                  <a:pt x="4132076" y="150771"/>
                </a:cubicBezTo>
                <a:cubicBezTo>
                  <a:pt x="4104397" y="149877"/>
                  <a:pt x="4078411" y="125779"/>
                  <a:pt x="4081819" y="100514"/>
                </a:cubicBezTo>
                <a:moveTo>
                  <a:pt x="100514" y="402054"/>
                </a:moveTo>
                <a:cubicBezTo>
                  <a:pt x="102544" y="382974"/>
                  <a:pt x="103636" y="344465"/>
                  <a:pt x="100514" y="301541"/>
                </a:cubicBezTo>
                <a:cubicBezTo>
                  <a:pt x="101448" y="274549"/>
                  <a:pt x="123706" y="251694"/>
                  <a:pt x="150771" y="251284"/>
                </a:cubicBezTo>
                <a:cubicBezTo>
                  <a:pt x="176739" y="250720"/>
                  <a:pt x="204386" y="278050"/>
                  <a:pt x="201028" y="301541"/>
                </a:cubicBezTo>
                <a:cubicBezTo>
                  <a:pt x="203274" y="360753"/>
                  <a:pt x="161330" y="399377"/>
                  <a:pt x="100514" y="402055"/>
                </a:cubicBezTo>
                <a:cubicBezTo>
                  <a:pt x="45116" y="396601"/>
                  <a:pt x="-9410" y="355401"/>
                  <a:pt x="0" y="301541"/>
                </a:cubicBezTo>
                <a:moveTo>
                  <a:pt x="201027" y="301541"/>
                </a:moveTo>
                <a:cubicBezTo>
                  <a:pt x="176499" y="561119"/>
                  <a:pt x="209044" y="755787"/>
                  <a:pt x="201027" y="1097514"/>
                </a:cubicBezTo>
              </a:path>
              <a:path w="4282847" h="1298541" fill="none" stroke="0" extrusionOk="0">
                <a:moveTo>
                  <a:pt x="0" y="301541"/>
                </a:moveTo>
                <a:cubicBezTo>
                  <a:pt x="3623" y="250052"/>
                  <a:pt x="50000" y="202148"/>
                  <a:pt x="100514" y="201027"/>
                </a:cubicBezTo>
                <a:cubicBezTo>
                  <a:pt x="1946854" y="144083"/>
                  <a:pt x="3475235" y="232297"/>
                  <a:pt x="4081820" y="201027"/>
                </a:cubicBezTo>
                <a:cubicBezTo>
                  <a:pt x="4075451" y="160442"/>
                  <a:pt x="4084009" y="137135"/>
                  <a:pt x="4081820" y="100514"/>
                </a:cubicBezTo>
                <a:cubicBezTo>
                  <a:pt x="4080809" y="44242"/>
                  <a:pt x="4117760" y="3062"/>
                  <a:pt x="4182334" y="0"/>
                </a:cubicBezTo>
                <a:cubicBezTo>
                  <a:pt x="4238480" y="3448"/>
                  <a:pt x="4273125" y="46054"/>
                  <a:pt x="4282848" y="100514"/>
                </a:cubicBezTo>
                <a:cubicBezTo>
                  <a:pt x="4266599" y="412517"/>
                  <a:pt x="4274548" y="694330"/>
                  <a:pt x="4282847" y="997000"/>
                </a:cubicBezTo>
                <a:cubicBezTo>
                  <a:pt x="4280982" y="1046819"/>
                  <a:pt x="4236458" y="1097290"/>
                  <a:pt x="4182333" y="1097514"/>
                </a:cubicBezTo>
                <a:cubicBezTo>
                  <a:pt x="3351078" y="1207472"/>
                  <a:pt x="2165823" y="1110056"/>
                  <a:pt x="201027" y="1097514"/>
                </a:cubicBezTo>
                <a:cubicBezTo>
                  <a:pt x="201140" y="1130960"/>
                  <a:pt x="205092" y="1176911"/>
                  <a:pt x="201027" y="1198027"/>
                </a:cubicBezTo>
                <a:cubicBezTo>
                  <a:pt x="196940" y="1255851"/>
                  <a:pt x="156733" y="1294616"/>
                  <a:pt x="100513" y="1298541"/>
                </a:cubicBezTo>
                <a:cubicBezTo>
                  <a:pt x="46683" y="1297820"/>
                  <a:pt x="-2342" y="1248900"/>
                  <a:pt x="-1" y="1198027"/>
                </a:cubicBezTo>
                <a:cubicBezTo>
                  <a:pt x="34044" y="896424"/>
                  <a:pt x="6823" y="609780"/>
                  <a:pt x="0" y="301541"/>
                </a:cubicBezTo>
                <a:close/>
                <a:moveTo>
                  <a:pt x="4081820" y="201027"/>
                </a:moveTo>
                <a:cubicBezTo>
                  <a:pt x="4129255" y="197160"/>
                  <a:pt x="4140907" y="198660"/>
                  <a:pt x="4182333" y="201027"/>
                </a:cubicBezTo>
                <a:cubicBezTo>
                  <a:pt x="4241945" y="201477"/>
                  <a:pt x="4291833" y="153116"/>
                  <a:pt x="4282847" y="100513"/>
                </a:cubicBezTo>
                <a:moveTo>
                  <a:pt x="4182333" y="201027"/>
                </a:moveTo>
                <a:cubicBezTo>
                  <a:pt x="4188219" y="164650"/>
                  <a:pt x="4185109" y="117721"/>
                  <a:pt x="4182333" y="100514"/>
                </a:cubicBezTo>
                <a:cubicBezTo>
                  <a:pt x="4181703" y="127998"/>
                  <a:pt x="4156820" y="152577"/>
                  <a:pt x="4132076" y="150771"/>
                </a:cubicBezTo>
                <a:cubicBezTo>
                  <a:pt x="4107585" y="152484"/>
                  <a:pt x="4077806" y="129653"/>
                  <a:pt x="4081819" y="100514"/>
                </a:cubicBezTo>
                <a:moveTo>
                  <a:pt x="100514" y="402054"/>
                </a:moveTo>
                <a:cubicBezTo>
                  <a:pt x="97923" y="362111"/>
                  <a:pt x="92515" y="321372"/>
                  <a:pt x="100514" y="301541"/>
                </a:cubicBezTo>
                <a:cubicBezTo>
                  <a:pt x="101573" y="271122"/>
                  <a:pt x="126483" y="249763"/>
                  <a:pt x="150771" y="251284"/>
                </a:cubicBezTo>
                <a:cubicBezTo>
                  <a:pt x="179827" y="255575"/>
                  <a:pt x="203904" y="277689"/>
                  <a:pt x="201028" y="301541"/>
                </a:cubicBezTo>
                <a:cubicBezTo>
                  <a:pt x="209305" y="360181"/>
                  <a:pt x="152381" y="406501"/>
                  <a:pt x="100514" y="402055"/>
                </a:cubicBezTo>
                <a:cubicBezTo>
                  <a:pt x="47576" y="403862"/>
                  <a:pt x="7157" y="356334"/>
                  <a:pt x="0" y="301541"/>
                </a:cubicBezTo>
                <a:moveTo>
                  <a:pt x="201027" y="301541"/>
                </a:moveTo>
                <a:cubicBezTo>
                  <a:pt x="247874" y="515118"/>
                  <a:pt x="156281" y="962267"/>
                  <a:pt x="201027" y="1097514"/>
                </a:cubicBezTo>
              </a:path>
            </a:pathLst>
          </a:custGeom>
          <a:blipFill>
            <a:blip r:embed="rId2"/>
            <a:tile tx="0" ty="0" sx="100000" sy="100000" flip="none" algn="tl"/>
          </a:blipFill>
          <a:ln>
            <a:solidFill>
              <a:schemeClr val="tx1">
                <a:lumMod val="50000"/>
                <a:lumOff val="50000"/>
              </a:schemeClr>
            </a:solidFill>
            <a:extLst>
              <a:ext uri="{C807C97D-BFC1-408E-A445-0C87EB9F89A2}">
                <ask:lineSketchStyleProps xmlns:ask="http://schemas.microsoft.com/office/drawing/2018/sketchyshapes" sd="966738277">
                  <a:prstGeom prst="horizontalScroll">
                    <a:avLst>
                      <a:gd name="adj" fmla="val 1548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3">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931299" y="365545"/>
            <a:ext cx="3989019" cy="646331"/>
          </a:xfrm>
          <a:prstGeom prst="rect">
            <a:avLst/>
          </a:prstGeom>
          <a:noFill/>
        </p:spPr>
        <p:txBody>
          <a:bodyPr wrap="square">
            <a:spAutoFit/>
          </a:bodyPr>
          <a:lstStyle/>
          <a:p>
            <a:r>
              <a:rPr lang="en-US" sz="3600" b="1" kern="100" dirty="0">
                <a:ln>
                  <a:solidFill>
                    <a:srgbClr val="0070C0"/>
                  </a:solidFill>
                </a:ln>
                <a:solidFill>
                  <a:srgbClr val="0070C0"/>
                </a:solidFill>
                <a:latin typeface="DaunPenh" panose="01010101010101010101" pitchFamily="2" charset="0"/>
                <a:ea typeface="Calibri" panose="020F0502020204030204" pitchFamily="34" charset="0"/>
                <a:cs typeface="DaunPenh" panose="01010101010101010101" pitchFamily="2" charset="0"/>
              </a:rPr>
              <a:t>Other Multiply Instructions</a:t>
            </a:r>
            <a:endParaRPr lang="en-US" sz="2000" dirty="0">
              <a:ln>
                <a:solidFill>
                  <a:srgbClr val="0070C0"/>
                </a:solidFill>
              </a:ln>
              <a:solidFill>
                <a:srgbClr val="0070C0"/>
              </a:solidFill>
            </a:endParaRPr>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21</a:t>
            </a:fld>
            <a:endParaRPr lang="en-US" dirty="0">
              <a:solidFill>
                <a:srgbClr val="FFFFFF"/>
              </a:solidFill>
            </a:endParaRPr>
          </a:p>
        </p:txBody>
      </p:sp>
      <p:sp>
        <p:nvSpPr>
          <p:cNvPr id="5" name="TextBox 4">
            <a:extLst>
              <a:ext uri="{FF2B5EF4-FFF2-40B4-BE49-F238E27FC236}">
                <a16:creationId xmlns:a16="http://schemas.microsoft.com/office/drawing/2014/main" id="{2FE548BD-FEED-D57B-C58E-9BEC9FB80A0C}"/>
              </a:ext>
            </a:extLst>
          </p:cNvPr>
          <p:cNvSpPr txBox="1"/>
          <p:nvPr/>
        </p:nvSpPr>
        <p:spPr>
          <a:xfrm>
            <a:off x="3637471" y="1744768"/>
            <a:ext cx="6958811" cy="1384995"/>
          </a:xfrm>
          <a:prstGeom prst="rect">
            <a:avLst/>
          </a:prstGeom>
          <a:noFill/>
        </p:spPr>
        <p:txBody>
          <a:bodyPr wrap="square">
            <a:spAutoFit/>
          </a:bodyPr>
          <a:lstStyle>
            <a:defPPr>
              <a:defRPr lang="en-US"/>
            </a:defPPr>
            <a:lvl1pPr>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pPr>
              <a:lnSpc>
                <a:spcPct val="150000"/>
              </a:lnSpc>
            </a:pPr>
            <a:r>
              <a:rPr lang="en-US" dirty="0"/>
              <a:t>[U|S] MULL {&lt;</a:t>
            </a:r>
            <a:r>
              <a:rPr lang="en-US" dirty="0" err="1"/>
              <a:t>cond</a:t>
            </a:r>
            <a:r>
              <a:rPr lang="en-US" dirty="0"/>
              <a:t>&gt;} {S} </a:t>
            </a:r>
            <a:r>
              <a:rPr lang="en-US" dirty="0" err="1"/>
              <a:t>RdLo</a:t>
            </a:r>
            <a:r>
              <a:rPr lang="en-US" dirty="0"/>
              <a:t>, </a:t>
            </a:r>
            <a:r>
              <a:rPr lang="en-US" dirty="0" err="1"/>
              <a:t>RdHi</a:t>
            </a:r>
            <a:r>
              <a:rPr lang="en-US" dirty="0"/>
              <a:t>, Rm, Rs </a:t>
            </a:r>
          </a:p>
          <a:p>
            <a:pPr>
              <a:lnSpc>
                <a:spcPct val="150000"/>
              </a:lnSpc>
            </a:pPr>
            <a:r>
              <a:rPr lang="en-US" dirty="0" err="1"/>
              <a:t>RdHi</a:t>
            </a:r>
            <a:r>
              <a:rPr lang="en-US" dirty="0"/>
              <a:t> , </a:t>
            </a:r>
            <a:r>
              <a:rPr lang="en-US" dirty="0" err="1"/>
              <a:t>RdLo</a:t>
            </a:r>
            <a:r>
              <a:rPr lang="en-US" dirty="0"/>
              <a:t> = Rm * Rs  </a:t>
            </a:r>
          </a:p>
        </p:txBody>
      </p:sp>
      <p:sp>
        <p:nvSpPr>
          <p:cNvPr id="10" name="TextBox 9">
            <a:extLst>
              <a:ext uri="{FF2B5EF4-FFF2-40B4-BE49-F238E27FC236}">
                <a16:creationId xmlns:a16="http://schemas.microsoft.com/office/drawing/2014/main" id="{ADCD0278-9359-38AD-4F22-8B188581C298}"/>
              </a:ext>
            </a:extLst>
          </p:cNvPr>
          <p:cNvSpPr txBox="1"/>
          <p:nvPr/>
        </p:nvSpPr>
        <p:spPr>
          <a:xfrm>
            <a:off x="3637471" y="3699187"/>
            <a:ext cx="6101602" cy="1384995"/>
          </a:xfrm>
          <a:prstGeom prst="rect">
            <a:avLst/>
          </a:prstGeom>
          <a:noFill/>
        </p:spPr>
        <p:txBody>
          <a:bodyPr wrap="square">
            <a:spAutoFit/>
          </a:bodyPr>
          <a:lstStyle>
            <a:defPPr>
              <a:defRPr lang="en-US"/>
            </a:defPPr>
            <a:lvl1pPr>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pPr>
              <a:lnSpc>
                <a:spcPct val="150000"/>
              </a:lnSpc>
            </a:pPr>
            <a:r>
              <a:rPr lang="en-US" dirty="0"/>
              <a:t>[U|S] MLAL {&lt;</a:t>
            </a:r>
            <a:r>
              <a:rPr lang="en-US" dirty="0" err="1"/>
              <a:t>cond</a:t>
            </a:r>
            <a:r>
              <a:rPr lang="en-US" dirty="0"/>
              <a:t>&gt;} {S} </a:t>
            </a:r>
            <a:r>
              <a:rPr lang="en-US" dirty="0" err="1"/>
              <a:t>RdLo</a:t>
            </a:r>
            <a:r>
              <a:rPr lang="en-US" dirty="0"/>
              <a:t>, </a:t>
            </a:r>
            <a:r>
              <a:rPr lang="en-US" dirty="0" err="1"/>
              <a:t>RdHi</a:t>
            </a:r>
            <a:r>
              <a:rPr lang="en-US" dirty="0"/>
              <a:t>, Rm, Rs</a:t>
            </a:r>
          </a:p>
          <a:p>
            <a:pPr>
              <a:lnSpc>
                <a:spcPct val="150000"/>
              </a:lnSpc>
            </a:pPr>
            <a:r>
              <a:rPr lang="en-US" dirty="0" err="1"/>
              <a:t>RdHi</a:t>
            </a:r>
            <a:r>
              <a:rPr lang="en-US" dirty="0"/>
              <a:t> , </a:t>
            </a:r>
            <a:r>
              <a:rPr lang="en-US" dirty="0" err="1"/>
              <a:t>RdLo</a:t>
            </a:r>
            <a:r>
              <a:rPr lang="en-US" dirty="0"/>
              <a:t> = (Rm * Rs) + </a:t>
            </a:r>
            <a:r>
              <a:rPr lang="en-US" dirty="0" err="1"/>
              <a:t>RdHi</a:t>
            </a:r>
            <a:r>
              <a:rPr lang="en-US" dirty="0"/>
              <a:t>, </a:t>
            </a:r>
            <a:r>
              <a:rPr lang="en-US" dirty="0" err="1"/>
              <a:t>RdLo</a:t>
            </a:r>
            <a:endParaRPr lang="en-US" dirty="0"/>
          </a:p>
        </p:txBody>
      </p:sp>
    </p:spTree>
    <p:extLst>
      <p:ext uri="{BB962C8B-B14F-4D97-AF65-F5344CB8AC3E}">
        <p14:creationId xmlns:p14="http://schemas.microsoft.com/office/powerpoint/2010/main" val="50889138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Branch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22</a:t>
            </a:fld>
            <a:endParaRPr lang="en-US" dirty="0">
              <a:solidFill>
                <a:srgbClr val="FFFFFF"/>
              </a:solidFill>
            </a:endParaRPr>
          </a:p>
        </p:txBody>
      </p:sp>
      <p:sp>
        <p:nvSpPr>
          <p:cNvPr id="4" name="TextBox 3">
            <a:extLst>
              <a:ext uri="{FF2B5EF4-FFF2-40B4-BE49-F238E27FC236}">
                <a16:creationId xmlns:a16="http://schemas.microsoft.com/office/drawing/2014/main" id="{BAA25464-14D7-6D72-C451-C2410E573C5A}"/>
              </a:ext>
            </a:extLst>
          </p:cNvPr>
          <p:cNvSpPr txBox="1"/>
          <p:nvPr/>
        </p:nvSpPr>
        <p:spPr>
          <a:xfrm>
            <a:off x="3637472" y="971909"/>
            <a:ext cx="7821666" cy="4483279"/>
          </a:xfrm>
          <a:prstGeom prst="rect">
            <a:avLst/>
          </a:prstGeom>
          <a:noFill/>
        </p:spPr>
        <p:txBody>
          <a:bodyPr wrap="square">
            <a:spAutoFit/>
          </a:bodyPr>
          <a:lstStyle/>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Divert sequential execution / CALL a subroutine</a:t>
            </a:r>
          </a:p>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Range: +/- 32 MB from current position (i.e. PC-8), PC relative offset</a:t>
            </a:r>
          </a:p>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Has 24 bits allocated for specifying word offset</a:t>
            </a:r>
          </a:p>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With 24-bit offset append '00' at LSB, extend sign bit, place into PC</a:t>
            </a:r>
          </a:p>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PC is set to point to new address</a:t>
            </a:r>
          </a:p>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Syntax: </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Branch : B{&lt;</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&gt;} label </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Branch with Link : BL{&lt;</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&gt;} </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subroutine_label</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p>
          <a:p>
            <a:endPar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endParaRPr>
          </a:p>
        </p:txBody>
      </p:sp>
      <p:pic>
        <p:nvPicPr>
          <p:cNvPr id="6" name="Picture 5" descr="A picture containing text, font, screenshot, number&#10;&#10;Description automatically generated">
            <a:extLst>
              <a:ext uri="{FF2B5EF4-FFF2-40B4-BE49-F238E27FC236}">
                <a16:creationId xmlns:a16="http://schemas.microsoft.com/office/drawing/2014/main" id="{EF16D8DC-6629-74D9-36AD-82762D2C6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021" y="4911363"/>
            <a:ext cx="6019844" cy="1524011"/>
          </a:xfrm>
          <a:prstGeom prst="rect">
            <a:avLst/>
          </a:prstGeom>
        </p:spPr>
      </p:pic>
      <p:sp>
        <p:nvSpPr>
          <p:cNvPr id="7" name="TextBox 6">
            <a:extLst>
              <a:ext uri="{FF2B5EF4-FFF2-40B4-BE49-F238E27FC236}">
                <a16:creationId xmlns:a16="http://schemas.microsoft.com/office/drawing/2014/main" id="{5D2BCDF7-EEBC-6955-3CFC-70B4E29A54B5}"/>
              </a:ext>
            </a:extLst>
          </p:cNvPr>
          <p:cNvSpPr txBox="1"/>
          <p:nvPr/>
        </p:nvSpPr>
        <p:spPr>
          <a:xfrm flipH="1">
            <a:off x="6492506" y="406083"/>
            <a:ext cx="460383" cy="276999"/>
          </a:xfrm>
          <a:prstGeom prst="rect">
            <a:avLst/>
          </a:prstGeom>
          <a:noFill/>
        </p:spPr>
        <p:txBody>
          <a:bodyPr wrap="square" rtlCol="0">
            <a:spAutoFit/>
          </a:bodyPr>
          <a:lstStyle/>
          <a:p>
            <a:r>
              <a:rPr lang="en-US" sz="1200" dirty="0">
                <a:solidFill>
                  <a:schemeClr val="accent1">
                    <a:lumMod val="50000"/>
                  </a:schemeClr>
                </a:solidFill>
              </a:rPr>
              <a:t>1/2</a:t>
            </a:r>
          </a:p>
        </p:txBody>
      </p:sp>
    </p:spTree>
    <p:extLst>
      <p:ext uri="{BB962C8B-B14F-4D97-AF65-F5344CB8AC3E}">
        <p14:creationId xmlns:p14="http://schemas.microsoft.com/office/powerpoint/2010/main" val="121591081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Branch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23</a:t>
            </a:fld>
            <a:endParaRPr lang="en-US" dirty="0">
              <a:solidFill>
                <a:srgbClr val="FFFFFF"/>
              </a:solidFill>
            </a:endParaRPr>
          </a:p>
        </p:txBody>
      </p:sp>
      <p:pic>
        <p:nvPicPr>
          <p:cNvPr id="5" name="Picture 4" descr="A picture containing text, font, line, screenshot&#10;&#10;Description automatically generated">
            <a:extLst>
              <a:ext uri="{FF2B5EF4-FFF2-40B4-BE49-F238E27FC236}">
                <a16:creationId xmlns:a16="http://schemas.microsoft.com/office/drawing/2014/main" id="{E0DBCC47-DACD-EEFC-FCE7-693D66A67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480" y="1942447"/>
            <a:ext cx="5019712" cy="1228734"/>
          </a:xfrm>
          <a:prstGeom prst="rect">
            <a:avLst/>
          </a:prstGeom>
        </p:spPr>
      </p:pic>
      <p:sp>
        <p:nvSpPr>
          <p:cNvPr id="7" name="TextBox 6">
            <a:extLst>
              <a:ext uri="{FF2B5EF4-FFF2-40B4-BE49-F238E27FC236}">
                <a16:creationId xmlns:a16="http://schemas.microsoft.com/office/drawing/2014/main" id="{5DCF04B1-7273-210F-6AFD-8708B55F42B6}"/>
              </a:ext>
            </a:extLst>
          </p:cNvPr>
          <p:cNvSpPr txBox="1"/>
          <p:nvPr/>
        </p:nvSpPr>
        <p:spPr>
          <a:xfrm>
            <a:off x="3683480" y="1385977"/>
            <a:ext cx="2032959" cy="523220"/>
          </a:xfrm>
          <a:prstGeom prst="rect">
            <a:avLst/>
          </a:prstGeom>
          <a:noFill/>
        </p:spPr>
        <p:txBody>
          <a:bodyPr wrap="square">
            <a:spAutoFit/>
          </a:bodyPr>
          <a:lstStyle>
            <a:defPPr>
              <a:defRPr lang="en-US"/>
            </a:defPPr>
            <a:lvl1pPr marL="285750" indent="-285750">
              <a:spcBef>
                <a:spcPts val="0"/>
              </a:spcBef>
              <a:spcAft>
                <a:spcPts val="500"/>
              </a:spcAft>
              <a:buFont typeface="Wingdings" panose="05000000000000000000" pitchFamily="2" charset="2"/>
              <a:buChar char="ü"/>
              <a:defRPr sz="28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pPr marL="0" indent="0">
              <a:buNone/>
            </a:pPr>
            <a:r>
              <a:rPr lang="en-US" dirty="0"/>
              <a:t>Binary encoding </a:t>
            </a:r>
          </a:p>
        </p:txBody>
      </p:sp>
      <p:sp>
        <p:nvSpPr>
          <p:cNvPr id="10" name="TextBox 9">
            <a:extLst>
              <a:ext uri="{FF2B5EF4-FFF2-40B4-BE49-F238E27FC236}">
                <a16:creationId xmlns:a16="http://schemas.microsoft.com/office/drawing/2014/main" id="{532115BC-919C-5903-F557-9A66B3B0E195}"/>
              </a:ext>
            </a:extLst>
          </p:cNvPr>
          <p:cNvSpPr txBox="1"/>
          <p:nvPr/>
        </p:nvSpPr>
        <p:spPr>
          <a:xfrm>
            <a:off x="3683480" y="4079131"/>
            <a:ext cx="6101750" cy="954107"/>
          </a:xfrm>
          <a:prstGeom prst="rect">
            <a:avLst/>
          </a:prstGeom>
          <a:noFill/>
        </p:spPr>
        <p:txBody>
          <a:bodyPr wrap="square">
            <a:spAutoFit/>
          </a:bodyPr>
          <a:lstStyle/>
          <a:p>
            <a:pPr marL="457200" indent="-457200">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BL stores return address in LR</a:t>
            </a:r>
          </a:p>
          <a:p>
            <a:pPr marL="457200" indent="-457200">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For non-leaf functions, LR will have to be stacked </a:t>
            </a:r>
          </a:p>
        </p:txBody>
      </p:sp>
      <p:sp>
        <p:nvSpPr>
          <p:cNvPr id="11" name="TextBox 10">
            <a:extLst>
              <a:ext uri="{FF2B5EF4-FFF2-40B4-BE49-F238E27FC236}">
                <a16:creationId xmlns:a16="http://schemas.microsoft.com/office/drawing/2014/main" id="{B8025825-6B74-2AE4-5843-6404B5789A0A}"/>
              </a:ext>
            </a:extLst>
          </p:cNvPr>
          <p:cNvSpPr txBox="1"/>
          <p:nvPr/>
        </p:nvSpPr>
        <p:spPr>
          <a:xfrm flipH="1">
            <a:off x="6492506" y="406083"/>
            <a:ext cx="460383" cy="276999"/>
          </a:xfrm>
          <a:prstGeom prst="rect">
            <a:avLst/>
          </a:prstGeom>
          <a:noFill/>
        </p:spPr>
        <p:txBody>
          <a:bodyPr wrap="square" rtlCol="0">
            <a:spAutoFit/>
          </a:bodyPr>
          <a:lstStyle/>
          <a:p>
            <a:r>
              <a:rPr lang="en-US" sz="1200" dirty="0">
                <a:solidFill>
                  <a:schemeClr val="accent1">
                    <a:lumMod val="50000"/>
                  </a:schemeClr>
                </a:solidFill>
              </a:rPr>
              <a:t>2/2</a:t>
            </a:r>
          </a:p>
        </p:txBody>
      </p:sp>
    </p:spTree>
    <p:extLst>
      <p:ext uri="{BB962C8B-B14F-4D97-AF65-F5344CB8AC3E}">
        <p14:creationId xmlns:p14="http://schemas.microsoft.com/office/powerpoint/2010/main" val="260269739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Load/Store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24</a:t>
            </a:fld>
            <a:endParaRPr lang="en-US" dirty="0">
              <a:solidFill>
                <a:srgbClr val="FFFFFF"/>
              </a:solidFill>
            </a:endParaRPr>
          </a:p>
        </p:txBody>
      </p:sp>
      <p:sp>
        <p:nvSpPr>
          <p:cNvPr id="5" name="TextBox 4">
            <a:extLst>
              <a:ext uri="{FF2B5EF4-FFF2-40B4-BE49-F238E27FC236}">
                <a16:creationId xmlns:a16="http://schemas.microsoft.com/office/drawing/2014/main" id="{45759867-EF77-B42A-8BBB-392645EA80DA}"/>
              </a:ext>
            </a:extLst>
          </p:cNvPr>
          <p:cNvSpPr txBox="1"/>
          <p:nvPr/>
        </p:nvSpPr>
        <p:spPr>
          <a:xfrm flipH="1">
            <a:off x="7090605" y="406083"/>
            <a:ext cx="460383" cy="276999"/>
          </a:xfrm>
          <a:prstGeom prst="rect">
            <a:avLst/>
          </a:prstGeom>
          <a:noFill/>
        </p:spPr>
        <p:txBody>
          <a:bodyPr wrap="square" rtlCol="0">
            <a:spAutoFit/>
          </a:bodyPr>
          <a:lstStyle/>
          <a:p>
            <a:r>
              <a:rPr lang="en-US" sz="1200" dirty="0">
                <a:solidFill>
                  <a:schemeClr val="accent1">
                    <a:lumMod val="50000"/>
                  </a:schemeClr>
                </a:solidFill>
              </a:rPr>
              <a:t>1/4</a:t>
            </a:r>
          </a:p>
        </p:txBody>
      </p:sp>
      <p:sp>
        <p:nvSpPr>
          <p:cNvPr id="2" name="TextBox 1">
            <a:extLst>
              <a:ext uri="{FF2B5EF4-FFF2-40B4-BE49-F238E27FC236}">
                <a16:creationId xmlns:a16="http://schemas.microsoft.com/office/drawing/2014/main" id="{FCD0AFFE-F85E-21EC-8535-D587A48B238D}"/>
              </a:ext>
            </a:extLst>
          </p:cNvPr>
          <p:cNvSpPr txBox="1"/>
          <p:nvPr/>
        </p:nvSpPr>
        <p:spPr>
          <a:xfrm>
            <a:off x="3637473" y="1391612"/>
            <a:ext cx="8081640" cy="2998257"/>
          </a:xfrm>
          <a:prstGeom prst="rect">
            <a:avLst/>
          </a:prstGeom>
          <a:noFill/>
        </p:spPr>
        <p:txBody>
          <a:bodyPr wrap="square">
            <a:spAutoFit/>
          </a:bodyPr>
          <a:lstStyle/>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Transfers boundary aligned Word/HW/Byte between mem &amp; reg</a:t>
            </a:r>
          </a:p>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Address of mem loc. is given by Base </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Addr</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 Offset</a:t>
            </a:r>
          </a:p>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There are some methods of providing offset (Addressing modes):</a:t>
            </a:r>
          </a:p>
          <a:p>
            <a:pPr marL="914400" lvl="1" indent="-457200">
              <a:spcAft>
                <a:spcPts val="500"/>
              </a:spcAft>
              <a:buFont typeface="Arial" panose="020B0604020202020204" pitchFamily="34" charset="0"/>
              <a:buChar char="•"/>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Register addressing - A register contains offset</a:t>
            </a:r>
          </a:p>
          <a:p>
            <a:pPr marL="914400" lvl="1" indent="-457200">
              <a:spcAft>
                <a:spcPts val="500"/>
              </a:spcAft>
              <a:buFont typeface="Arial" panose="020B0604020202020204" pitchFamily="34" charset="0"/>
              <a:buChar char="•"/>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Immediate addressing - Immediate constant is offset</a:t>
            </a:r>
          </a:p>
          <a:p>
            <a:pPr marL="914400" lvl="1" indent="-457200">
              <a:spcAft>
                <a:spcPts val="500"/>
              </a:spcAft>
              <a:buFont typeface="Arial" panose="020B0604020202020204" pitchFamily="34" charset="0"/>
              <a:buChar char="•"/>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Scaled addressing - Offset in a reg is scaled using shift operation</a:t>
            </a:r>
          </a:p>
        </p:txBody>
      </p:sp>
      <p:sp>
        <p:nvSpPr>
          <p:cNvPr id="8" name="TextBox 7">
            <a:extLst>
              <a:ext uri="{FF2B5EF4-FFF2-40B4-BE49-F238E27FC236}">
                <a16:creationId xmlns:a16="http://schemas.microsoft.com/office/drawing/2014/main" id="{1803EB8A-83B2-BE1B-599A-F393252D5086}"/>
              </a:ext>
            </a:extLst>
          </p:cNvPr>
          <p:cNvSpPr txBox="1"/>
          <p:nvPr/>
        </p:nvSpPr>
        <p:spPr>
          <a:xfrm>
            <a:off x="3637472" y="868392"/>
            <a:ext cx="2964612" cy="523220"/>
          </a:xfrm>
          <a:prstGeom prst="rect">
            <a:avLst/>
          </a:prstGeom>
          <a:noFill/>
        </p:spPr>
        <p:txBody>
          <a:bodyPr wrap="square">
            <a:spAutoFit/>
          </a:bodyPr>
          <a:lstStyle/>
          <a:p>
            <a:pPr>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Single Transfer Instruction</a:t>
            </a:r>
          </a:p>
        </p:txBody>
      </p:sp>
      <p:pic>
        <p:nvPicPr>
          <p:cNvPr id="11" name="Picture 10" descr="A picture containing text, screenshot, font, number&#10;&#10;Description automatically generated">
            <a:extLst>
              <a:ext uri="{FF2B5EF4-FFF2-40B4-BE49-F238E27FC236}">
                <a16:creationId xmlns:a16="http://schemas.microsoft.com/office/drawing/2014/main" id="{108FBC2D-CD2F-F59F-B109-A734AB765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352" y="4389869"/>
            <a:ext cx="4909688" cy="2208085"/>
          </a:xfrm>
          <a:prstGeom prst="rect">
            <a:avLst/>
          </a:prstGeom>
        </p:spPr>
      </p:pic>
      <p:sp>
        <p:nvSpPr>
          <p:cNvPr id="16" name="Frame 15">
            <a:extLst>
              <a:ext uri="{FF2B5EF4-FFF2-40B4-BE49-F238E27FC236}">
                <a16:creationId xmlns:a16="http://schemas.microsoft.com/office/drawing/2014/main" id="{376B326F-DB8F-AD3C-350A-DD3F7BB3D263}"/>
              </a:ext>
            </a:extLst>
          </p:cNvPr>
          <p:cNvSpPr/>
          <p:nvPr/>
        </p:nvSpPr>
        <p:spPr>
          <a:xfrm>
            <a:off x="5118340" y="4295955"/>
            <a:ext cx="5066581" cy="2380890"/>
          </a:xfrm>
          <a:prstGeom prst="frame">
            <a:avLst>
              <a:gd name="adj1" fmla="val 5018"/>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4817215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Load/Store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25</a:t>
            </a:fld>
            <a:endParaRPr lang="en-US" dirty="0">
              <a:solidFill>
                <a:srgbClr val="FFFFFF"/>
              </a:solidFill>
            </a:endParaRPr>
          </a:p>
        </p:txBody>
      </p:sp>
      <p:pic>
        <p:nvPicPr>
          <p:cNvPr id="13" name="Picture 12" descr="A picture containing text, font, screenshot, number&#10;&#10;Description automatically generated">
            <a:extLst>
              <a:ext uri="{FF2B5EF4-FFF2-40B4-BE49-F238E27FC236}">
                <a16:creationId xmlns:a16="http://schemas.microsoft.com/office/drawing/2014/main" id="{CC6CA99B-831B-D8BD-98DF-B84F6DD37F11}"/>
              </a:ext>
            </a:extLst>
          </p:cNvPr>
          <p:cNvPicPr>
            <a:picLocks noChangeAspect="1"/>
          </p:cNvPicPr>
          <p:nvPr/>
        </p:nvPicPr>
        <p:blipFill rotWithShape="1">
          <a:blip r:embed="rId3">
            <a:extLst>
              <a:ext uri="{28A0092B-C50C-407E-A947-70E740481C1C}">
                <a14:useLocalDpi xmlns:a14="http://schemas.microsoft.com/office/drawing/2010/main" val="0"/>
              </a:ext>
            </a:extLst>
          </a:blip>
          <a:srcRect b="1729"/>
          <a:stretch/>
        </p:blipFill>
        <p:spPr>
          <a:xfrm>
            <a:off x="4712688" y="1450371"/>
            <a:ext cx="5860632" cy="1978629"/>
          </a:xfrm>
          <a:prstGeom prst="rect">
            <a:avLst/>
          </a:prstGeom>
        </p:spPr>
      </p:pic>
      <p:sp>
        <p:nvSpPr>
          <p:cNvPr id="6" name="TextBox 5">
            <a:extLst>
              <a:ext uri="{FF2B5EF4-FFF2-40B4-BE49-F238E27FC236}">
                <a16:creationId xmlns:a16="http://schemas.microsoft.com/office/drawing/2014/main" id="{756AAEC8-D408-EC99-5F8B-CBF3B4B844B0}"/>
              </a:ext>
            </a:extLst>
          </p:cNvPr>
          <p:cNvSpPr txBox="1"/>
          <p:nvPr/>
        </p:nvSpPr>
        <p:spPr>
          <a:xfrm>
            <a:off x="3637472" y="868390"/>
            <a:ext cx="6101750" cy="523220"/>
          </a:xfrm>
          <a:prstGeom prst="rect">
            <a:avLst/>
          </a:prstGeom>
          <a:noFill/>
        </p:spPr>
        <p:txBody>
          <a:bodyPr wrap="square">
            <a:spAutoFit/>
          </a:bodyPr>
          <a:lstStyle/>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Choice of pre-indexed or post-indexed addressing</a:t>
            </a:r>
          </a:p>
        </p:txBody>
      </p:sp>
      <p:sp>
        <p:nvSpPr>
          <p:cNvPr id="7" name="Frame 6">
            <a:extLst>
              <a:ext uri="{FF2B5EF4-FFF2-40B4-BE49-F238E27FC236}">
                <a16:creationId xmlns:a16="http://schemas.microsoft.com/office/drawing/2014/main" id="{35E2BAEC-6960-2E2C-1CAC-B1B82A732B33}"/>
              </a:ext>
            </a:extLst>
          </p:cNvPr>
          <p:cNvSpPr/>
          <p:nvPr/>
        </p:nvSpPr>
        <p:spPr>
          <a:xfrm>
            <a:off x="4653981" y="1400551"/>
            <a:ext cx="5919338" cy="2097373"/>
          </a:xfrm>
          <a:prstGeom prst="frame">
            <a:avLst>
              <a:gd name="adj1" fmla="val 5485"/>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1AD773CA-0C43-FD1E-D5A0-667E1CAD45C8}"/>
              </a:ext>
            </a:extLst>
          </p:cNvPr>
          <p:cNvSpPr txBox="1"/>
          <p:nvPr/>
        </p:nvSpPr>
        <p:spPr>
          <a:xfrm flipH="1">
            <a:off x="7090605" y="406083"/>
            <a:ext cx="460383" cy="276999"/>
          </a:xfrm>
          <a:prstGeom prst="rect">
            <a:avLst/>
          </a:prstGeom>
          <a:noFill/>
        </p:spPr>
        <p:txBody>
          <a:bodyPr wrap="square" rtlCol="0">
            <a:spAutoFit/>
          </a:bodyPr>
          <a:lstStyle/>
          <a:p>
            <a:r>
              <a:rPr lang="en-US" sz="1200" dirty="0">
                <a:solidFill>
                  <a:schemeClr val="accent1">
                    <a:lumMod val="50000"/>
                  </a:schemeClr>
                </a:solidFill>
              </a:rPr>
              <a:t>2/4</a:t>
            </a:r>
          </a:p>
        </p:txBody>
      </p:sp>
      <p:sp>
        <p:nvSpPr>
          <p:cNvPr id="15" name="TextBox 14">
            <a:extLst>
              <a:ext uri="{FF2B5EF4-FFF2-40B4-BE49-F238E27FC236}">
                <a16:creationId xmlns:a16="http://schemas.microsoft.com/office/drawing/2014/main" id="{125E47A1-2B37-114E-9CDA-2BB427C940BF}"/>
              </a:ext>
            </a:extLst>
          </p:cNvPr>
          <p:cNvSpPr txBox="1"/>
          <p:nvPr/>
        </p:nvSpPr>
        <p:spPr>
          <a:xfrm>
            <a:off x="3637472" y="3606299"/>
            <a:ext cx="7190939" cy="3126497"/>
          </a:xfrm>
          <a:prstGeom prst="rect">
            <a:avLst/>
          </a:prstGeom>
          <a:noFill/>
        </p:spPr>
        <p:txBody>
          <a:bodyPr wrap="square">
            <a:spAutoFit/>
          </a:bodyPr>
          <a:lstStyle/>
          <a:p>
            <a:pPr marL="457200" indent="-457200">
              <a:spcAft>
                <a:spcPts val="7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Syntax:</a:t>
            </a:r>
          </a:p>
          <a:p>
            <a:pPr>
              <a:spcAft>
                <a:spcPts val="7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&lt;opcode&gt;{&lt;condition&gt;} {&lt;type&gt;} Rd, [Rn{,&lt;offset&gt;}] </a:t>
            </a:r>
          </a:p>
          <a:p>
            <a:pPr>
              <a:spcAft>
                <a:spcPts val="7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“type”: H, HS, B, BS</a:t>
            </a:r>
          </a:p>
          <a:p>
            <a:pPr>
              <a:spcAft>
                <a:spcPts val="7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“Rd”: source/destination register</a:t>
            </a:r>
          </a:p>
          <a:p>
            <a:pPr>
              <a:spcAft>
                <a:spcPts val="7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“Rn”: Base address</a:t>
            </a:r>
          </a:p>
          <a:p>
            <a:pPr>
              <a:spcAft>
                <a:spcPts val="7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“&lt;offset&gt;”: “Rm” or “#(0-4095)” or “Rm, &lt;shift&gt;#n”</a:t>
            </a:r>
          </a:p>
        </p:txBody>
      </p:sp>
      <p:pic>
        <p:nvPicPr>
          <p:cNvPr id="16" name="Picture 15" descr="A picture containing text, font, screenshot&#10;&#10;Description automatically generated">
            <a:extLst>
              <a:ext uri="{FF2B5EF4-FFF2-40B4-BE49-F238E27FC236}">
                <a16:creationId xmlns:a16="http://schemas.microsoft.com/office/drawing/2014/main" id="{F694A15E-DEE7-9D05-7847-08D54A5849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5075" y="4690429"/>
            <a:ext cx="3266288" cy="1201120"/>
          </a:xfrm>
          <a:prstGeom prst="rect">
            <a:avLst/>
          </a:prstGeom>
          <a:ln>
            <a:noFill/>
          </a:ln>
        </p:spPr>
      </p:pic>
      <p:sp>
        <p:nvSpPr>
          <p:cNvPr id="17" name="Frame 16">
            <a:extLst>
              <a:ext uri="{FF2B5EF4-FFF2-40B4-BE49-F238E27FC236}">
                <a16:creationId xmlns:a16="http://schemas.microsoft.com/office/drawing/2014/main" id="{2E782054-0C2D-7DFA-D231-763B40ACD4C1}"/>
              </a:ext>
            </a:extLst>
          </p:cNvPr>
          <p:cNvSpPr/>
          <p:nvPr/>
        </p:nvSpPr>
        <p:spPr>
          <a:xfrm>
            <a:off x="7790187" y="4612573"/>
            <a:ext cx="3410311" cy="1375913"/>
          </a:xfrm>
          <a:prstGeom prst="frame">
            <a:avLst>
              <a:gd name="adj1" fmla="val 7612"/>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1201166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Load/Store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26</a:t>
            </a:fld>
            <a:endParaRPr lang="en-US" dirty="0">
              <a:solidFill>
                <a:srgbClr val="FFFFFF"/>
              </a:solidFill>
            </a:endParaRPr>
          </a:p>
        </p:txBody>
      </p:sp>
      <p:sp>
        <p:nvSpPr>
          <p:cNvPr id="13" name="TextBox 12">
            <a:extLst>
              <a:ext uri="{FF2B5EF4-FFF2-40B4-BE49-F238E27FC236}">
                <a16:creationId xmlns:a16="http://schemas.microsoft.com/office/drawing/2014/main" id="{2C9123B1-C0DD-19A6-3CD7-C36B4F542E96}"/>
              </a:ext>
            </a:extLst>
          </p:cNvPr>
          <p:cNvSpPr txBox="1"/>
          <p:nvPr/>
        </p:nvSpPr>
        <p:spPr>
          <a:xfrm>
            <a:off x="3584276" y="3244334"/>
            <a:ext cx="7191554" cy="369332"/>
          </a:xfrm>
          <a:prstGeom prst="rect">
            <a:avLst/>
          </a:prstGeom>
          <a:noFill/>
        </p:spPr>
        <p:txBody>
          <a:bodyPr wrap="square">
            <a:spAutoFit/>
          </a:bodyPr>
          <a:lstStyle/>
          <a:p>
            <a:endParaRPr lang="en-US" dirty="0"/>
          </a:p>
        </p:txBody>
      </p:sp>
      <p:sp>
        <p:nvSpPr>
          <p:cNvPr id="14" name="TextBox 13">
            <a:extLst>
              <a:ext uri="{FF2B5EF4-FFF2-40B4-BE49-F238E27FC236}">
                <a16:creationId xmlns:a16="http://schemas.microsoft.com/office/drawing/2014/main" id="{93B4372C-CD23-3D9E-3997-2500E4AA2E8D}"/>
              </a:ext>
            </a:extLst>
          </p:cNvPr>
          <p:cNvSpPr txBox="1"/>
          <p:nvPr/>
        </p:nvSpPr>
        <p:spPr>
          <a:xfrm flipH="1">
            <a:off x="7090605" y="406083"/>
            <a:ext cx="460383" cy="276999"/>
          </a:xfrm>
          <a:prstGeom prst="rect">
            <a:avLst/>
          </a:prstGeom>
          <a:noFill/>
        </p:spPr>
        <p:txBody>
          <a:bodyPr wrap="square" rtlCol="0">
            <a:spAutoFit/>
          </a:bodyPr>
          <a:lstStyle/>
          <a:p>
            <a:r>
              <a:rPr lang="en-US" sz="1200" dirty="0">
                <a:solidFill>
                  <a:schemeClr val="accent1">
                    <a:lumMod val="50000"/>
                  </a:schemeClr>
                </a:solidFill>
              </a:rPr>
              <a:t>3/4</a:t>
            </a:r>
          </a:p>
        </p:txBody>
      </p:sp>
      <p:sp>
        <p:nvSpPr>
          <p:cNvPr id="15" name="TextBox 14">
            <a:extLst>
              <a:ext uri="{FF2B5EF4-FFF2-40B4-BE49-F238E27FC236}">
                <a16:creationId xmlns:a16="http://schemas.microsoft.com/office/drawing/2014/main" id="{8977E568-89B4-4F28-7736-4B4E1EAC34C0}"/>
              </a:ext>
            </a:extLst>
          </p:cNvPr>
          <p:cNvSpPr txBox="1"/>
          <p:nvPr/>
        </p:nvSpPr>
        <p:spPr>
          <a:xfrm>
            <a:off x="3637472" y="754880"/>
            <a:ext cx="3248906" cy="523220"/>
          </a:xfrm>
          <a:prstGeom prst="rect">
            <a:avLst/>
          </a:prstGeom>
          <a:noFill/>
        </p:spPr>
        <p:txBody>
          <a:bodyPr wrap="square">
            <a:spAutoFit/>
          </a:bodyPr>
          <a:lstStyle/>
          <a:p>
            <a:pPr>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Multiple Transfer Instruction</a:t>
            </a:r>
          </a:p>
        </p:txBody>
      </p:sp>
      <p:sp>
        <p:nvSpPr>
          <p:cNvPr id="16" name="TextBox 15">
            <a:extLst>
              <a:ext uri="{FF2B5EF4-FFF2-40B4-BE49-F238E27FC236}">
                <a16:creationId xmlns:a16="http://schemas.microsoft.com/office/drawing/2014/main" id="{8BB0B319-1A06-F06C-418A-C1B752A4D87D}"/>
              </a:ext>
            </a:extLst>
          </p:cNvPr>
          <p:cNvSpPr txBox="1"/>
          <p:nvPr/>
        </p:nvSpPr>
        <p:spPr>
          <a:xfrm>
            <a:off x="3637472" y="1278100"/>
            <a:ext cx="8199278" cy="4914166"/>
          </a:xfrm>
          <a:prstGeom prst="rect">
            <a:avLst/>
          </a:prstGeom>
          <a:noFill/>
        </p:spPr>
        <p:txBody>
          <a:bodyPr wrap="square">
            <a:spAutoFit/>
          </a:bodyPr>
          <a:lstStyle/>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Transfers data between multiple regs &amp; mem in single instruction</a:t>
            </a:r>
          </a:p>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Useful in stack, block move, temporary store &amp; restore</a:t>
            </a:r>
          </a:p>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Advantages: small code size, single instruction fetch from memory</a:t>
            </a:r>
          </a:p>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Disadvantages: can't be interrupted, increases interrupt latency</a:t>
            </a:r>
          </a:p>
          <a:p>
            <a:pPr marL="457200" indent="-457200" rtl="0">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Syntax: LDM, STM</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&lt;opcode&gt;{&lt;</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&gt;} &lt;mode&gt;Rn{!}, &lt;registers&gt;</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“Rn”: Base register</a:t>
            </a:r>
          </a:p>
          <a:p>
            <a:pPr rtl="0">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Update base reg. after data transfer (option)</a:t>
            </a:r>
          </a:p>
          <a:p>
            <a:br>
              <a:rPr lang="en-US" sz="2800" dirty="0"/>
            </a:br>
            <a:endPar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endParaRPr>
          </a:p>
        </p:txBody>
      </p:sp>
      <p:pic>
        <p:nvPicPr>
          <p:cNvPr id="18" name="Picture 17">
            <a:extLst>
              <a:ext uri="{FF2B5EF4-FFF2-40B4-BE49-F238E27FC236}">
                <a16:creationId xmlns:a16="http://schemas.microsoft.com/office/drawing/2014/main" id="{87425EEB-5687-4E36-5BE6-480D2046F897}"/>
              </a:ext>
            </a:extLst>
          </p:cNvPr>
          <p:cNvPicPr>
            <a:picLocks noChangeAspect="1"/>
          </p:cNvPicPr>
          <p:nvPr/>
        </p:nvPicPr>
        <p:blipFill>
          <a:blip r:embed="rId3"/>
          <a:stretch>
            <a:fillRect/>
          </a:stretch>
        </p:blipFill>
        <p:spPr>
          <a:xfrm>
            <a:off x="5031144" y="5181931"/>
            <a:ext cx="5324514" cy="1419235"/>
          </a:xfrm>
          <a:prstGeom prst="rect">
            <a:avLst/>
          </a:prstGeom>
        </p:spPr>
      </p:pic>
      <p:sp>
        <p:nvSpPr>
          <p:cNvPr id="19" name="Frame 18">
            <a:extLst>
              <a:ext uri="{FF2B5EF4-FFF2-40B4-BE49-F238E27FC236}">
                <a16:creationId xmlns:a16="http://schemas.microsoft.com/office/drawing/2014/main" id="{C05CBB43-1350-FC8E-676E-0015AACE3011}"/>
              </a:ext>
            </a:extLst>
          </p:cNvPr>
          <p:cNvSpPr/>
          <p:nvPr/>
        </p:nvSpPr>
        <p:spPr>
          <a:xfrm>
            <a:off x="4950441" y="5115791"/>
            <a:ext cx="5405217" cy="1554898"/>
          </a:xfrm>
          <a:prstGeom prst="frame">
            <a:avLst>
              <a:gd name="adj1" fmla="val 7612"/>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3361823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Load/Store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27</a:t>
            </a:fld>
            <a:endParaRPr lang="en-US" dirty="0">
              <a:solidFill>
                <a:srgbClr val="FFFFFF"/>
              </a:solidFill>
            </a:endParaRPr>
          </a:p>
        </p:txBody>
      </p:sp>
      <p:sp>
        <p:nvSpPr>
          <p:cNvPr id="14" name="TextBox 13">
            <a:extLst>
              <a:ext uri="{FF2B5EF4-FFF2-40B4-BE49-F238E27FC236}">
                <a16:creationId xmlns:a16="http://schemas.microsoft.com/office/drawing/2014/main" id="{93B4372C-CD23-3D9E-3997-2500E4AA2E8D}"/>
              </a:ext>
            </a:extLst>
          </p:cNvPr>
          <p:cNvSpPr txBox="1"/>
          <p:nvPr/>
        </p:nvSpPr>
        <p:spPr>
          <a:xfrm flipH="1">
            <a:off x="7090605" y="406083"/>
            <a:ext cx="460383" cy="276999"/>
          </a:xfrm>
          <a:prstGeom prst="rect">
            <a:avLst/>
          </a:prstGeom>
          <a:noFill/>
        </p:spPr>
        <p:txBody>
          <a:bodyPr wrap="square" rtlCol="0">
            <a:spAutoFit/>
          </a:bodyPr>
          <a:lstStyle/>
          <a:p>
            <a:r>
              <a:rPr lang="en-US" sz="1200" dirty="0">
                <a:solidFill>
                  <a:schemeClr val="accent1">
                    <a:lumMod val="50000"/>
                  </a:schemeClr>
                </a:solidFill>
              </a:rPr>
              <a:t>4/4</a:t>
            </a:r>
          </a:p>
        </p:txBody>
      </p:sp>
      <p:sp>
        <p:nvSpPr>
          <p:cNvPr id="15" name="TextBox 14">
            <a:extLst>
              <a:ext uri="{FF2B5EF4-FFF2-40B4-BE49-F238E27FC236}">
                <a16:creationId xmlns:a16="http://schemas.microsoft.com/office/drawing/2014/main" id="{8977E568-89B4-4F28-7736-4B4E1EAC34C0}"/>
              </a:ext>
            </a:extLst>
          </p:cNvPr>
          <p:cNvSpPr txBox="1"/>
          <p:nvPr/>
        </p:nvSpPr>
        <p:spPr>
          <a:xfrm>
            <a:off x="3637472" y="868392"/>
            <a:ext cx="3248906" cy="523220"/>
          </a:xfrm>
          <a:prstGeom prst="rect">
            <a:avLst/>
          </a:prstGeom>
          <a:noFill/>
        </p:spPr>
        <p:txBody>
          <a:bodyPr wrap="square">
            <a:spAutoFit/>
          </a:bodyPr>
          <a:lstStyle/>
          <a:p>
            <a:pPr>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Stack operations</a:t>
            </a:r>
          </a:p>
        </p:txBody>
      </p:sp>
      <p:sp>
        <p:nvSpPr>
          <p:cNvPr id="16" name="TextBox 15">
            <a:extLst>
              <a:ext uri="{FF2B5EF4-FFF2-40B4-BE49-F238E27FC236}">
                <a16:creationId xmlns:a16="http://schemas.microsoft.com/office/drawing/2014/main" id="{8BB0B319-1A06-F06C-418A-C1B752A4D87D}"/>
              </a:ext>
            </a:extLst>
          </p:cNvPr>
          <p:cNvSpPr txBox="1"/>
          <p:nvPr/>
        </p:nvSpPr>
        <p:spPr>
          <a:xfrm>
            <a:off x="3637472" y="1399786"/>
            <a:ext cx="6804169" cy="1018227"/>
          </a:xfrm>
          <a:prstGeom prst="rect">
            <a:avLst/>
          </a:prstGeom>
          <a:noFill/>
        </p:spPr>
        <p:txBody>
          <a:bodyPr wrap="square">
            <a:spAutoFit/>
          </a:bodyPr>
          <a:lstStyle/>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Alternative suffixes to IA, IB, DA and DB</a:t>
            </a:r>
          </a:p>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Full/Empty, Ascending/Descending (FD, FA, ED, EA) </a:t>
            </a:r>
          </a:p>
        </p:txBody>
      </p:sp>
      <p:pic>
        <p:nvPicPr>
          <p:cNvPr id="4" name="Picture 3">
            <a:extLst>
              <a:ext uri="{FF2B5EF4-FFF2-40B4-BE49-F238E27FC236}">
                <a16:creationId xmlns:a16="http://schemas.microsoft.com/office/drawing/2014/main" id="{1130A791-5B91-622C-A18B-6734D1E96B42}"/>
              </a:ext>
            </a:extLst>
          </p:cNvPr>
          <p:cNvPicPr>
            <a:picLocks noChangeAspect="1"/>
          </p:cNvPicPr>
          <p:nvPr/>
        </p:nvPicPr>
        <p:blipFill>
          <a:blip r:embed="rId3"/>
          <a:stretch>
            <a:fillRect/>
          </a:stretch>
        </p:blipFill>
        <p:spPr>
          <a:xfrm>
            <a:off x="4216751" y="2431609"/>
            <a:ext cx="6138907" cy="1481148"/>
          </a:xfrm>
          <a:prstGeom prst="rect">
            <a:avLst/>
          </a:prstGeom>
        </p:spPr>
      </p:pic>
      <p:sp>
        <p:nvSpPr>
          <p:cNvPr id="5" name="Frame 4">
            <a:extLst>
              <a:ext uri="{FF2B5EF4-FFF2-40B4-BE49-F238E27FC236}">
                <a16:creationId xmlns:a16="http://schemas.microsoft.com/office/drawing/2014/main" id="{389C7773-D12C-57BF-26D1-131158A77BFE}"/>
              </a:ext>
            </a:extLst>
          </p:cNvPr>
          <p:cNvSpPr/>
          <p:nvPr/>
        </p:nvSpPr>
        <p:spPr>
          <a:xfrm>
            <a:off x="4129205" y="2366683"/>
            <a:ext cx="6226453" cy="1613646"/>
          </a:xfrm>
          <a:prstGeom prst="frame">
            <a:avLst>
              <a:gd name="adj1" fmla="val 7188"/>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EE26332-5D6D-0301-4B2E-E88197D0EE06}"/>
              </a:ext>
            </a:extLst>
          </p:cNvPr>
          <p:cNvSpPr txBox="1"/>
          <p:nvPr/>
        </p:nvSpPr>
        <p:spPr>
          <a:xfrm>
            <a:off x="3637471" y="4178378"/>
            <a:ext cx="5035881" cy="523220"/>
          </a:xfrm>
          <a:prstGeom prst="rect">
            <a:avLst/>
          </a:prstGeom>
          <a:noFill/>
        </p:spPr>
        <p:txBody>
          <a:bodyPr wrap="square">
            <a:spAutoFit/>
          </a:bodyPr>
          <a:lstStyle/>
          <a:p>
            <a:pPr>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Swap Instructions (also known as semaphore)</a:t>
            </a:r>
          </a:p>
        </p:txBody>
      </p:sp>
      <p:pic>
        <p:nvPicPr>
          <p:cNvPr id="8" name="Picture 7">
            <a:extLst>
              <a:ext uri="{FF2B5EF4-FFF2-40B4-BE49-F238E27FC236}">
                <a16:creationId xmlns:a16="http://schemas.microsoft.com/office/drawing/2014/main" id="{3B7BEACC-84D7-98E2-0F3C-59DABDA438C6}"/>
              </a:ext>
            </a:extLst>
          </p:cNvPr>
          <p:cNvPicPr>
            <a:picLocks noChangeAspect="1"/>
          </p:cNvPicPr>
          <p:nvPr/>
        </p:nvPicPr>
        <p:blipFill>
          <a:blip r:embed="rId5"/>
          <a:stretch>
            <a:fillRect/>
          </a:stretch>
        </p:blipFill>
        <p:spPr>
          <a:xfrm>
            <a:off x="4276165" y="4829559"/>
            <a:ext cx="6127376" cy="1257309"/>
          </a:xfrm>
          <a:prstGeom prst="rect">
            <a:avLst/>
          </a:prstGeom>
        </p:spPr>
      </p:pic>
      <p:sp>
        <p:nvSpPr>
          <p:cNvPr id="10" name="Frame 9">
            <a:extLst>
              <a:ext uri="{FF2B5EF4-FFF2-40B4-BE49-F238E27FC236}">
                <a16:creationId xmlns:a16="http://schemas.microsoft.com/office/drawing/2014/main" id="{268D5A4E-8C1C-716D-F7DA-1616D43DDBA3}"/>
              </a:ext>
            </a:extLst>
          </p:cNvPr>
          <p:cNvSpPr/>
          <p:nvPr/>
        </p:nvSpPr>
        <p:spPr>
          <a:xfrm>
            <a:off x="4215188" y="4764818"/>
            <a:ext cx="6226453" cy="1398942"/>
          </a:xfrm>
          <a:prstGeom prst="frame">
            <a:avLst>
              <a:gd name="adj1" fmla="val 7188"/>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8236100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4255952" cy="646331"/>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Software Interrupt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28</a:t>
            </a:fld>
            <a:endParaRPr lang="en-US" dirty="0">
              <a:solidFill>
                <a:srgbClr val="FFFFFF"/>
              </a:solidFill>
            </a:endParaRPr>
          </a:p>
        </p:txBody>
      </p:sp>
      <p:sp>
        <p:nvSpPr>
          <p:cNvPr id="4" name="TextBox 3">
            <a:extLst>
              <a:ext uri="{FF2B5EF4-FFF2-40B4-BE49-F238E27FC236}">
                <a16:creationId xmlns:a16="http://schemas.microsoft.com/office/drawing/2014/main" id="{BAA25464-14D7-6D72-C451-C2410E573C5A}"/>
              </a:ext>
            </a:extLst>
          </p:cNvPr>
          <p:cNvSpPr txBox="1"/>
          <p:nvPr/>
        </p:nvSpPr>
        <p:spPr>
          <a:xfrm>
            <a:off x="3637472" y="998803"/>
            <a:ext cx="7821666" cy="3580467"/>
          </a:xfrm>
          <a:prstGeom prst="rect">
            <a:avLst/>
          </a:prstGeom>
          <a:noFill/>
        </p:spPr>
        <p:txBody>
          <a:bodyPr wrap="square">
            <a:spAutoFit/>
          </a:bodyPr>
          <a:lstStyle/>
          <a:p>
            <a:pPr marL="457200" indent="-45720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Used in User mode applications to execute OS routines</a:t>
            </a:r>
          </a:p>
          <a:p>
            <a:pPr marL="457200" indent="-45720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When executed, mode changes to supervisor mode</a:t>
            </a:r>
          </a:p>
          <a:p>
            <a:pPr marL="457200" indent="-45720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Syntax: SWI{</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SWI_number</a:t>
            </a:r>
            <a:endPar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endParaRPr>
          </a:p>
          <a:p>
            <a:pPr marL="457200" indent="-45720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Return instruction from SWI routine: MOVS PC, r14</a:t>
            </a:r>
          </a:p>
          <a:p>
            <a:pPr marL="457200" indent="-45720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Distinguish subroutine call and SWI instruction execution</a:t>
            </a:r>
          </a:p>
        </p:txBody>
      </p:sp>
    </p:spTree>
    <p:extLst>
      <p:ext uri="{BB962C8B-B14F-4D97-AF65-F5344CB8AC3E}">
        <p14:creationId xmlns:p14="http://schemas.microsoft.com/office/powerpoint/2010/main" val="375691722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1" y="220775"/>
            <a:ext cx="5035881" cy="646331"/>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Program Status Register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276321" y="5891549"/>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29</a:t>
            </a:fld>
            <a:endParaRPr lang="en-US" dirty="0">
              <a:solidFill>
                <a:srgbClr val="FFFFFF"/>
              </a:solidFill>
            </a:endParaRPr>
          </a:p>
        </p:txBody>
      </p:sp>
      <p:sp>
        <p:nvSpPr>
          <p:cNvPr id="4" name="TextBox 3">
            <a:extLst>
              <a:ext uri="{FF2B5EF4-FFF2-40B4-BE49-F238E27FC236}">
                <a16:creationId xmlns:a16="http://schemas.microsoft.com/office/drawing/2014/main" id="{BAA25464-14D7-6D72-C451-C2410E573C5A}"/>
              </a:ext>
            </a:extLst>
          </p:cNvPr>
          <p:cNvSpPr txBox="1"/>
          <p:nvPr/>
        </p:nvSpPr>
        <p:spPr>
          <a:xfrm>
            <a:off x="3637472" y="998803"/>
            <a:ext cx="7821666" cy="4290918"/>
          </a:xfrm>
          <a:prstGeom prst="rect">
            <a:avLst/>
          </a:prstGeom>
          <a:noFill/>
        </p:spPr>
        <p:txBody>
          <a:bodyPr wrap="square">
            <a:spAutoFit/>
          </a:bodyPr>
          <a:lstStyle/>
          <a:p>
            <a:pPr marL="457200" indent="-457200" rtl="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Instructions to read/write from/to CPSR or SPSR</a:t>
            </a:r>
          </a:p>
          <a:p>
            <a:pPr marL="457200" indent="-457200" rtl="0">
              <a:lnSpc>
                <a:spcPct val="150000"/>
              </a:lnSpc>
              <a:spcBef>
                <a:spcPts val="0"/>
              </a:spcBef>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Syntaxes: </a:t>
            </a:r>
          </a:p>
          <a:p>
            <a:pPr rtl="0">
              <a:lnSpc>
                <a:spcPct val="150000"/>
              </a:lnSpc>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MRS {&lt;</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&gt;} Rd, &lt;CPSR | SPSR&gt;</a:t>
            </a:r>
          </a:p>
          <a:p>
            <a:pPr rtl="0">
              <a:lnSpc>
                <a:spcPct val="150000"/>
              </a:lnSpc>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MSR{&lt;</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&gt;} &lt;CPSR | SPSR&gt;, Rm</a:t>
            </a:r>
          </a:p>
          <a:p>
            <a:pPr rtl="0">
              <a:lnSpc>
                <a:spcPct val="150000"/>
              </a:lnSpc>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MSR{&lt;</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&gt;} &lt;CPSR | SPSR&gt;_&lt;fields&gt;, Rm</a:t>
            </a:r>
          </a:p>
          <a:p>
            <a:pPr rtl="0">
              <a:lnSpc>
                <a:spcPct val="150000"/>
              </a:lnSpc>
              <a:spcBef>
                <a:spcPts val="0"/>
              </a:spcBef>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MSR{&lt;</a:t>
            </a:r>
            <a:r>
              <a:rPr lang="en-US" sz="28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cond</a:t>
            </a: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&gt;} &lt;CPSR | SPSR&gt;_&lt;fields&gt;, #immediate</a:t>
            </a:r>
          </a:p>
        </p:txBody>
      </p:sp>
    </p:spTree>
    <p:extLst>
      <p:ext uri="{BB962C8B-B14F-4D97-AF65-F5344CB8AC3E}">
        <p14:creationId xmlns:p14="http://schemas.microsoft.com/office/powerpoint/2010/main" val="243991077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746099-2B91-B3C7-D067-691F2C20EF46}"/>
              </a:ext>
            </a:extLst>
          </p:cNvPr>
          <p:cNvSpPr>
            <a:spLocks noGrp="1"/>
          </p:cNvSpPr>
          <p:nvPr>
            <p:ph type="sldNum" sz="quarter" idx="12"/>
          </p:nvPr>
        </p:nvSpPr>
        <p:spPr/>
        <p:txBody>
          <a:bodyPr/>
          <a:lstStyle/>
          <a:p>
            <a:fld id="{F4FAB6BF-40DC-425D-9FBF-182EC001560C}" type="slidenum">
              <a:rPr lang="en-US" smtClean="0"/>
              <a:t>3</a:t>
            </a:fld>
            <a:endParaRPr lang="en-US"/>
          </a:p>
        </p:txBody>
      </p:sp>
      <p:sp>
        <p:nvSpPr>
          <p:cNvPr id="4" name="TextBox 3">
            <a:extLst>
              <a:ext uri="{FF2B5EF4-FFF2-40B4-BE49-F238E27FC236}">
                <a16:creationId xmlns:a16="http://schemas.microsoft.com/office/drawing/2014/main" id="{4FA54FED-336D-C0E4-1330-D5157406B6AC}"/>
              </a:ext>
            </a:extLst>
          </p:cNvPr>
          <p:cNvSpPr txBox="1"/>
          <p:nvPr/>
        </p:nvSpPr>
        <p:spPr>
          <a:xfrm>
            <a:off x="3536128" y="268140"/>
            <a:ext cx="5119744" cy="830997"/>
          </a:xfrm>
          <a:prstGeom prst="rect">
            <a:avLst/>
          </a:prstGeom>
          <a:noFill/>
        </p:spPr>
        <p:txBody>
          <a:bodyPr wrap="square" rtlCol="0">
            <a:spAutoFit/>
          </a:bodyPr>
          <a:lstStyle/>
          <a:p>
            <a:r>
              <a:rPr lang="en-US" sz="4800" spc="50" dirty="0">
                <a:ln w="0"/>
                <a:solidFill>
                  <a:srgbClr val="660033"/>
                </a:solidFill>
                <a:latin typeface="Cooper Black" panose="0208090404030B020404" pitchFamily="18" charset="0"/>
                <a:ea typeface="+mj-ea"/>
                <a:cs typeface="Times New Roman" panose="02020603050405020304" pitchFamily="18" charset="0"/>
              </a:rPr>
              <a:t>What is an ISA?</a:t>
            </a:r>
          </a:p>
        </p:txBody>
      </p:sp>
      <p:sp>
        <p:nvSpPr>
          <p:cNvPr id="5" name="TextBox 4">
            <a:extLst>
              <a:ext uri="{FF2B5EF4-FFF2-40B4-BE49-F238E27FC236}">
                <a16:creationId xmlns:a16="http://schemas.microsoft.com/office/drawing/2014/main" id="{CBF5A035-E130-7D39-8798-66620EE6F21F}"/>
              </a:ext>
            </a:extLst>
          </p:cNvPr>
          <p:cNvSpPr txBox="1"/>
          <p:nvPr/>
        </p:nvSpPr>
        <p:spPr>
          <a:xfrm>
            <a:off x="1883434" y="1341313"/>
            <a:ext cx="8681049" cy="1077218"/>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An </a:t>
            </a:r>
            <a:r>
              <a:rPr lang="en-US" sz="3200" b="1" kern="100" dirty="0">
                <a:solidFill>
                  <a:srgbClr val="660033"/>
                </a:solidFill>
                <a:latin typeface="DaunPenh" panose="01010101010101010101" pitchFamily="2" charset="0"/>
                <a:ea typeface="Calibri" panose="020F0502020204030204" pitchFamily="34" charset="0"/>
                <a:cs typeface="DaunPenh" panose="01010101010101010101" pitchFamily="2" charset="0"/>
              </a:rPr>
              <a:t>I</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nstruction </a:t>
            </a:r>
            <a:r>
              <a:rPr lang="en-US" sz="3200" b="1" kern="100" dirty="0">
                <a:solidFill>
                  <a:srgbClr val="660033"/>
                </a:solidFill>
                <a:latin typeface="DaunPenh" panose="01010101010101010101" pitchFamily="2" charset="0"/>
                <a:ea typeface="Calibri" panose="020F0502020204030204" pitchFamily="34" charset="0"/>
                <a:cs typeface="DaunPenh" panose="01010101010101010101" pitchFamily="2" charset="0"/>
              </a:rPr>
              <a:t>S</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et </a:t>
            </a:r>
            <a:r>
              <a:rPr lang="en-US" sz="3200" b="1" kern="100" dirty="0">
                <a:solidFill>
                  <a:srgbClr val="660033"/>
                </a:solidFill>
                <a:latin typeface="DaunPenh" panose="01010101010101010101" pitchFamily="2" charset="0"/>
                <a:ea typeface="Calibri" panose="020F0502020204030204" pitchFamily="34" charset="0"/>
                <a:cs typeface="DaunPenh" panose="01010101010101010101" pitchFamily="2" charset="0"/>
              </a:rPr>
              <a:t>A</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rchitecture (ISA) refers to the set of instructions that a computer processor understands and can execute.</a:t>
            </a:r>
          </a:p>
        </p:txBody>
      </p:sp>
      <p:pic>
        <p:nvPicPr>
          <p:cNvPr id="7" name="Graphic 6" descr="Processor outline">
            <a:extLst>
              <a:ext uri="{FF2B5EF4-FFF2-40B4-BE49-F238E27FC236}">
                <a16:creationId xmlns:a16="http://schemas.microsoft.com/office/drawing/2014/main" id="{E15A6CD8-226B-FE74-82F4-F9DDDC4EF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9044" y="1341313"/>
            <a:ext cx="464388" cy="464388"/>
          </a:xfrm>
          <a:prstGeom prst="rect">
            <a:avLst/>
          </a:prstGeom>
        </p:spPr>
      </p:pic>
      <p:sp>
        <p:nvSpPr>
          <p:cNvPr id="12" name="TextBox 11">
            <a:extLst>
              <a:ext uri="{FF2B5EF4-FFF2-40B4-BE49-F238E27FC236}">
                <a16:creationId xmlns:a16="http://schemas.microsoft.com/office/drawing/2014/main" id="{F7164086-331B-7A3F-2402-26D546B6C6C9}"/>
              </a:ext>
            </a:extLst>
          </p:cNvPr>
          <p:cNvSpPr txBox="1"/>
          <p:nvPr/>
        </p:nvSpPr>
        <p:spPr>
          <a:xfrm>
            <a:off x="1883433" y="2435784"/>
            <a:ext cx="8681049" cy="1077218"/>
          </a:xfrm>
          <a:prstGeom prst="rect">
            <a:avLst/>
          </a:prstGeom>
          <a:noFill/>
        </p:spPr>
        <p:txBody>
          <a:bodyPr wrap="square">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interface between low-level hardware implementation and higher-level software programming of a computer system.</a:t>
            </a:r>
          </a:p>
        </p:txBody>
      </p:sp>
      <p:sp>
        <p:nvSpPr>
          <p:cNvPr id="13" name="TextBox 12">
            <a:extLst>
              <a:ext uri="{FF2B5EF4-FFF2-40B4-BE49-F238E27FC236}">
                <a16:creationId xmlns:a16="http://schemas.microsoft.com/office/drawing/2014/main" id="{9FCF86DD-3F86-D60C-8317-A0A49AED107E}"/>
              </a:ext>
            </a:extLst>
          </p:cNvPr>
          <p:cNvSpPr txBox="1"/>
          <p:nvPr/>
        </p:nvSpPr>
        <p:spPr>
          <a:xfrm>
            <a:off x="1883432" y="3498012"/>
            <a:ext cx="8681049" cy="2964914"/>
          </a:xfrm>
          <a:prstGeom prst="rect">
            <a:avLst/>
          </a:prstGeom>
          <a:noFill/>
        </p:spPr>
        <p:txBody>
          <a:bodyPr wrap="square">
            <a:spAutoFit/>
          </a:bodyPr>
          <a:lstStyle/>
          <a:p>
            <a:pPr marL="0" marR="0">
              <a:spcBef>
                <a:spcPts val="0"/>
              </a:spcBef>
              <a:spcAft>
                <a:spcPts val="800"/>
              </a:spcAft>
              <a:tabLst>
                <a:tab pos="2571750" algn="l"/>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It defines …</a:t>
            </a:r>
          </a:p>
          <a:p>
            <a:pPr marL="342900" marR="0" indent="-342900">
              <a:spcBef>
                <a:spcPts val="0"/>
              </a:spcBef>
              <a:spcAft>
                <a:spcPts val="800"/>
              </a:spcAft>
              <a:buFont typeface="Wingdings" panose="05000000000000000000" pitchFamily="2" charset="2"/>
              <a:buChar char="v"/>
              <a:tabLst>
                <a:tab pos="2571750" algn="l"/>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the </a:t>
            </a:r>
            <a:r>
              <a:rPr lang="en-US" sz="3200" b="1" kern="100" dirty="0">
                <a:solidFill>
                  <a:srgbClr val="FFFF00"/>
                </a:solidFill>
                <a:latin typeface="DaunPenh" panose="01010101010101010101" pitchFamily="2" charset="0"/>
                <a:ea typeface="Calibri" panose="020F0502020204030204" pitchFamily="34" charset="0"/>
                <a:cs typeface="DaunPenh" panose="01010101010101010101" pitchFamily="2" charset="0"/>
              </a:rPr>
              <a:t>operations</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that a processor can perform</a:t>
            </a:r>
          </a:p>
          <a:p>
            <a:pPr marL="342900" marR="0" indent="-342900">
              <a:spcBef>
                <a:spcPts val="0"/>
              </a:spcBef>
              <a:spcAft>
                <a:spcPts val="800"/>
              </a:spcAft>
              <a:buFont typeface="Wingdings" panose="05000000000000000000" pitchFamily="2" charset="2"/>
              <a:buChar char="v"/>
              <a:tabLst>
                <a:tab pos="2571750" algn="l"/>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the </a:t>
            </a:r>
            <a:r>
              <a:rPr lang="en-US" sz="3200" b="1" kern="100" dirty="0">
                <a:solidFill>
                  <a:srgbClr val="FFFF00"/>
                </a:solidFill>
                <a:latin typeface="DaunPenh" panose="01010101010101010101" pitchFamily="2" charset="0"/>
                <a:ea typeface="Calibri" panose="020F0502020204030204" pitchFamily="34" charset="0"/>
                <a:cs typeface="DaunPenh" panose="01010101010101010101" pitchFamily="2" charset="0"/>
              </a:rPr>
              <a:t>data types </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it can handle</a:t>
            </a:r>
          </a:p>
          <a:p>
            <a:pPr marL="342900" marR="0" indent="-342900">
              <a:spcBef>
                <a:spcPts val="0"/>
              </a:spcBef>
              <a:spcAft>
                <a:spcPts val="800"/>
              </a:spcAft>
              <a:buFont typeface="Wingdings" panose="05000000000000000000" pitchFamily="2" charset="2"/>
              <a:buChar char="v"/>
              <a:tabLst>
                <a:tab pos="2571750" algn="l"/>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the </a:t>
            </a:r>
            <a:r>
              <a:rPr lang="en-US" sz="3200" b="1" kern="100" dirty="0">
                <a:solidFill>
                  <a:srgbClr val="FFFF00"/>
                </a:solidFill>
                <a:latin typeface="DaunPenh" panose="01010101010101010101" pitchFamily="2" charset="0"/>
                <a:ea typeface="Calibri" panose="020F0502020204030204" pitchFamily="34" charset="0"/>
                <a:cs typeface="DaunPenh" panose="01010101010101010101" pitchFamily="2" charset="0"/>
              </a:rPr>
              <a:t>memory model </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it uses</a:t>
            </a:r>
          </a:p>
          <a:p>
            <a:pPr marL="342900" marR="0" indent="-342900">
              <a:spcBef>
                <a:spcPts val="0"/>
              </a:spcBef>
              <a:spcAft>
                <a:spcPts val="800"/>
              </a:spcAft>
              <a:buFont typeface="Wingdings" panose="05000000000000000000" pitchFamily="2" charset="2"/>
              <a:buChar char="v"/>
              <a:tabLst>
                <a:tab pos="2571750" algn="l"/>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The </a:t>
            </a:r>
            <a:r>
              <a:rPr lang="en-US" sz="3200" b="1" kern="100" dirty="0">
                <a:solidFill>
                  <a:srgbClr val="FFFF00"/>
                </a:solidFill>
                <a:latin typeface="DaunPenh" panose="01010101010101010101" pitchFamily="2" charset="0"/>
                <a:ea typeface="Calibri" panose="020F0502020204030204" pitchFamily="34" charset="0"/>
                <a:cs typeface="DaunPenh" panose="01010101010101010101" pitchFamily="2" charset="0"/>
              </a:rPr>
              <a:t>registers</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available for storing data</a:t>
            </a:r>
          </a:p>
        </p:txBody>
      </p:sp>
      <p:pic>
        <p:nvPicPr>
          <p:cNvPr id="14" name="Graphic 13" descr="Processor outline">
            <a:extLst>
              <a:ext uri="{FF2B5EF4-FFF2-40B4-BE49-F238E27FC236}">
                <a16:creationId xmlns:a16="http://schemas.microsoft.com/office/drawing/2014/main" id="{D8145864-632A-2CCE-E1AA-E811A7DE0F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9044" y="3498012"/>
            <a:ext cx="464388" cy="464388"/>
          </a:xfrm>
          <a:prstGeom prst="rect">
            <a:avLst/>
          </a:prstGeom>
        </p:spPr>
      </p:pic>
      <p:pic>
        <p:nvPicPr>
          <p:cNvPr id="15" name="Graphic 14" descr="Processor outline">
            <a:extLst>
              <a:ext uri="{FF2B5EF4-FFF2-40B4-BE49-F238E27FC236}">
                <a16:creationId xmlns:a16="http://schemas.microsoft.com/office/drawing/2014/main" id="{129BB658-58B5-3435-8B83-75D53FB099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9045" y="2432163"/>
            <a:ext cx="464388" cy="464388"/>
          </a:xfrm>
          <a:prstGeom prst="rect">
            <a:avLst/>
          </a:prstGeom>
        </p:spPr>
      </p:pic>
      <p:pic>
        <p:nvPicPr>
          <p:cNvPr id="1028" name="Picture 4" descr="Sticky Note Stickers for Sale | Redbubble">
            <a:extLst>
              <a:ext uri="{FF2B5EF4-FFF2-40B4-BE49-F238E27FC236}">
                <a16:creationId xmlns:a16="http://schemas.microsoft.com/office/drawing/2014/main" id="{E2F45760-327E-D0F5-0391-B3C65B900E0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60957">
            <a:off x="7041137" y="3119893"/>
            <a:ext cx="4477110" cy="40933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Sticky Note Stickers for Sale | Redbubble">
            <a:extLst>
              <a:ext uri="{FF2B5EF4-FFF2-40B4-BE49-F238E27FC236}">
                <a16:creationId xmlns:a16="http://schemas.microsoft.com/office/drawing/2014/main" id="{8B6304B2-8538-0D53-36E0-17546E2ECDA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60957">
            <a:off x="6797565" y="2765051"/>
            <a:ext cx="4964253" cy="453875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982E6B0-3A5C-8DF1-117D-D1C06EA5FD25}"/>
              </a:ext>
            </a:extLst>
          </p:cNvPr>
          <p:cNvSpPr txBox="1"/>
          <p:nvPr/>
        </p:nvSpPr>
        <p:spPr>
          <a:xfrm rot="406115">
            <a:off x="8050285" y="3874764"/>
            <a:ext cx="2382684" cy="2372573"/>
          </a:xfrm>
          <a:prstGeom prst="rect">
            <a:avLst/>
          </a:prstGeom>
          <a:noFill/>
        </p:spPr>
        <p:txBody>
          <a:bodyPr wrap="square">
            <a:spAutoFit/>
          </a:bodyPr>
          <a:lstStyle/>
          <a:p>
            <a:pPr marL="0" marR="0">
              <a:lnSpc>
                <a:spcPct val="107000"/>
              </a:lnSpc>
              <a:spcBef>
                <a:spcPts val="0"/>
              </a:spcBef>
              <a:spcAft>
                <a:spcPts val="800"/>
              </a:spcAft>
              <a:tabLst>
                <a:tab pos="3933825" algn="l"/>
              </a:tabLst>
            </a:pPr>
            <a:r>
              <a:rPr lang="en-US" sz="2000" kern="100" dirty="0">
                <a:ln>
                  <a:solidFill>
                    <a:schemeClr val="bg1"/>
                  </a:solidFill>
                </a:ln>
                <a:solidFill>
                  <a:schemeClr val="bg1"/>
                </a:solidFill>
                <a:latin typeface="Gabriola" panose="04040605051002020D02" pitchFamily="82" charset="0"/>
                <a:ea typeface="Calibri" panose="020F0502020204030204" pitchFamily="34" charset="0"/>
                <a:cs typeface="DaunPenh" panose="01010101010101010101" pitchFamily="2" charset="0"/>
              </a:rPr>
              <a:t>Software compilers and assemblers translate high-level programming languages or assembly code into the machine code instructions specific to         a particular ISA.</a:t>
            </a:r>
          </a:p>
        </p:txBody>
      </p:sp>
      <p:sp>
        <p:nvSpPr>
          <p:cNvPr id="2" name="TextBox 1">
            <a:extLst>
              <a:ext uri="{FF2B5EF4-FFF2-40B4-BE49-F238E27FC236}">
                <a16:creationId xmlns:a16="http://schemas.microsoft.com/office/drawing/2014/main" id="{B5268C09-F70B-D14B-FA85-FD94C7D006B9}"/>
              </a:ext>
            </a:extLst>
          </p:cNvPr>
          <p:cNvSpPr txBox="1"/>
          <p:nvPr/>
        </p:nvSpPr>
        <p:spPr>
          <a:xfrm>
            <a:off x="1883434" y="1343640"/>
            <a:ext cx="8681049" cy="1077218"/>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An </a:t>
            </a:r>
            <a:r>
              <a:rPr lang="en-US" sz="3200" b="1" kern="100" dirty="0">
                <a:solidFill>
                  <a:srgbClr val="660033"/>
                </a:solidFill>
                <a:latin typeface="DaunPenh" panose="01010101010101010101" pitchFamily="2" charset="0"/>
                <a:ea typeface="Calibri" panose="020F0502020204030204" pitchFamily="34" charset="0"/>
                <a:cs typeface="DaunPenh" panose="01010101010101010101" pitchFamily="2" charset="0"/>
              </a:rPr>
              <a:t>I</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nstruction </a:t>
            </a:r>
            <a:r>
              <a:rPr lang="en-US" sz="3200" b="1" kern="100" dirty="0">
                <a:solidFill>
                  <a:srgbClr val="660033"/>
                </a:solidFill>
                <a:latin typeface="DaunPenh" panose="01010101010101010101" pitchFamily="2" charset="0"/>
                <a:ea typeface="Calibri" panose="020F0502020204030204" pitchFamily="34" charset="0"/>
                <a:cs typeface="DaunPenh" panose="01010101010101010101" pitchFamily="2" charset="0"/>
              </a:rPr>
              <a:t>S</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et </a:t>
            </a:r>
            <a:r>
              <a:rPr lang="en-US" sz="3200" b="1" kern="100" dirty="0">
                <a:solidFill>
                  <a:srgbClr val="660033"/>
                </a:solidFill>
                <a:latin typeface="DaunPenh" panose="01010101010101010101" pitchFamily="2" charset="0"/>
                <a:ea typeface="Calibri" panose="020F0502020204030204" pitchFamily="34" charset="0"/>
                <a:cs typeface="DaunPenh" panose="01010101010101010101" pitchFamily="2" charset="0"/>
              </a:rPr>
              <a:t>A</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rchitecture (ISA) refers to the set of instructions that a computer processor understands and can execute.</a:t>
            </a:r>
          </a:p>
        </p:txBody>
      </p:sp>
      <p:pic>
        <p:nvPicPr>
          <p:cNvPr id="6" name="Graphic 5" descr="Processor outline">
            <a:extLst>
              <a:ext uri="{FF2B5EF4-FFF2-40B4-BE49-F238E27FC236}">
                <a16:creationId xmlns:a16="http://schemas.microsoft.com/office/drawing/2014/main" id="{D3167A83-FB48-EEA7-A986-125A99CAE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9044" y="1343640"/>
            <a:ext cx="464388" cy="464388"/>
          </a:xfrm>
          <a:prstGeom prst="rect">
            <a:avLst/>
          </a:prstGeom>
        </p:spPr>
      </p:pic>
    </p:spTree>
    <p:extLst>
      <p:ext uri="{BB962C8B-B14F-4D97-AF65-F5344CB8AC3E}">
        <p14:creationId xmlns:p14="http://schemas.microsoft.com/office/powerpoint/2010/main" val="3720550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5035881" cy="646331"/>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Coprocessor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632668" y="6308408"/>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30</a:t>
            </a:fld>
            <a:endParaRPr lang="en-US" dirty="0">
              <a:solidFill>
                <a:srgbClr val="FFFFFF"/>
              </a:solidFill>
            </a:endParaRPr>
          </a:p>
        </p:txBody>
      </p:sp>
      <p:sp>
        <p:nvSpPr>
          <p:cNvPr id="2" name="TextBox 1">
            <a:extLst>
              <a:ext uri="{FF2B5EF4-FFF2-40B4-BE49-F238E27FC236}">
                <a16:creationId xmlns:a16="http://schemas.microsoft.com/office/drawing/2014/main" id="{166FAA56-B0A5-647B-883F-2868F8941A7A}"/>
              </a:ext>
            </a:extLst>
          </p:cNvPr>
          <p:cNvSpPr txBox="1"/>
          <p:nvPr/>
        </p:nvSpPr>
        <p:spPr>
          <a:xfrm>
            <a:off x="3637472" y="998803"/>
            <a:ext cx="7821666" cy="6701835"/>
          </a:xfrm>
          <a:prstGeom prst="rect">
            <a:avLst/>
          </a:prstGeom>
          <a:noFill/>
        </p:spPr>
        <p:txBody>
          <a:bodyPr wrap="square">
            <a:spAutoFit/>
          </a:bodyPr>
          <a:lstStyle/>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ARM supports 16 coprocessors</a:t>
            </a:r>
          </a:p>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Coprocessor implemented in hardware, software or both</a:t>
            </a:r>
          </a:p>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Coprocessor contains instruction pipeline, instruction decoding logic,</a:t>
            </a:r>
          </a:p>
          <a:p>
            <a:pPr>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handshake logic, register bank, special processing logic with its own</a:t>
            </a:r>
          </a:p>
          <a:p>
            <a:pPr>
              <a:spcAft>
                <a:spcPts val="500"/>
              </a:spcAft>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data path</a:t>
            </a:r>
          </a:p>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Also connected to data bus</a:t>
            </a:r>
          </a:p>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Instructions in program memory are available for coprocessors too</a:t>
            </a:r>
          </a:p>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Works in conjunction with ARM core and process same instruction stream as ARM, but executes only instructions meant for coprocessor and ignores ARM and other coprocessor's instructions </a:t>
            </a:r>
          </a:p>
          <a:p>
            <a:pPr marL="457200" indent="-457200">
              <a:spcAft>
                <a:spcPts val="500"/>
              </a:spcAft>
              <a:buFont typeface="Wingdings" panose="05000000000000000000" pitchFamily="2" charset="2"/>
              <a:buChar char="ü"/>
            </a:pPr>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3 types of instructions: Data processing, Register transfer, Memory transfer</a:t>
            </a:r>
          </a:p>
          <a:p>
            <a:pPr>
              <a:spcAft>
                <a:spcPts val="500"/>
              </a:spcAft>
            </a:pPr>
            <a:b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br>
            <a:endPar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endParaRPr>
          </a:p>
        </p:txBody>
      </p:sp>
      <p:sp>
        <p:nvSpPr>
          <p:cNvPr id="5" name="TextBox 4">
            <a:extLst>
              <a:ext uri="{FF2B5EF4-FFF2-40B4-BE49-F238E27FC236}">
                <a16:creationId xmlns:a16="http://schemas.microsoft.com/office/drawing/2014/main" id="{531B7603-66CC-484A-EB76-1291C5C0DD71}"/>
              </a:ext>
            </a:extLst>
          </p:cNvPr>
          <p:cNvSpPr txBox="1"/>
          <p:nvPr/>
        </p:nvSpPr>
        <p:spPr>
          <a:xfrm flipH="1">
            <a:off x="7090605" y="406083"/>
            <a:ext cx="460383" cy="276999"/>
          </a:xfrm>
          <a:prstGeom prst="rect">
            <a:avLst/>
          </a:prstGeom>
          <a:noFill/>
        </p:spPr>
        <p:txBody>
          <a:bodyPr wrap="square" rtlCol="0">
            <a:spAutoFit/>
          </a:bodyPr>
          <a:lstStyle/>
          <a:p>
            <a:r>
              <a:rPr lang="en-US" sz="1200" dirty="0">
                <a:solidFill>
                  <a:schemeClr val="accent1">
                    <a:lumMod val="50000"/>
                  </a:schemeClr>
                </a:solidFill>
              </a:rPr>
              <a:t>1/2</a:t>
            </a:r>
          </a:p>
        </p:txBody>
      </p:sp>
    </p:spTree>
    <p:extLst>
      <p:ext uri="{BB962C8B-B14F-4D97-AF65-F5344CB8AC3E}">
        <p14:creationId xmlns:p14="http://schemas.microsoft.com/office/powerpoint/2010/main" val="390086628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1" name="Picture 80" descr="A close-up of a computer chip&#10;&#10;Description automatically generated with low confidence">
            <a:extLst>
              <a:ext uri="{FF2B5EF4-FFF2-40B4-BE49-F238E27FC236}">
                <a16:creationId xmlns:a16="http://schemas.microsoft.com/office/drawing/2014/main" id="{7B8B66F0-D65E-8F79-866E-63E32D63786F}"/>
              </a:ext>
            </a:extLst>
          </p:cNvPr>
          <p:cNvPicPr>
            <a:picLocks noChangeAspect="1"/>
          </p:cNvPicPr>
          <p:nvPr/>
        </p:nvPicPr>
        <p:blipFill rotWithShape="1">
          <a:blip r:embed="rId2">
            <a:extLst>
              <a:ext uri="{28A0092B-C50C-407E-A947-70E740481C1C}">
                <a14:useLocalDpi xmlns:a14="http://schemas.microsoft.com/office/drawing/2010/main" val="0"/>
              </a:ext>
            </a:extLst>
          </a:blip>
          <a:srcRect l="16707" r="47639"/>
          <a:stretch/>
        </p:blipFill>
        <p:spPr>
          <a:xfrm>
            <a:off x="0" y="0"/>
            <a:ext cx="3387306" cy="6858000"/>
          </a:xfrm>
          <a:prstGeom prst="rect">
            <a:avLst/>
          </a:prstGeom>
        </p:spPr>
      </p:pic>
      <p:sp>
        <p:nvSpPr>
          <p:cNvPr id="3" name="TextBox 2">
            <a:extLst>
              <a:ext uri="{FF2B5EF4-FFF2-40B4-BE49-F238E27FC236}">
                <a16:creationId xmlns:a16="http://schemas.microsoft.com/office/drawing/2014/main" id="{C3341B16-AB7C-7F29-107A-9B7452D95F90}"/>
              </a:ext>
            </a:extLst>
          </p:cNvPr>
          <p:cNvSpPr txBox="1"/>
          <p:nvPr/>
        </p:nvSpPr>
        <p:spPr>
          <a:xfrm>
            <a:off x="3637472" y="220775"/>
            <a:ext cx="5035881" cy="646331"/>
          </a:xfrm>
          <a:prstGeom prst="rect">
            <a:avLst/>
          </a:prstGeom>
          <a:noFill/>
        </p:spPr>
        <p:txBody>
          <a:bodyPr wrap="square">
            <a:spAutoFit/>
          </a:bodyPr>
          <a:lstStyle/>
          <a:p>
            <a:r>
              <a:rPr lang="en-US" sz="3600" b="1" kern="100" dirty="0">
                <a:ln>
                  <a:solidFill>
                    <a:schemeClr val="accent1">
                      <a:lumMod val="50000"/>
                    </a:schemeClr>
                  </a:solidFill>
                </a:ln>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Coprocessor Instructions</a:t>
            </a:r>
            <a:endParaRPr lang="en-US" sz="2000" dirty="0"/>
          </a:p>
        </p:txBody>
      </p:sp>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632668" y="6308408"/>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31</a:t>
            </a:fld>
            <a:endParaRPr lang="en-US" dirty="0">
              <a:solidFill>
                <a:srgbClr val="FFFFFF"/>
              </a:solidFill>
            </a:endParaRPr>
          </a:p>
        </p:txBody>
      </p:sp>
      <p:sp>
        <p:nvSpPr>
          <p:cNvPr id="4" name="TextBox 3">
            <a:extLst>
              <a:ext uri="{FF2B5EF4-FFF2-40B4-BE49-F238E27FC236}">
                <a16:creationId xmlns:a16="http://schemas.microsoft.com/office/drawing/2014/main" id="{2F4A4A5C-F98F-C282-1273-068512F9CFD4}"/>
              </a:ext>
            </a:extLst>
          </p:cNvPr>
          <p:cNvSpPr txBox="1"/>
          <p:nvPr/>
        </p:nvSpPr>
        <p:spPr>
          <a:xfrm flipH="1">
            <a:off x="7090605" y="406083"/>
            <a:ext cx="460383" cy="276999"/>
          </a:xfrm>
          <a:prstGeom prst="rect">
            <a:avLst/>
          </a:prstGeom>
          <a:noFill/>
        </p:spPr>
        <p:txBody>
          <a:bodyPr wrap="square" rtlCol="0">
            <a:spAutoFit/>
          </a:bodyPr>
          <a:lstStyle/>
          <a:p>
            <a:r>
              <a:rPr lang="en-US" sz="1200" dirty="0">
                <a:solidFill>
                  <a:schemeClr val="accent1">
                    <a:lumMod val="50000"/>
                  </a:schemeClr>
                </a:solidFill>
              </a:rPr>
              <a:t>2/2</a:t>
            </a:r>
          </a:p>
        </p:txBody>
      </p:sp>
      <p:pic>
        <p:nvPicPr>
          <p:cNvPr id="15" name="Picture 14">
            <a:extLst>
              <a:ext uri="{FF2B5EF4-FFF2-40B4-BE49-F238E27FC236}">
                <a16:creationId xmlns:a16="http://schemas.microsoft.com/office/drawing/2014/main" id="{4CF1307C-1A46-8777-7230-C46F8521CE2C}"/>
              </a:ext>
            </a:extLst>
          </p:cNvPr>
          <p:cNvPicPr>
            <a:picLocks noChangeAspect="1"/>
          </p:cNvPicPr>
          <p:nvPr/>
        </p:nvPicPr>
        <p:blipFill rotWithShape="1">
          <a:blip r:embed="rId3"/>
          <a:srcRect t="1375"/>
          <a:stretch/>
        </p:blipFill>
        <p:spPr>
          <a:xfrm>
            <a:off x="5634317" y="4444252"/>
            <a:ext cx="5247121" cy="2046717"/>
          </a:xfrm>
          <a:prstGeom prst="rect">
            <a:avLst/>
          </a:prstGeom>
        </p:spPr>
      </p:pic>
      <p:pic>
        <p:nvPicPr>
          <p:cNvPr id="17" name="Picture 16">
            <a:extLst>
              <a:ext uri="{FF2B5EF4-FFF2-40B4-BE49-F238E27FC236}">
                <a16:creationId xmlns:a16="http://schemas.microsoft.com/office/drawing/2014/main" id="{CA50C307-6AD7-B374-7BAA-9BA098848082}"/>
              </a:ext>
            </a:extLst>
          </p:cNvPr>
          <p:cNvPicPr>
            <a:picLocks noChangeAspect="1"/>
          </p:cNvPicPr>
          <p:nvPr/>
        </p:nvPicPr>
        <p:blipFill rotWithShape="1">
          <a:blip r:embed="rId4"/>
          <a:srcRect b="1065"/>
          <a:stretch/>
        </p:blipFill>
        <p:spPr>
          <a:xfrm>
            <a:off x="3732855" y="887278"/>
            <a:ext cx="5105850" cy="3274587"/>
          </a:xfrm>
          <a:prstGeom prst="rect">
            <a:avLst/>
          </a:prstGeom>
        </p:spPr>
      </p:pic>
      <p:sp>
        <p:nvSpPr>
          <p:cNvPr id="18" name="Half Frame 17">
            <a:extLst>
              <a:ext uri="{FF2B5EF4-FFF2-40B4-BE49-F238E27FC236}">
                <a16:creationId xmlns:a16="http://schemas.microsoft.com/office/drawing/2014/main" id="{A5FE15DF-5A74-A9DF-AF00-2C175108272F}"/>
              </a:ext>
            </a:extLst>
          </p:cNvPr>
          <p:cNvSpPr/>
          <p:nvPr/>
        </p:nvSpPr>
        <p:spPr>
          <a:xfrm>
            <a:off x="3637471" y="816192"/>
            <a:ext cx="2554899" cy="1684961"/>
          </a:xfrm>
          <a:prstGeom prst="halfFrame">
            <a:avLst>
              <a:gd name="adj1" fmla="val 5073"/>
              <a:gd name="adj2" fmla="val 5881"/>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Half Frame 18">
            <a:extLst>
              <a:ext uri="{FF2B5EF4-FFF2-40B4-BE49-F238E27FC236}">
                <a16:creationId xmlns:a16="http://schemas.microsoft.com/office/drawing/2014/main" id="{6432038A-81CD-74DB-7E4E-AFA2A59C8807}"/>
              </a:ext>
            </a:extLst>
          </p:cNvPr>
          <p:cNvSpPr/>
          <p:nvPr/>
        </p:nvSpPr>
        <p:spPr>
          <a:xfrm rot="10800000">
            <a:off x="8385657" y="4888324"/>
            <a:ext cx="2577311" cy="1667032"/>
          </a:xfrm>
          <a:prstGeom prst="halfFrame">
            <a:avLst>
              <a:gd name="adj1" fmla="val 5880"/>
              <a:gd name="adj2" fmla="val 5881"/>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418525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15C60702-CE0B-58AA-3311-3DBDB4AD0069}"/>
              </a:ext>
            </a:extLst>
          </p:cNvPr>
          <p:cNvSpPr>
            <a:spLocks noGrp="1"/>
          </p:cNvSpPr>
          <p:nvPr>
            <p:ph type="sldNum" sz="quarter" idx="12"/>
          </p:nvPr>
        </p:nvSpPr>
        <p:spPr>
          <a:xfrm>
            <a:off x="10632668" y="6308408"/>
            <a:ext cx="771089" cy="365125"/>
          </a:xfrm>
        </p:spPr>
        <p:txBody>
          <a:bodyPr>
            <a:normAutofit/>
          </a:bodyPr>
          <a:lstStyle/>
          <a:p>
            <a:pPr>
              <a:spcAft>
                <a:spcPts val="600"/>
              </a:spcAft>
            </a:pPr>
            <a:fld id="{F4FAB6BF-40DC-425D-9FBF-182EC001560C}" type="slidenum">
              <a:rPr lang="en-US">
                <a:solidFill>
                  <a:srgbClr val="FFFFFF"/>
                </a:solidFill>
              </a:rPr>
              <a:pPr>
                <a:spcAft>
                  <a:spcPts val="600"/>
                </a:spcAft>
              </a:pPr>
              <a:t>32</a:t>
            </a:fld>
            <a:endParaRPr lang="en-US" dirty="0">
              <a:solidFill>
                <a:srgbClr val="FFFFFF"/>
              </a:solidFill>
            </a:endParaRPr>
          </a:p>
        </p:txBody>
      </p:sp>
      <p:graphicFrame>
        <p:nvGraphicFramePr>
          <p:cNvPr id="13" name="Diagram 12">
            <a:extLst>
              <a:ext uri="{FF2B5EF4-FFF2-40B4-BE49-F238E27FC236}">
                <a16:creationId xmlns:a16="http://schemas.microsoft.com/office/drawing/2014/main" id="{A13F6862-2263-1C7F-7494-BF59FB2B5A1A}"/>
              </a:ext>
            </a:extLst>
          </p:cNvPr>
          <p:cNvGraphicFramePr/>
          <p:nvPr>
            <p:extLst>
              <p:ext uri="{D42A27DB-BD31-4B8C-83A1-F6EECF244321}">
                <p14:modId xmlns:p14="http://schemas.microsoft.com/office/powerpoint/2010/main" val="3579732355"/>
              </p:ext>
            </p:extLst>
          </p:nvPr>
        </p:nvGraphicFramePr>
        <p:xfrm>
          <a:off x="2255150" y="1237129"/>
          <a:ext cx="8377518" cy="5344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lowchart: Multidocument 1">
            <a:extLst>
              <a:ext uri="{FF2B5EF4-FFF2-40B4-BE49-F238E27FC236}">
                <a16:creationId xmlns:a16="http://schemas.microsoft.com/office/drawing/2014/main" id="{75FE290E-0BF3-459D-2160-27553E0B1E9F}"/>
              </a:ext>
            </a:extLst>
          </p:cNvPr>
          <p:cNvSpPr/>
          <p:nvPr/>
        </p:nvSpPr>
        <p:spPr>
          <a:xfrm>
            <a:off x="1317812" y="363567"/>
            <a:ext cx="2568387" cy="860115"/>
          </a:xfrm>
          <a:custGeom>
            <a:avLst/>
            <a:gdLst>
              <a:gd name="connsiteX0" fmla="*/ 0 w 2568387"/>
              <a:gd name="connsiteY0" fmla="*/ 827542 h 860115"/>
              <a:gd name="connsiteX1" fmla="*/ 2211072 w 2568387"/>
              <a:gd name="connsiteY1" fmla="*/ 717638 h 860115"/>
              <a:gd name="connsiteX2" fmla="*/ 2211072 w 2568387"/>
              <a:gd name="connsiteY2" fmla="*/ 146339 h 860115"/>
              <a:gd name="connsiteX3" fmla="*/ 0 w 2568387"/>
              <a:gd name="connsiteY3" fmla="*/ 146339 h 860115"/>
              <a:gd name="connsiteX4" fmla="*/ 0 w 2568387"/>
              <a:gd name="connsiteY4" fmla="*/ 827542 h 860115"/>
              <a:gd name="connsiteX5" fmla="*/ 182165 w 2568387"/>
              <a:gd name="connsiteY5" fmla="*/ 146339 h 860115"/>
              <a:gd name="connsiteX6" fmla="*/ 182165 w 2568387"/>
              <a:gd name="connsiteY6" fmla="*/ 72273 h 860115"/>
              <a:gd name="connsiteX7" fmla="*/ 2378136 w 2568387"/>
              <a:gd name="connsiteY7" fmla="*/ 72273 h 860115"/>
              <a:gd name="connsiteX8" fmla="*/ 2378136 w 2568387"/>
              <a:gd name="connsiteY8" fmla="*/ 647156 h 860115"/>
              <a:gd name="connsiteX9" fmla="*/ 2211072 w 2568387"/>
              <a:gd name="connsiteY9" fmla="*/ 651138 h 860115"/>
              <a:gd name="connsiteX10" fmla="*/ 2211072 w 2568387"/>
              <a:gd name="connsiteY10" fmla="*/ 146339 h 860115"/>
              <a:gd name="connsiteX11" fmla="*/ 182165 w 2568387"/>
              <a:gd name="connsiteY11" fmla="*/ 146339 h 860115"/>
              <a:gd name="connsiteX12" fmla="*/ 353391 w 2568387"/>
              <a:gd name="connsiteY12" fmla="*/ 72273 h 860115"/>
              <a:gd name="connsiteX13" fmla="*/ 353391 w 2568387"/>
              <a:gd name="connsiteY13" fmla="*/ 0 h 860115"/>
              <a:gd name="connsiteX14" fmla="*/ 2568387 w 2568387"/>
              <a:gd name="connsiteY14" fmla="*/ 0 h 860115"/>
              <a:gd name="connsiteX15" fmla="*/ 2568387 w 2568387"/>
              <a:gd name="connsiteY15" fmla="*/ 573091 h 860115"/>
              <a:gd name="connsiteX16" fmla="*/ 2378136 w 2568387"/>
              <a:gd name="connsiteY16" fmla="*/ 576077 h 860115"/>
              <a:gd name="connsiteX17" fmla="*/ 2378136 w 2568387"/>
              <a:gd name="connsiteY17" fmla="*/ 72273 h 860115"/>
              <a:gd name="connsiteX18" fmla="*/ 353391 w 2568387"/>
              <a:gd name="connsiteY18" fmla="*/ 72273 h 860115"/>
              <a:gd name="connsiteX0" fmla="*/ 0 w 2568387"/>
              <a:gd name="connsiteY0" fmla="*/ 146339 h 860115"/>
              <a:gd name="connsiteX1" fmla="*/ 2211072 w 2568387"/>
              <a:gd name="connsiteY1" fmla="*/ 146339 h 860115"/>
              <a:gd name="connsiteX2" fmla="*/ 2211072 w 2568387"/>
              <a:gd name="connsiteY2" fmla="*/ 717638 h 860115"/>
              <a:gd name="connsiteX3" fmla="*/ 0 w 2568387"/>
              <a:gd name="connsiteY3" fmla="*/ 827542 h 860115"/>
              <a:gd name="connsiteX4" fmla="*/ 0 w 2568387"/>
              <a:gd name="connsiteY4" fmla="*/ 146339 h 860115"/>
              <a:gd name="connsiteX5" fmla="*/ 182165 w 2568387"/>
              <a:gd name="connsiteY5" fmla="*/ 146339 h 860115"/>
              <a:gd name="connsiteX6" fmla="*/ 182165 w 2568387"/>
              <a:gd name="connsiteY6" fmla="*/ 72273 h 860115"/>
              <a:gd name="connsiteX7" fmla="*/ 2378136 w 2568387"/>
              <a:gd name="connsiteY7" fmla="*/ 72273 h 860115"/>
              <a:gd name="connsiteX8" fmla="*/ 2378136 w 2568387"/>
              <a:gd name="connsiteY8" fmla="*/ 647156 h 860115"/>
              <a:gd name="connsiteX9" fmla="*/ 2211072 w 2568387"/>
              <a:gd name="connsiteY9" fmla="*/ 651138 h 860115"/>
              <a:gd name="connsiteX10" fmla="*/ 353391 w 2568387"/>
              <a:gd name="connsiteY10" fmla="*/ 72273 h 860115"/>
              <a:gd name="connsiteX11" fmla="*/ 353391 w 2568387"/>
              <a:gd name="connsiteY11" fmla="*/ 0 h 860115"/>
              <a:gd name="connsiteX12" fmla="*/ 2568387 w 2568387"/>
              <a:gd name="connsiteY12" fmla="*/ 0 h 860115"/>
              <a:gd name="connsiteX13" fmla="*/ 2568387 w 2568387"/>
              <a:gd name="connsiteY13" fmla="*/ 573091 h 860115"/>
              <a:gd name="connsiteX14" fmla="*/ 2378136 w 2568387"/>
              <a:gd name="connsiteY14" fmla="*/ 576077 h 860115"/>
              <a:gd name="connsiteX0" fmla="*/ 0 w 2568387"/>
              <a:gd name="connsiteY0" fmla="*/ 827542 h 860115"/>
              <a:gd name="connsiteX1" fmla="*/ 2211072 w 2568387"/>
              <a:gd name="connsiteY1" fmla="*/ 717638 h 860115"/>
              <a:gd name="connsiteX2" fmla="*/ 2211072 w 2568387"/>
              <a:gd name="connsiteY2" fmla="*/ 651138 h 860115"/>
              <a:gd name="connsiteX3" fmla="*/ 2378136 w 2568387"/>
              <a:gd name="connsiteY3" fmla="*/ 647156 h 860115"/>
              <a:gd name="connsiteX4" fmla="*/ 2378136 w 2568387"/>
              <a:gd name="connsiteY4" fmla="*/ 576077 h 860115"/>
              <a:gd name="connsiteX5" fmla="*/ 2568387 w 2568387"/>
              <a:gd name="connsiteY5" fmla="*/ 573091 h 860115"/>
              <a:gd name="connsiteX6" fmla="*/ 2568387 w 2568387"/>
              <a:gd name="connsiteY6" fmla="*/ 0 h 860115"/>
              <a:gd name="connsiteX7" fmla="*/ 353391 w 2568387"/>
              <a:gd name="connsiteY7" fmla="*/ 0 h 860115"/>
              <a:gd name="connsiteX8" fmla="*/ 353391 w 2568387"/>
              <a:gd name="connsiteY8" fmla="*/ 72273 h 860115"/>
              <a:gd name="connsiteX9" fmla="*/ 182165 w 2568387"/>
              <a:gd name="connsiteY9" fmla="*/ 72273 h 860115"/>
              <a:gd name="connsiteX10" fmla="*/ 182165 w 2568387"/>
              <a:gd name="connsiteY10" fmla="*/ 146339 h 860115"/>
              <a:gd name="connsiteX11" fmla="*/ 0 w 2568387"/>
              <a:gd name="connsiteY11" fmla="*/ 146339 h 860115"/>
              <a:gd name="connsiteX12" fmla="*/ 0 w 2568387"/>
              <a:gd name="connsiteY12" fmla="*/ 827542 h 86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8387" h="860115" stroke="0" extrusionOk="0">
                <a:moveTo>
                  <a:pt x="0" y="827542"/>
                </a:moveTo>
                <a:cubicBezTo>
                  <a:pt x="1119137" y="917728"/>
                  <a:pt x="1102033" y="736626"/>
                  <a:pt x="2211072" y="717638"/>
                </a:cubicBezTo>
                <a:cubicBezTo>
                  <a:pt x="2192515" y="434116"/>
                  <a:pt x="2176897" y="298773"/>
                  <a:pt x="2211072" y="146339"/>
                </a:cubicBezTo>
                <a:cubicBezTo>
                  <a:pt x="1380931" y="-14207"/>
                  <a:pt x="808492" y="28384"/>
                  <a:pt x="0" y="146339"/>
                </a:cubicBezTo>
                <a:cubicBezTo>
                  <a:pt x="35867" y="242877"/>
                  <a:pt x="10211" y="562829"/>
                  <a:pt x="0" y="827542"/>
                </a:cubicBezTo>
                <a:close/>
                <a:moveTo>
                  <a:pt x="182165" y="146339"/>
                </a:moveTo>
                <a:cubicBezTo>
                  <a:pt x="184392" y="125916"/>
                  <a:pt x="184887" y="81785"/>
                  <a:pt x="182165" y="72273"/>
                </a:cubicBezTo>
                <a:cubicBezTo>
                  <a:pt x="818499" y="-1691"/>
                  <a:pt x="1611685" y="192159"/>
                  <a:pt x="2378136" y="72273"/>
                </a:cubicBezTo>
                <a:cubicBezTo>
                  <a:pt x="2372742" y="356976"/>
                  <a:pt x="2404518" y="399573"/>
                  <a:pt x="2378136" y="647156"/>
                </a:cubicBezTo>
                <a:cubicBezTo>
                  <a:pt x="2294662" y="647156"/>
                  <a:pt x="2211071" y="651137"/>
                  <a:pt x="2211072" y="651138"/>
                </a:cubicBezTo>
                <a:cubicBezTo>
                  <a:pt x="2198299" y="519720"/>
                  <a:pt x="2208827" y="391973"/>
                  <a:pt x="2211072" y="146339"/>
                </a:cubicBezTo>
                <a:cubicBezTo>
                  <a:pt x="1972215" y="288985"/>
                  <a:pt x="1125243" y="252853"/>
                  <a:pt x="182165" y="146339"/>
                </a:cubicBezTo>
                <a:close/>
                <a:moveTo>
                  <a:pt x="353391" y="72273"/>
                </a:moveTo>
                <a:cubicBezTo>
                  <a:pt x="350114" y="48873"/>
                  <a:pt x="351181" y="9863"/>
                  <a:pt x="353391" y="0"/>
                </a:cubicBezTo>
                <a:cubicBezTo>
                  <a:pt x="614798" y="-115892"/>
                  <a:pt x="2208732" y="79985"/>
                  <a:pt x="2568387" y="0"/>
                </a:cubicBezTo>
                <a:cubicBezTo>
                  <a:pt x="2552797" y="253877"/>
                  <a:pt x="2581799" y="339095"/>
                  <a:pt x="2568387" y="573091"/>
                </a:cubicBezTo>
                <a:cubicBezTo>
                  <a:pt x="2473261" y="573091"/>
                  <a:pt x="2378137" y="576077"/>
                  <a:pt x="2378136" y="576077"/>
                </a:cubicBezTo>
                <a:cubicBezTo>
                  <a:pt x="2339430" y="505481"/>
                  <a:pt x="2352432" y="188861"/>
                  <a:pt x="2378136" y="72273"/>
                </a:cubicBezTo>
                <a:cubicBezTo>
                  <a:pt x="1562683" y="83759"/>
                  <a:pt x="1008048" y="-69628"/>
                  <a:pt x="353391" y="72273"/>
                </a:cubicBezTo>
                <a:close/>
              </a:path>
              <a:path w="2568387" h="860115" fill="none" extrusionOk="0">
                <a:moveTo>
                  <a:pt x="0" y="146339"/>
                </a:moveTo>
                <a:cubicBezTo>
                  <a:pt x="1086309" y="251328"/>
                  <a:pt x="1832800" y="145274"/>
                  <a:pt x="2211072" y="146339"/>
                </a:cubicBezTo>
                <a:cubicBezTo>
                  <a:pt x="2255094" y="322967"/>
                  <a:pt x="2164061" y="602052"/>
                  <a:pt x="2211072" y="717638"/>
                </a:cubicBezTo>
                <a:cubicBezTo>
                  <a:pt x="1072700" y="702368"/>
                  <a:pt x="1125967" y="943037"/>
                  <a:pt x="0" y="827542"/>
                </a:cubicBezTo>
                <a:cubicBezTo>
                  <a:pt x="-34229" y="664199"/>
                  <a:pt x="-24672" y="300315"/>
                  <a:pt x="0" y="146339"/>
                </a:cubicBezTo>
                <a:close/>
                <a:moveTo>
                  <a:pt x="182165" y="146339"/>
                </a:moveTo>
                <a:cubicBezTo>
                  <a:pt x="178316" y="112711"/>
                  <a:pt x="187212" y="79746"/>
                  <a:pt x="182165" y="72273"/>
                </a:cubicBezTo>
                <a:cubicBezTo>
                  <a:pt x="601661" y="100153"/>
                  <a:pt x="2128968" y="5254"/>
                  <a:pt x="2378136" y="72273"/>
                </a:cubicBezTo>
                <a:cubicBezTo>
                  <a:pt x="2413198" y="302470"/>
                  <a:pt x="2342082" y="571005"/>
                  <a:pt x="2378136" y="647156"/>
                </a:cubicBezTo>
                <a:cubicBezTo>
                  <a:pt x="2294663" y="647156"/>
                  <a:pt x="2211072" y="651137"/>
                  <a:pt x="2211072" y="651138"/>
                </a:cubicBezTo>
                <a:moveTo>
                  <a:pt x="353391" y="72273"/>
                </a:moveTo>
                <a:cubicBezTo>
                  <a:pt x="356808" y="55159"/>
                  <a:pt x="355226" y="31928"/>
                  <a:pt x="353391" y="0"/>
                </a:cubicBezTo>
                <a:cubicBezTo>
                  <a:pt x="801515" y="-8584"/>
                  <a:pt x="1551381" y="129332"/>
                  <a:pt x="2568387" y="0"/>
                </a:cubicBezTo>
                <a:cubicBezTo>
                  <a:pt x="2552557" y="263351"/>
                  <a:pt x="2558191" y="351778"/>
                  <a:pt x="2568387" y="573091"/>
                </a:cubicBezTo>
                <a:cubicBezTo>
                  <a:pt x="2473261" y="573091"/>
                  <a:pt x="2378136" y="576078"/>
                  <a:pt x="2378136" y="576077"/>
                </a:cubicBezTo>
              </a:path>
              <a:path w="2568387" h="860115" fill="none" stroke="0" extrusionOk="0">
                <a:moveTo>
                  <a:pt x="0" y="827542"/>
                </a:moveTo>
                <a:cubicBezTo>
                  <a:pt x="1076147" y="915160"/>
                  <a:pt x="1079003" y="751097"/>
                  <a:pt x="2211072" y="717638"/>
                </a:cubicBezTo>
                <a:cubicBezTo>
                  <a:pt x="2214882" y="703261"/>
                  <a:pt x="2212428" y="670408"/>
                  <a:pt x="2211072" y="651138"/>
                </a:cubicBezTo>
                <a:cubicBezTo>
                  <a:pt x="2213144" y="657600"/>
                  <a:pt x="2294333" y="657776"/>
                  <a:pt x="2378136" y="647156"/>
                </a:cubicBezTo>
                <a:cubicBezTo>
                  <a:pt x="2375613" y="620293"/>
                  <a:pt x="2383925" y="601653"/>
                  <a:pt x="2378136" y="576077"/>
                </a:cubicBezTo>
                <a:cubicBezTo>
                  <a:pt x="2372795" y="572917"/>
                  <a:pt x="2456530" y="568987"/>
                  <a:pt x="2568387" y="573091"/>
                </a:cubicBezTo>
                <a:cubicBezTo>
                  <a:pt x="2522185" y="431074"/>
                  <a:pt x="2533773" y="218871"/>
                  <a:pt x="2568387" y="0"/>
                </a:cubicBezTo>
                <a:cubicBezTo>
                  <a:pt x="2083489" y="-27062"/>
                  <a:pt x="1400780" y="-85691"/>
                  <a:pt x="353391" y="0"/>
                </a:cubicBezTo>
                <a:cubicBezTo>
                  <a:pt x="355798" y="35200"/>
                  <a:pt x="355822" y="52529"/>
                  <a:pt x="353391" y="72273"/>
                </a:cubicBezTo>
                <a:cubicBezTo>
                  <a:pt x="286386" y="60159"/>
                  <a:pt x="249142" y="57425"/>
                  <a:pt x="182165" y="72273"/>
                </a:cubicBezTo>
                <a:cubicBezTo>
                  <a:pt x="179149" y="83875"/>
                  <a:pt x="183214" y="113782"/>
                  <a:pt x="182165" y="146339"/>
                </a:cubicBezTo>
                <a:cubicBezTo>
                  <a:pt x="108185" y="131507"/>
                  <a:pt x="43460" y="156647"/>
                  <a:pt x="0" y="146339"/>
                </a:cubicBezTo>
                <a:cubicBezTo>
                  <a:pt x="-56532" y="270189"/>
                  <a:pt x="-55023" y="549043"/>
                  <a:pt x="0" y="827542"/>
                </a:cubicBezTo>
                <a:close/>
              </a:path>
              <a:path w="2568387" h="860115" fill="none" stroke="0" extrusionOk="0">
                <a:moveTo>
                  <a:pt x="0" y="146339"/>
                </a:moveTo>
                <a:cubicBezTo>
                  <a:pt x="569943" y="95305"/>
                  <a:pt x="1357715" y="74380"/>
                  <a:pt x="2211072" y="146339"/>
                </a:cubicBezTo>
                <a:cubicBezTo>
                  <a:pt x="2239185" y="233728"/>
                  <a:pt x="2246601" y="588449"/>
                  <a:pt x="2211072" y="717638"/>
                </a:cubicBezTo>
                <a:cubicBezTo>
                  <a:pt x="1114715" y="718330"/>
                  <a:pt x="1130346" y="922922"/>
                  <a:pt x="0" y="827542"/>
                </a:cubicBezTo>
                <a:cubicBezTo>
                  <a:pt x="-36787" y="503714"/>
                  <a:pt x="-37534" y="452618"/>
                  <a:pt x="0" y="146339"/>
                </a:cubicBezTo>
                <a:close/>
                <a:moveTo>
                  <a:pt x="182165" y="146339"/>
                </a:moveTo>
                <a:cubicBezTo>
                  <a:pt x="178107" y="128339"/>
                  <a:pt x="178101" y="100415"/>
                  <a:pt x="182165" y="72273"/>
                </a:cubicBezTo>
                <a:cubicBezTo>
                  <a:pt x="1275543" y="143367"/>
                  <a:pt x="1375722" y="90577"/>
                  <a:pt x="2378136" y="72273"/>
                </a:cubicBezTo>
                <a:cubicBezTo>
                  <a:pt x="2329172" y="256968"/>
                  <a:pt x="2333674" y="404300"/>
                  <a:pt x="2378136" y="647156"/>
                </a:cubicBezTo>
                <a:cubicBezTo>
                  <a:pt x="2294663" y="647155"/>
                  <a:pt x="2211072" y="651138"/>
                  <a:pt x="2211072" y="651138"/>
                </a:cubicBezTo>
                <a:moveTo>
                  <a:pt x="353391" y="72273"/>
                </a:moveTo>
                <a:cubicBezTo>
                  <a:pt x="347633" y="44987"/>
                  <a:pt x="355269" y="16354"/>
                  <a:pt x="353391" y="0"/>
                </a:cubicBezTo>
                <a:cubicBezTo>
                  <a:pt x="1210413" y="24407"/>
                  <a:pt x="1836438" y="15594"/>
                  <a:pt x="2568387" y="0"/>
                </a:cubicBezTo>
                <a:cubicBezTo>
                  <a:pt x="2614862" y="113319"/>
                  <a:pt x="2556376" y="340677"/>
                  <a:pt x="2568387" y="573091"/>
                </a:cubicBezTo>
                <a:cubicBezTo>
                  <a:pt x="2473261" y="573092"/>
                  <a:pt x="2378136" y="576078"/>
                  <a:pt x="2378136" y="576077"/>
                </a:cubicBezTo>
              </a:path>
            </a:pathLst>
          </a:custGeom>
          <a:solidFill>
            <a:schemeClr val="accent1">
              <a:lumMod val="60000"/>
              <a:lumOff val="40000"/>
            </a:schemeClr>
          </a:solidFill>
          <a:ln>
            <a:solidFill>
              <a:schemeClr val="accent1">
                <a:lumMod val="50000"/>
              </a:schemeClr>
            </a:solidFill>
            <a:extLst>
              <a:ext uri="{C807C97D-BFC1-408E-A445-0C87EB9F89A2}">
                <ask:lineSketchStyleProps xmlns:ask="http://schemas.microsoft.com/office/drawing/2018/sketchyshapes" sd="129998726">
                  <a:prstGeom prst="flowChartMultidocumen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prstClr val="black">
                    <a:hueOff val="0"/>
                    <a:satOff val="0"/>
                    <a:lumOff val="0"/>
                    <a:alphaOff val="0"/>
                  </a:prstClr>
                </a:solidFill>
                <a:latin typeface="DaunPenh" panose="01010101010101010101" pitchFamily="2" charset="0"/>
                <a:ea typeface="Calibri" panose="020F0502020204030204" pitchFamily="34" charset="0"/>
                <a:cs typeface="DaunPenh" panose="01010101010101010101" pitchFamily="2" charset="0"/>
              </a:rPr>
              <a:t>Thumb state</a:t>
            </a:r>
          </a:p>
        </p:txBody>
      </p:sp>
      <p:sp>
        <p:nvSpPr>
          <p:cNvPr id="16" name="Rectangle: Top Corners Snipped 15">
            <a:extLst>
              <a:ext uri="{FF2B5EF4-FFF2-40B4-BE49-F238E27FC236}">
                <a16:creationId xmlns:a16="http://schemas.microsoft.com/office/drawing/2014/main" id="{627CF9D5-B050-89B1-A3B6-0560D8D98E07}"/>
              </a:ext>
            </a:extLst>
          </p:cNvPr>
          <p:cNvSpPr/>
          <p:nvPr/>
        </p:nvSpPr>
        <p:spPr>
          <a:xfrm>
            <a:off x="4175312" y="363566"/>
            <a:ext cx="5747273" cy="577728"/>
          </a:xfrm>
          <a:custGeom>
            <a:avLst/>
            <a:gdLst>
              <a:gd name="connsiteX0" fmla="*/ 96290 w 5747273"/>
              <a:gd name="connsiteY0" fmla="*/ 0 h 577728"/>
              <a:gd name="connsiteX1" fmla="*/ 762853 w 5747273"/>
              <a:gd name="connsiteY1" fmla="*/ 0 h 577728"/>
              <a:gd name="connsiteX2" fmla="*/ 1207229 w 5747273"/>
              <a:gd name="connsiteY2" fmla="*/ 0 h 577728"/>
              <a:gd name="connsiteX3" fmla="*/ 1762698 w 5747273"/>
              <a:gd name="connsiteY3" fmla="*/ 0 h 577728"/>
              <a:gd name="connsiteX4" fmla="*/ 2429261 w 5747273"/>
              <a:gd name="connsiteY4" fmla="*/ 0 h 577728"/>
              <a:gd name="connsiteX5" fmla="*/ 2929183 w 5747273"/>
              <a:gd name="connsiteY5" fmla="*/ 0 h 577728"/>
              <a:gd name="connsiteX6" fmla="*/ 3540200 w 5747273"/>
              <a:gd name="connsiteY6" fmla="*/ 0 h 577728"/>
              <a:gd name="connsiteX7" fmla="*/ 4206763 w 5747273"/>
              <a:gd name="connsiteY7" fmla="*/ 0 h 577728"/>
              <a:gd name="connsiteX8" fmla="*/ 4595591 w 5747273"/>
              <a:gd name="connsiteY8" fmla="*/ 0 h 577728"/>
              <a:gd name="connsiteX9" fmla="*/ 5095514 w 5747273"/>
              <a:gd name="connsiteY9" fmla="*/ 0 h 577728"/>
              <a:gd name="connsiteX10" fmla="*/ 5650983 w 5747273"/>
              <a:gd name="connsiteY10" fmla="*/ 0 h 577728"/>
              <a:gd name="connsiteX11" fmla="*/ 5747273 w 5747273"/>
              <a:gd name="connsiteY11" fmla="*/ 96290 h 577728"/>
              <a:gd name="connsiteX12" fmla="*/ 5747273 w 5747273"/>
              <a:gd name="connsiteY12" fmla="*/ 577728 h 577728"/>
              <a:gd name="connsiteX13" fmla="*/ 5747273 w 5747273"/>
              <a:gd name="connsiteY13" fmla="*/ 577728 h 577728"/>
              <a:gd name="connsiteX14" fmla="*/ 5344964 w 5747273"/>
              <a:gd name="connsiteY14" fmla="*/ 577728 h 577728"/>
              <a:gd name="connsiteX15" fmla="*/ 4942655 w 5747273"/>
              <a:gd name="connsiteY15" fmla="*/ 577728 h 577728"/>
              <a:gd name="connsiteX16" fmla="*/ 4482873 w 5747273"/>
              <a:gd name="connsiteY16" fmla="*/ 577728 h 577728"/>
              <a:gd name="connsiteX17" fmla="*/ 4023091 w 5747273"/>
              <a:gd name="connsiteY17" fmla="*/ 577728 h 577728"/>
              <a:gd name="connsiteX18" fmla="*/ 3505837 w 5747273"/>
              <a:gd name="connsiteY18" fmla="*/ 577728 h 577728"/>
              <a:gd name="connsiteX19" fmla="*/ 2873636 w 5747273"/>
              <a:gd name="connsiteY19" fmla="*/ 577728 h 577728"/>
              <a:gd name="connsiteX20" fmla="*/ 2413855 w 5747273"/>
              <a:gd name="connsiteY20" fmla="*/ 577728 h 577728"/>
              <a:gd name="connsiteX21" fmla="*/ 1896600 w 5747273"/>
              <a:gd name="connsiteY21" fmla="*/ 577728 h 577728"/>
              <a:gd name="connsiteX22" fmla="*/ 1206927 w 5747273"/>
              <a:gd name="connsiteY22" fmla="*/ 577728 h 577728"/>
              <a:gd name="connsiteX23" fmla="*/ 632200 w 5747273"/>
              <a:gd name="connsiteY23" fmla="*/ 577728 h 577728"/>
              <a:gd name="connsiteX24" fmla="*/ 0 w 5747273"/>
              <a:gd name="connsiteY24" fmla="*/ 577728 h 577728"/>
              <a:gd name="connsiteX25" fmla="*/ 0 w 5747273"/>
              <a:gd name="connsiteY25" fmla="*/ 577728 h 577728"/>
              <a:gd name="connsiteX26" fmla="*/ 0 w 5747273"/>
              <a:gd name="connsiteY26" fmla="*/ 96290 h 577728"/>
              <a:gd name="connsiteX27" fmla="*/ 96290 w 5747273"/>
              <a:gd name="connsiteY27" fmla="*/ 0 h 57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47273" h="577728" fill="none" extrusionOk="0">
                <a:moveTo>
                  <a:pt x="96290" y="0"/>
                </a:moveTo>
                <a:cubicBezTo>
                  <a:pt x="278511" y="-53998"/>
                  <a:pt x="468175" y="29410"/>
                  <a:pt x="762853" y="0"/>
                </a:cubicBezTo>
                <a:cubicBezTo>
                  <a:pt x="1057531" y="-29410"/>
                  <a:pt x="1086021" y="18847"/>
                  <a:pt x="1207229" y="0"/>
                </a:cubicBezTo>
                <a:cubicBezTo>
                  <a:pt x="1328437" y="-18847"/>
                  <a:pt x="1579235" y="57957"/>
                  <a:pt x="1762698" y="0"/>
                </a:cubicBezTo>
                <a:cubicBezTo>
                  <a:pt x="1946161" y="-57957"/>
                  <a:pt x="2251028" y="78336"/>
                  <a:pt x="2429261" y="0"/>
                </a:cubicBezTo>
                <a:cubicBezTo>
                  <a:pt x="2607494" y="-78336"/>
                  <a:pt x="2683673" y="54396"/>
                  <a:pt x="2929183" y="0"/>
                </a:cubicBezTo>
                <a:cubicBezTo>
                  <a:pt x="3174693" y="-54396"/>
                  <a:pt x="3356061" y="54741"/>
                  <a:pt x="3540200" y="0"/>
                </a:cubicBezTo>
                <a:cubicBezTo>
                  <a:pt x="3724339" y="-54741"/>
                  <a:pt x="4030542" y="66411"/>
                  <a:pt x="4206763" y="0"/>
                </a:cubicBezTo>
                <a:cubicBezTo>
                  <a:pt x="4382984" y="-66411"/>
                  <a:pt x="4472373" y="23100"/>
                  <a:pt x="4595591" y="0"/>
                </a:cubicBezTo>
                <a:cubicBezTo>
                  <a:pt x="4718809" y="-23100"/>
                  <a:pt x="4898953" y="9590"/>
                  <a:pt x="5095514" y="0"/>
                </a:cubicBezTo>
                <a:cubicBezTo>
                  <a:pt x="5292075" y="-9590"/>
                  <a:pt x="5456972" y="23741"/>
                  <a:pt x="5650983" y="0"/>
                </a:cubicBezTo>
                <a:cubicBezTo>
                  <a:pt x="5679109" y="19236"/>
                  <a:pt x="5720181" y="76263"/>
                  <a:pt x="5747273" y="96290"/>
                </a:cubicBezTo>
                <a:cubicBezTo>
                  <a:pt x="5793484" y="223202"/>
                  <a:pt x="5738787" y="475985"/>
                  <a:pt x="5747273" y="577728"/>
                </a:cubicBezTo>
                <a:lnTo>
                  <a:pt x="5747273" y="577728"/>
                </a:lnTo>
                <a:cubicBezTo>
                  <a:pt x="5598320" y="617351"/>
                  <a:pt x="5487825" y="574929"/>
                  <a:pt x="5344964" y="577728"/>
                </a:cubicBezTo>
                <a:cubicBezTo>
                  <a:pt x="5202103" y="580527"/>
                  <a:pt x="5036503" y="533557"/>
                  <a:pt x="4942655" y="577728"/>
                </a:cubicBezTo>
                <a:cubicBezTo>
                  <a:pt x="4848807" y="621899"/>
                  <a:pt x="4683467" y="534404"/>
                  <a:pt x="4482873" y="577728"/>
                </a:cubicBezTo>
                <a:cubicBezTo>
                  <a:pt x="4282279" y="621052"/>
                  <a:pt x="4148247" y="527680"/>
                  <a:pt x="4023091" y="577728"/>
                </a:cubicBezTo>
                <a:cubicBezTo>
                  <a:pt x="3897935" y="627776"/>
                  <a:pt x="3750619" y="518083"/>
                  <a:pt x="3505837" y="577728"/>
                </a:cubicBezTo>
                <a:cubicBezTo>
                  <a:pt x="3261055" y="637373"/>
                  <a:pt x="3125078" y="504200"/>
                  <a:pt x="2873636" y="577728"/>
                </a:cubicBezTo>
                <a:cubicBezTo>
                  <a:pt x="2622194" y="651256"/>
                  <a:pt x="2521943" y="535154"/>
                  <a:pt x="2413855" y="577728"/>
                </a:cubicBezTo>
                <a:cubicBezTo>
                  <a:pt x="2305767" y="620302"/>
                  <a:pt x="2006836" y="571212"/>
                  <a:pt x="1896600" y="577728"/>
                </a:cubicBezTo>
                <a:cubicBezTo>
                  <a:pt x="1786364" y="584244"/>
                  <a:pt x="1522815" y="498338"/>
                  <a:pt x="1206927" y="577728"/>
                </a:cubicBezTo>
                <a:cubicBezTo>
                  <a:pt x="891039" y="657118"/>
                  <a:pt x="748105" y="524879"/>
                  <a:pt x="632200" y="577728"/>
                </a:cubicBezTo>
                <a:cubicBezTo>
                  <a:pt x="516295" y="630577"/>
                  <a:pt x="188052" y="516350"/>
                  <a:pt x="0" y="577728"/>
                </a:cubicBezTo>
                <a:lnTo>
                  <a:pt x="0" y="577728"/>
                </a:lnTo>
                <a:cubicBezTo>
                  <a:pt x="-26547" y="443713"/>
                  <a:pt x="30351" y="292192"/>
                  <a:pt x="0" y="96290"/>
                </a:cubicBezTo>
                <a:cubicBezTo>
                  <a:pt x="19170" y="63973"/>
                  <a:pt x="66671" y="48472"/>
                  <a:pt x="96290" y="0"/>
                </a:cubicBezTo>
                <a:close/>
              </a:path>
              <a:path w="5747273" h="577728" stroke="0" extrusionOk="0">
                <a:moveTo>
                  <a:pt x="96290" y="0"/>
                </a:moveTo>
                <a:cubicBezTo>
                  <a:pt x="413641" y="-30978"/>
                  <a:pt x="566749" y="69465"/>
                  <a:pt x="762853" y="0"/>
                </a:cubicBezTo>
                <a:cubicBezTo>
                  <a:pt x="958957" y="-69465"/>
                  <a:pt x="990703" y="11976"/>
                  <a:pt x="1151682" y="0"/>
                </a:cubicBezTo>
                <a:cubicBezTo>
                  <a:pt x="1312661" y="-11976"/>
                  <a:pt x="1540493" y="61901"/>
                  <a:pt x="1762698" y="0"/>
                </a:cubicBezTo>
                <a:cubicBezTo>
                  <a:pt x="1984903" y="-61901"/>
                  <a:pt x="2130269" y="38397"/>
                  <a:pt x="2318167" y="0"/>
                </a:cubicBezTo>
                <a:cubicBezTo>
                  <a:pt x="2506065" y="-38397"/>
                  <a:pt x="2622230" y="40283"/>
                  <a:pt x="2762543" y="0"/>
                </a:cubicBezTo>
                <a:cubicBezTo>
                  <a:pt x="2902856" y="-40283"/>
                  <a:pt x="3087563" y="4873"/>
                  <a:pt x="3262465" y="0"/>
                </a:cubicBezTo>
                <a:cubicBezTo>
                  <a:pt x="3437367" y="-4873"/>
                  <a:pt x="3537185" y="21671"/>
                  <a:pt x="3651294" y="0"/>
                </a:cubicBezTo>
                <a:cubicBezTo>
                  <a:pt x="3765403" y="-21671"/>
                  <a:pt x="4102853" y="3454"/>
                  <a:pt x="4262310" y="0"/>
                </a:cubicBezTo>
                <a:cubicBezTo>
                  <a:pt x="4421767" y="-3454"/>
                  <a:pt x="4621394" y="76498"/>
                  <a:pt x="4928873" y="0"/>
                </a:cubicBezTo>
                <a:cubicBezTo>
                  <a:pt x="5236352" y="-76498"/>
                  <a:pt x="5395321" y="48259"/>
                  <a:pt x="5650983" y="0"/>
                </a:cubicBezTo>
                <a:cubicBezTo>
                  <a:pt x="5706197" y="37271"/>
                  <a:pt x="5709517" y="59759"/>
                  <a:pt x="5747273" y="96290"/>
                </a:cubicBezTo>
                <a:cubicBezTo>
                  <a:pt x="5797910" y="232389"/>
                  <a:pt x="5716095" y="365249"/>
                  <a:pt x="5747273" y="577728"/>
                </a:cubicBezTo>
                <a:lnTo>
                  <a:pt x="5747273" y="577728"/>
                </a:lnTo>
                <a:cubicBezTo>
                  <a:pt x="5494114" y="600996"/>
                  <a:pt x="5214185" y="562570"/>
                  <a:pt x="5057600" y="577728"/>
                </a:cubicBezTo>
                <a:cubicBezTo>
                  <a:pt x="4901015" y="592886"/>
                  <a:pt x="4594621" y="521567"/>
                  <a:pt x="4425400" y="577728"/>
                </a:cubicBezTo>
                <a:cubicBezTo>
                  <a:pt x="4256179" y="633889"/>
                  <a:pt x="4170258" y="539201"/>
                  <a:pt x="3965618" y="577728"/>
                </a:cubicBezTo>
                <a:cubicBezTo>
                  <a:pt x="3760978" y="616255"/>
                  <a:pt x="3602145" y="517825"/>
                  <a:pt x="3390891" y="577728"/>
                </a:cubicBezTo>
                <a:cubicBezTo>
                  <a:pt x="3179637" y="637631"/>
                  <a:pt x="3004957" y="535494"/>
                  <a:pt x="2816164" y="577728"/>
                </a:cubicBezTo>
                <a:cubicBezTo>
                  <a:pt x="2627371" y="619962"/>
                  <a:pt x="2471048" y="503031"/>
                  <a:pt x="2183964" y="577728"/>
                </a:cubicBezTo>
                <a:cubicBezTo>
                  <a:pt x="1896880" y="652425"/>
                  <a:pt x="1750133" y="524848"/>
                  <a:pt x="1551764" y="577728"/>
                </a:cubicBezTo>
                <a:cubicBezTo>
                  <a:pt x="1353395" y="630608"/>
                  <a:pt x="1300823" y="551805"/>
                  <a:pt x="1091982" y="577728"/>
                </a:cubicBezTo>
                <a:cubicBezTo>
                  <a:pt x="883141" y="603651"/>
                  <a:pt x="486628" y="491315"/>
                  <a:pt x="0" y="577728"/>
                </a:cubicBezTo>
                <a:lnTo>
                  <a:pt x="0" y="577728"/>
                </a:lnTo>
                <a:cubicBezTo>
                  <a:pt x="-17605" y="348064"/>
                  <a:pt x="28196" y="208221"/>
                  <a:pt x="0" y="96290"/>
                </a:cubicBezTo>
                <a:cubicBezTo>
                  <a:pt x="16648" y="72573"/>
                  <a:pt x="74554" y="35485"/>
                  <a:pt x="96290" y="0"/>
                </a:cubicBezTo>
                <a:close/>
              </a:path>
            </a:pathLst>
          </a:custGeom>
          <a:blipFill>
            <a:blip r:embed="rId7"/>
            <a:tile tx="0" ty="0" sx="100000" sy="100000" flip="none" algn="tl"/>
          </a:blipFill>
          <a:ln>
            <a:solidFill>
              <a:schemeClr val="accent4">
                <a:lumMod val="50000"/>
              </a:schemeClr>
            </a:solidFill>
            <a:extLst>
              <a:ext uri="{C807C97D-BFC1-408E-A445-0C87EB9F89A2}">
                <ask:lineSketchStyleProps xmlns:ask="http://schemas.microsoft.com/office/drawing/2018/sketchyshapes" sd="2206233872">
                  <a:prstGeom prst="snip2Same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AD90EC-965E-312B-BAD8-72DD0AD4A206}"/>
              </a:ext>
            </a:extLst>
          </p:cNvPr>
          <p:cNvSpPr txBox="1"/>
          <p:nvPr/>
        </p:nvSpPr>
        <p:spPr>
          <a:xfrm>
            <a:off x="4272803" y="393514"/>
            <a:ext cx="5552290" cy="400110"/>
          </a:xfrm>
          <a:prstGeom prst="rect">
            <a:avLst/>
          </a:prstGeom>
          <a:noFill/>
        </p:spPr>
        <p:txBody>
          <a:bodyPr wrap="square" rtlCol="0">
            <a:spAutoFit/>
          </a:bodyPr>
          <a:lstStyle/>
          <a:p>
            <a:r>
              <a:rPr lang="en-US" sz="2000" kern="100" dirty="0">
                <a:ln>
                  <a:solidFill>
                    <a:schemeClr val="tx1"/>
                  </a:solidFill>
                </a:ln>
                <a:latin typeface="Gabriola" panose="04040605051002020D02" pitchFamily="82" charset="0"/>
                <a:ea typeface="Calibri" panose="020F0502020204030204" pitchFamily="34" charset="0"/>
                <a:cs typeface="DaunPenh" panose="01010101010101010101" pitchFamily="2" charset="0"/>
              </a:rPr>
              <a:t>Thumb uses less memory space than ARM though more instructions</a:t>
            </a:r>
          </a:p>
        </p:txBody>
      </p:sp>
    </p:spTree>
    <p:extLst>
      <p:ext uri="{BB962C8B-B14F-4D97-AF65-F5344CB8AC3E}">
        <p14:creationId xmlns:p14="http://schemas.microsoft.com/office/powerpoint/2010/main" val="92418157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6FAF79-C6C9-E1B6-1FBF-A1F649CAF561}"/>
              </a:ext>
            </a:extLst>
          </p:cNvPr>
          <p:cNvSpPr>
            <a:spLocks noGrp="1"/>
          </p:cNvSpPr>
          <p:nvPr>
            <p:ph type="sldNum" sz="quarter" idx="12"/>
          </p:nvPr>
        </p:nvSpPr>
        <p:spPr/>
        <p:txBody>
          <a:bodyPr/>
          <a:lstStyle/>
          <a:p>
            <a:fld id="{F4FAB6BF-40DC-425D-9FBF-182EC001560C}" type="slidenum">
              <a:rPr lang="en-US" smtClean="0"/>
              <a:t>33</a:t>
            </a:fld>
            <a:endParaRPr lang="en-US"/>
          </a:p>
        </p:txBody>
      </p:sp>
      <p:sp>
        <p:nvSpPr>
          <p:cNvPr id="3" name="TextBox 2">
            <a:extLst>
              <a:ext uri="{FF2B5EF4-FFF2-40B4-BE49-F238E27FC236}">
                <a16:creationId xmlns:a16="http://schemas.microsoft.com/office/drawing/2014/main" id="{648D5F74-3A0B-92E8-1A9C-D23908ED1F0C}"/>
              </a:ext>
            </a:extLst>
          </p:cNvPr>
          <p:cNvSpPr txBox="1"/>
          <p:nvPr/>
        </p:nvSpPr>
        <p:spPr>
          <a:xfrm>
            <a:off x="4457141" y="129176"/>
            <a:ext cx="3277717"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ARM ABI</a:t>
            </a:r>
          </a:p>
        </p:txBody>
      </p:sp>
      <p:sp>
        <p:nvSpPr>
          <p:cNvPr id="4" name="TextBox 3">
            <a:extLst>
              <a:ext uri="{FF2B5EF4-FFF2-40B4-BE49-F238E27FC236}">
                <a16:creationId xmlns:a16="http://schemas.microsoft.com/office/drawing/2014/main" id="{5D3DD6E5-A1F7-9979-2443-D843EC154125}"/>
              </a:ext>
            </a:extLst>
          </p:cNvPr>
          <p:cNvSpPr txBox="1"/>
          <p:nvPr/>
        </p:nvSpPr>
        <p:spPr>
          <a:xfrm>
            <a:off x="1883432" y="1155382"/>
            <a:ext cx="8681049" cy="3111108"/>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ARM Application Binary Interface (ABI) is a set of conventions and rules that dictate how software components, such as applications and libraries, should interact with each other when running on ARM-</a:t>
            </a:r>
          </a:p>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based systems. The ABI defines various aspects of software execution, including Function calling conventions, Data representation, Register usage, System libraries, Object file formats, Name mangling.</a:t>
            </a:r>
          </a:p>
        </p:txBody>
      </p:sp>
      <p:pic>
        <p:nvPicPr>
          <p:cNvPr id="5" name="Graphic 4" descr="Processor outline">
            <a:extLst>
              <a:ext uri="{FF2B5EF4-FFF2-40B4-BE49-F238E27FC236}">
                <a16:creationId xmlns:a16="http://schemas.microsoft.com/office/drawing/2014/main" id="{A0EA18E0-DF79-D0E4-F367-375651E74A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9044" y="1155382"/>
            <a:ext cx="464388" cy="464388"/>
          </a:xfrm>
          <a:prstGeom prst="rect">
            <a:avLst/>
          </a:prstGeom>
        </p:spPr>
      </p:pic>
      <p:sp>
        <p:nvSpPr>
          <p:cNvPr id="6" name="TextBox 5">
            <a:extLst>
              <a:ext uri="{FF2B5EF4-FFF2-40B4-BE49-F238E27FC236}">
                <a16:creationId xmlns:a16="http://schemas.microsoft.com/office/drawing/2014/main" id="{8B094E75-DD03-BC4D-A9E0-3F9270414928}"/>
              </a:ext>
            </a:extLst>
          </p:cNvPr>
          <p:cNvSpPr txBox="1"/>
          <p:nvPr/>
        </p:nvSpPr>
        <p:spPr>
          <a:xfrm>
            <a:off x="1883432" y="4192176"/>
            <a:ext cx="9324692" cy="2618666"/>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Adhering to the ARM ABI ensures that software components built by different compilers or written in different programming languages can work together seamlessly on ARM-based systems. This is essential </a:t>
            </a:r>
          </a:p>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for creating a consistent and predictable environment for software development and execution on ARM devices. </a:t>
            </a:r>
          </a:p>
        </p:txBody>
      </p:sp>
      <p:pic>
        <p:nvPicPr>
          <p:cNvPr id="7" name="Graphic 6" descr="Processor outline">
            <a:extLst>
              <a:ext uri="{FF2B5EF4-FFF2-40B4-BE49-F238E27FC236}">
                <a16:creationId xmlns:a16="http://schemas.microsoft.com/office/drawing/2014/main" id="{C9D62E6F-7179-DEFE-F1FD-48FA38B00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9044" y="4192176"/>
            <a:ext cx="464388" cy="464388"/>
          </a:xfrm>
          <a:prstGeom prst="rect">
            <a:avLst/>
          </a:prstGeom>
        </p:spPr>
      </p:pic>
    </p:spTree>
    <p:extLst>
      <p:ext uri="{BB962C8B-B14F-4D97-AF65-F5344CB8AC3E}">
        <p14:creationId xmlns:p14="http://schemas.microsoft.com/office/powerpoint/2010/main" val="3420704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34</a:t>
            </a:fld>
            <a:endParaRPr lang="en-US" dirty="0"/>
          </a:p>
        </p:txBody>
      </p:sp>
      <p:sp>
        <p:nvSpPr>
          <p:cNvPr id="3" name="TextBox 2">
            <a:extLst>
              <a:ext uri="{FF2B5EF4-FFF2-40B4-BE49-F238E27FC236}">
                <a16:creationId xmlns:a16="http://schemas.microsoft.com/office/drawing/2014/main" id="{E4E2C1A9-AA65-92E8-369E-29E4E140A3B5}"/>
              </a:ext>
            </a:extLst>
          </p:cNvPr>
          <p:cNvSpPr txBox="1"/>
          <p:nvPr/>
        </p:nvSpPr>
        <p:spPr>
          <a:xfrm>
            <a:off x="2818283" y="256923"/>
            <a:ext cx="6555433"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From Acorn to ARM</a:t>
            </a:r>
          </a:p>
        </p:txBody>
      </p:sp>
      <p:graphicFrame>
        <p:nvGraphicFramePr>
          <p:cNvPr id="6" name="Diagram 5">
            <a:extLst>
              <a:ext uri="{FF2B5EF4-FFF2-40B4-BE49-F238E27FC236}">
                <a16:creationId xmlns:a16="http://schemas.microsoft.com/office/drawing/2014/main" id="{E3368EF2-6126-7665-BA04-E6D29F72AFAB}"/>
              </a:ext>
            </a:extLst>
          </p:cNvPr>
          <p:cNvGraphicFramePr/>
          <p:nvPr>
            <p:extLst>
              <p:ext uri="{D42A27DB-BD31-4B8C-83A1-F6EECF244321}">
                <p14:modId xmlns:p14="http://schemas.microsoft.com/office/powerpoint/2010/main" val="300401360"/>
              </p:ext>
            </p:extLst>
          </p:nvPr>
        </p:nvGraphicFramePr>
        <p:xfrm>
          <a:off x="1271866" y="1331259"/>
          <a:ext cx="9648265" cy="5269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4976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35</a:t>
            </a:fld>
            <a:endParaRPr lang="en-US" dirty="0"/>
          </a:p>
        </p:txBody>
      </p:sp>
      <p:sp>
        <p:nvSpPr>
          <p:cNvPr id="3" name="TextBox 2">
            <a:extLst>
              <a:ext uri="{FF2B5EF4-FFF2-40B4-BE49-F238E27FC236}">
                <a16:creationId xmlns:a16="http://schemas.microsoft.com/office/drawing/2014/main" id="{E4E2C1A9-AA65-92E8-369E-29E4E140A3B5}"/>
              </a:ext>
            </a:extLst>
          </p:cNvPr>
          <p:cNvSpPr txBox="1"/>
          <p:nvPr/>
        </p:nvSpPr>
        <p:spPr>
          <a:xfrm>
            <a:off x="3456456" y="175221"/>
            <a:ext cx="4396064"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ARM Limited</a:t>
            </a:r>
          </a:p>
        </p:txBody>
      </p:sp>
      <p:sp>
        <p:nvSpPr>
          <p:cNvPr id="4" name="Rectangle: Single Corner Snipped 3">
            <a:extLst>
              <a:ext uri="{FF2B5EF4-FFF2-40B4-BE49-F238E27FC236}">
                <a16:creationId xmlns:a16="http://schemas.microsoft.com/office/drawing/2014/main" id="{52E8F7BF-4BAE-28F2-9F54-2A101789024C}"/>
              </a:ext>
            </a:extLst>
          </p:cNvPr>
          <p:cNvSpPr/>
          <p:nvPr/>
        </p:nvSpPr>
        <p:spPr>
          <a:xfrm>
            <a:off x="1095935" y="1190064"/>
            <a:ext cx="4242547" cy="4881282"/>
          </a:xfrm>
          <a:custGeom>
            <a:avLst/>
            <a:gdLst>
              <a:gd name="connsiteX0" fmla="*/ 0 w 4242547"/>
              <a:gd name="connsiteY0" fmla="*/ 0 h 4881282"/>
              <a:gd name="connsiteX1" fmla="*/ 624595 w 4242547"/>
              <a:gd name="connsiteY1" fmla="*/ 0 h 4881282"/>
              <a:gd name="connsiteX2" fmla="*/ 1284544 w 4242547"/>
              <a:gd name="connsiteY2" fmla="*/ 0 h 4881282"/>
              <a:gd name="connsiteX3" fmla="*/ 1838430 w 4242547"/>
              <a:gd name="connsiteY3" fmla="*/ 0 h 4881282"/>
              <a:gd name="connsiteX4" fmla="*/ 2321607 w 4242547"/>
              <a:gd name="connsiteY4" fmla="*/ 0 h 4881282"/>
              <a:gd name="connsiteX5" fmla="*/ 2840138 w 4242547"/>
              <a:gd name="connsiteY5" fmla="*/ 0 h 4881282"/>
              <a:gd name="connsiteX6" fmla="*/ 3535442 w 4242547"/>
              <a:gd name="connsiteY6" fmla="*/ 0 h 4881282"/>
              <a:gd name="connsiteX7" fmla="*/ 3896066 w 4242547"/>
              <a:gd name="connsiteY7" fmla="*/ 360624 h 4881282"/>
              <a:gd name="connsiteX8" fmla="*/ 4242547 w 4242547"/>
              <a:gd name="connsiteY8" fmla="*/ 707105 h 4881282"/>
              <a:gd name="connsiteX9" fmla="*/ 4242547 w 4242547"/>
              <a:gd name="connsiteY9" fmla="*/ 1277576 h 4881282"/>
              <a:gd name="connsiteX10" fmla="*/ 4242547 w 4242547"/>
              <a:gd name="connsiteY10" fmla="*/ 1931530 h 4881282"/>
              <a:gd name="connsiteX11" fmla="*/ 4242547 w 4242547"/>
              <a:gd name="connsiteY11" fmla="*/ 2543743 h 4881282"/>
              <a:gd name="connsiteX12" fmla="*/ 4242547 w 4242547"/>
              <a:gd name="connsiteY12" fmla="*/ 3197697 h 4881282"/>
              <a:gd name="connsiteX13" fmla="*/ 4242547 w 4242547"/>
              <a:gd name="connsiteY13" fmla="*/ 3893393 h 4881282"/>
              <a:gd name="connsiteX14" fmla="*/ 4242547 w 4242547"/>
              <a:gd name="connsiteY14" fmla="*/ 4881282 h 4881282"/>
              <a:gd name="connsiteX15" fmla="*/ 3763745 w 4242547"/>
              <a:gd name="connsiteY15" fmla="*/ 4881282 h 4881282"/>
              <a:gd name="connsiteX16" fmla="*/ 3200093 w 4242547"/>
              <a:gd name="connsiteY16" fmla="*/ 4881282 h 4881282"/>
              <a:gd name="connsiteX17" fmla="*/ 2636440 w 4242547"/>
              <a:gd name="connsiteY17" fmla="*/ 4881282 h 4881282"/>
              <a:gd name="connsiteX18" fmla="*/ 1987936 w 4242547"/>
              <a:gd name="connsiteY18" fmla="*/ 4881282 h 4881282"/>
              <a:gd name="connsiteX19" fmla="*/ 1381858 w 4242547"/>
              <a:gd name="connsiteY19" fmla="*/ 4881282 h 4881282"/>
              <a:gd name="connsiteX20" fmla="*/ 775780 w 4242547"/>
              <a:gd name="connsiteY20" fmla="*/ 4881282 h 4881282"/>
              <a:gd name="connsiteX21" fmla="*/ 0 w 4242547"/>
              <a:gd name="connsiteY21" fmla="*/ 4881282 h 4881282"/>
              <a:gd name="connsiteX22" fmla="*/ 0 w 4242547"/>
              <a:gd name="connsiteY22" fmla="*/ 4330394 h 4881282"/>
              <a:gd name="connsiteX23" fmla="*/ 0 w 4242547"/>
              <a:gd name="connsiteY23" fmla="*/ 3779507 h 4881282"/>
              <a:gd name="connsiteX24" fmla="*/ 0 w 4242547"/>
              <a:gd name="connsiteY24" fmla="*/ 2984555 h 4881282"/>
              <a:gd name="connsiteX25" fmla="*/ 0 w 4242547"/>
              <a:gd name="connsiteY25" fmla="*/ 2336042 h 4881282"/>
              <a:gd name="connsiteX26" fmla="*/ 0 w 4242547"/>
              <a:gd name="connsiteY26" fmla="*/ 1589903 h 4881282"/>
              <a:gd name="connsiteX27" fmla="*/ 0 w 4242547"/>
              <a:gd name="connsiteY27" fmla="*/ 892577 h 4881282"/>
              <a:gd name="connsiteX28" fmla="*/ 0 w 4242547"/>
              <a:gd name="connsiteY28" fmla="*/ 0 h 488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42547" h="4881282" fill="none" extrusionOk="0">
                <a:moveTo>
                  <a:pt x="0" y="0"/>
                </a:moveTo>
                <a:cubicBezTo>
                  <a:pt x="290601" y="22895"/>
                  <a:pt x="326865" y="-7519"/>
                  <a:pt x="624595" y="0"/>
                </a:cubicBezTo>
                <a:cubicBezTo>
                  <a:pt x="922325" y="7519"/>
                  <a:pt x="1025971" y="8632"/>
                  <a:pt x="1284544" y="0"/>
                </a:cubicBezTo>
                <a:cubicBezTo>
                  <a:pt x="1543117" y="-8632"/>
                  <a:pt x="1723706" y="-21624"/>
                  <a:pt x="1838430" y="0"/>
                </a:cubicBezTo>
                <a:cubicBezTo>
                  <a:pt x="1953154" y="21624"/>
                  <a:pt x="2203840" y="9773"/>
                  <a:pt x="2321607" y="0"/>
                </a:cubicBezTo>
                <a:cubicBezTo>
                  <a:pt x="2439374" y="-9773"/>
                  <a:pt x="2584725" y="-21790"/>
                  <a:pt x="2840138" y="0"/>
                </a:cubicBezTo>
                <a:cubicBezTo>
                  <a:pt x="3095551" y="21790"/>
                  <a:pt x="3233805" y="-28864"/>
                  <a:pt x="3535442" y="0"/>
                </a:cubicBezTo>
                <a:cubicBezTo>
                  <a:pt x="3624988" y="97799"/>
                  <a:pt x="3809491" y="282115"/>
                  <a:pt x="3896066" y="360624"/>
                </a:cubicBezTo>
                <a:cubicBezTo>
                  <a:pt x="3982641" y="439133"/>
                  <a:pt x="4142574" y="601321"/>
                  <a:pt x="4242547" y="707105"/>
                </a:cubicBezTo>
                <a:cubicBezTo>
                  <a:pt x="4256507" y="957708"/>
                  <a:pt x="4251659" y="1049247"/>
                  <a:pt x="4242547" y="1277576"/>
                </a:cubicBezTo>
                <a:cubicBezTo>
                  <a:pt x="4233435" y="1505905"/>
                  <a:pt x="4273705" y="1753227"/>
                  <a:pt x="4242547" y="1931530"/>
                </a:cubicBezTo>
                <a:cubicBezTo>
                  <a:pt x="4211389" y="2109833"/>
                  <a:pt x="4262723" y="2249395"/>
                  <a:pt x="4242547" y="2543743"/>
                </a:cubicBezTo>
                <a:cubicBezTo>
                  <a:pt x="4222371" y="2838091"/>
                  <a:pt x="4250769" y="2963638"/>
                  <a:pt x="4242547" y="3197697"/>
                </a:cubicBezTo>
                <a:cubicBezTo>
                  <a:pt x="4234325" y="3431756"/>
                  <a:pt x="4269971" y="3679797"/>
                  <a:pt x="4242547" y="3893393"/>
                </a:cubicBezTo>
                <a:cubicBezTo>
                  <a:pt x="4215123" y="4106989"/>
                  <a:pt x="4200810" y="4388559"/>
                  <a:pt x="4242547" y="4881282"/>
                </a:cubicBezTo>
                <a:cubicBezTo>
                  <a:pt x="4006417" y="4893094"/>
                  <a:pt x="3916502" y="4902578"/>
                  <a:pt x="3763745" y="4881282"/>
                </a:cubicBezTo>
                <a:cubicBezTo>
                  <a:pt x="3610988" y="4859986"/>
                  <a:pt x="3377795" y="4869540"/>
                  <a:pt x="3200093" y="4881282"/>
                </a:cubicBezTo>
                <a:cubicBezTo>
                  <a:pt x="3022391" y="4893024"/>
                  <a:pt x="2906223" y="4867517"/>
                  <a:pt x="2636440" y="4881282"/>
                </a:cubicBezTo>
                <a:cubicBezTo>
                  <a:pt x="2366657" y="4895047"/>
                  <a:pt x="2251092" y="4894645"/>
                  <a:pt x="1987936" y="4881282"/>
                </a:cubicBezTo>
                <a:cubicBezTo>
                  <a:pt x="1724780" y="4867919"/>
                  <a:pt x="1677109" y="4891206"/>
                  <a:pt x="1381858" y="4881282"/>
                </a:cubicBezTo>
                <a:cubicBezTo>
                  <a:pt x="1086607" y="4871358"/>
                  <a:pt x="1041963" y="4900402"/>
                  <a:pt x="775780" y="4881282"/>
                </a:cubicBezTo>
                <a:cubicBezTo>
                  <a:pt x="509597" y="4862162"/>
                  <a:pt x="257498" y="4881698"/>
                  <a:pt x="0" y="4881282"/>
                </a:cubicBezTo>
                <a:cubicBezTo>
                  <a:pt x="14926" y="4685046"/>
                  <a:pt x="26116" y="4533907"/>
                  <a:pt x="0" y="4330394"/>
                </a:cubicBezTo>
                <a:cubicBezTo>
                  <a:pt x="-26116" y="4126881"/>
                  <a:pt x="-24785" y="3961256"/>
                  <a:pt x="0" y="3779507"/>
                </a:cubicBezTo>
                <a:cubicBezTo>
                  <a:pt x="24785" y="3597758"/>
                  <a:pt x="-7473" y="3281951"/>
                  <a:pt x="0" y="2984555"/>
                </a:cubicBezTo>
                <a:cubicBezTo>
                  <a:pt x="7473" y="2687159"/>
                  <a:pt x="3781" y="2544077"/>
                  <a:pt x="0" y="2336042"/>
                </a:cubicBezTo>
                <a:cubicBezTo>
                  <a:pt x="-3781" y="2128007"/>
                  <a:pt x="-33805" y="1839621"/>
                  <a:pt x="0" y="1589903"/>
                </a:cubicBezTo>
                <a:cubicBezTo>
                  <a:pt x="33805" y="1340185"/>
                  <a:pt x="3767" y="1157855"/>
                  <a:pt x="0" y="892577"/>
                </a:cubicBezTo>
                <a:cubicBezTo>
                  <a:pt x="-3767" y="627299"/>
                  <a:pt x="7383" y="402509"/>
                  <a:pt x="0" y="0"/>
                </a:cubicBezTo>
                <a:close/>
              </a:path>
              <a:path w="4242547" h="4881282" stroke="0" extrusionOk="0">
                <a:moveTo>
                  <a:pt x="0" y="0"/>
                </a:moveTo>
                <a:cubicBezTo>
                  <a:pt x="289172" y="7137"/>
                  <a:pt x="320994" y="-27259"/>
                  <a:pt x="624595" y="0"/>
                </a:cubicBezTo>
                <a:cubicBezTo>
                  <a:pt x="928196" y="27259"/>
                  <a:pt x="1083792" y="27721"/>
                  <a:pt x="1213835" y="0"/>
                </a:cubicBezTo>
                <a:cubicBezTo>
                  <a:pt x="1343878" y="-27721"/>
                  <a:pt x="1617851" y="24004"/>
                  <a:pt x="1767721" y="0"/>
                </a:cubicBezTo>
                <a:cubicBezTo>
                  <a:pt x="1917591" y="-24004"/>
                  <a:pt x="2048910" y="-12335"/>
                  <a:pt x="2321607" y="0"/>
                </a:cubicBezTo>
                <a:cubicBezTo>
                  <a:pt x="2594304" y="12335"/>
                  <a:pt x="2652859" y="-8326"/>
                  <a:pt x="2875493" y="0"/>
                </a:cubicBezTo>
                <a:cubicBezTo>
                  <a:pt x="3098127" y="8326"/>
                  <a:pt x="3311599" y="15664"/>
                  <a:pt x="3535442" y="0"/>
                </a:cubicBezTo>
                <a:cubicBezTo>
                  <a:pt x="3699185" y="180599"/>
                  <a:pt x="3777728" y="265457"/>
                  <a:pt x="3903137" y="367695"/>
                </a:cubicBezTo>
                <a:cubicBezTo>
                  <a:pt x="4028546" y="469933"/>
                  <a:pt x="4115981" y="612147"/>
                  <a:pt x="4242547" y="707105"/>
                </a:cubicBezTo>
                <a:cubicBezTo>
                  <a:pt x="4222359" y="881739"/>
                  <a:pt x="4225816" y="1029205"/>
                  <a:pt x="4242547" y="1277576"/>
                </a:cubicBezTo>
                <a:cubicBezTo>
                  <a:pt x="4259278" y="1525947"/>
                  <a:pt x="4213918" y="1801807"/>
                  <a:pt x="4242547" y="1973272"/>
                </a:cubicBezTo>
                <a:cubicBezTo>
                  <a:pt x="4271176" y="2144737"/>
                  <a:pt x="4243824" y="2353710"/>
                  <a:pt x="4242547" y="2668968"/>
                </a:cubicBezTo>
                <a:cubicBezTo>
                  <a:pt x="4241270" y="2984226"/>
                  <a:pt x="4230300" y="3145893"/>
                  <a:pt x="4242547" y="3364664"/>
                </a:cubicBezTo>
                <a:cubicBezTo>
                  <a:pt x="4254794" y="3583435"/>
                  <a:pt x="4263058" y="3695466"/>
                  <a:pt x="4242547" y="3976877"/>
                </a:cubicBezTo>
                <a:cubicBezTo>
                  <a:pt x="4222036" y="4258288"/>
                  <a:pt x="4242164" y="4558104"/>
                  <a:pt x="4242547" y="4881282"/>
                </a:cubicBezTo>
                <a:cubicBezTo>
                  <a:pt x="4136913" y="4858507"/>
                  <a:pt x="3997009" y="4879548"/>
                  <a:pt x="3763745" y="4881282"/>
                </a:cubicBezTo>
                <a:cubicBezTo>
                  <a:pt x="3530481" y="4883016"/>
                  <a:pt x="3383786" y="4859813"/>
                  <a:pt x="3284944" y="4881282"/>
                </a:cubicBezTo>
                <a:cubicBezTo>
                  <a:pt x="3186102" y="4902751"/>
                  <a:pt x="3000892" y="4906285"/>
                  <a:pt x="2721291" y="4881282"/>
                </a:cubicBezTo>
                <a:cubicBezTo>
                  <a:pt x="2441690" y="4856279"/>
                  <a:pt x="2330474" y="4863083"/>
                  <a:pt x="2157638" y="4881282"/>
                </a:cubicBezTo>
                <a:cubicBezTo>
                  <a:pt x="1984802" y="4899481"/>
                  <a:pt x="1814889" y="4852635"/>
                  <a:pt x="1551560" y="4881282"/>
                </a:cubicBezTo>
                <a:cubicBezTo>
                  <a:pt x="1288231" y="4909929"/>
                  <a:pt x="1177915" y="4868068"/>
                  <a:pt x="987907" y="4881282"/>
                </a:cubicBezTo>
                <a:cubicBezTo>
                  <a:pt x="797899" y="4894496"/>
                  <a:pt x="285299" y="4850176"/>
                  <a:pt x="0" y="4881282"/>
                </a:cubicBezTo>
                <a:cubicBezTo>
                  <a:pt x="-7724" y="4673847"/>
                  <a:pt x="-5355" y="4464352"/>
                  <a:pt x="0" y="4135143"/>
                </a:cubicBezTo>
                <a:cubicBezTo>
                  <a:pt x="5355" y="3805934"/>
                  <a:pt x="21220" y="3725402"/>
                  <a:pt x="0" y="3437817"/>
                </a:cubicBezTo>
                <a:cubicBezTo>
                  <a:pt x="-21220" y="3150232"/>
                  <a:pt x="10103" y="3002664"/>
                  <a:pt x="0" y="2642866"/>
                </a:cubicBezTo>
                <a:cubicBezTo>
                  <a:pt x="-10103" y="2283068"/>
                  <a:pt x="-25047" y="2085620"/>
                  <a:pt x="0" y="1896727"/>
                </a:cubicBezTo>
                <a:cubicBezTo>
                  <a:pt x="25047" y="1707834"/>
                  <a:pt x="34173" y="1422962"/>
                  <a:pt x="0" y="1150588"/>
                </a:cubicBezTo>
                <a:cubicBezTo>
                  <a:pt x="-34173" y="878214"/>
                  <a:pt x="-44173" y="422657"/>
                  <a:pt x="0" y="0"/>
                </a:cubicBezTo>
                <a:close/>
              </a:path>
            </a:pathLst>
          </a:custGeom>
          <a:solidFill>
            <a:schemeClr val="accent4">
              <a:lumMod val="40000"/>
              <a:lumOff val="60000"/>
            </a:schemeClr>
          </a:solidFill>
          <a:ln w="19050">
            <a:solidFill>
              <a:schemeClr val="accent4">
                <a:lumMod val="50000"/>
              </a:schemeClr>
            </a:solidFill>
            <a:extLst>
              <a:ext uri="{C807C97D-BFC1-408E-A445-0C87EB9F89A2}">
                <ask:lineSketchStyleProps xmlns:ask="http://schemas.microsoft.com/office/drawing/2018/sketchyshapes" sd="712127081">
                  <a:prstGeom prst="snip1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8952228-1090-DF5D-FC98-871FB6CA5406}"/>
              </a:ext>
            </a:extLst>
          </p:cNvPr>
          <p:cNvSpPr txBox="1"/>
          <p:nvPr/>
        </p:nvSpPr>
        <p:spPr>
          <a:xfrm>
            <a:off x="1411941" y="1501641"/>
            <a:ext cx="3314700" cy="646331"/>
          </a:xfrm>
          <a:prstGeom prst="rect">
            <a:avLst/>
          </a:prstGeom>
          <a:noFill/>
        </p:spPr>
        <p:txBody>
          <a:bodyPr wrap="square" rtlCol="0">
            <a:spAutoFit/>
          </a:bodyPr>
          <a:lstStyle/>
          <a:p>
            <a:r>
              <a:rPr lang="en-US" b="1" dirty="0">
                <a:solidFill>
                  <a:schemeClr val="bg1"/>
                </a:solidFill>
                <a:latin typeface="Adobe Song Std L" panose="02020300000000000000" pitchFamily="18" charset="-128"/>
                <a:ea typeface="Adobe Song Std L" panose="02020300000000000000" pitchFamily="18" charset="-128"/>
              </a:rPr>
              <a:t>ARM = RISC with a few CISC features</a:t>
            </a:r>
          </a:p>
        </p:txBody>
      </p:sp>
      <p:sp>
        <p:nvSpPr>
          <p:cNvPr id="8" name="TextBox 7">
            <a:extLst>
              <a:ext uri="{FF2B5EF4-FFF2-40B4-BE49-F238E27FC236}">
                <a16:creationId xmlns:a16="http://schemas.microsoft.com/office/drawing/2014/main" id="{3DE6F283-D3D2-A266-B71E-7991020D6125}"/>
              </a:ext>
            </a:extLst>
          </p:cNvPr>
          <p:cNvSpPr txBox="1"/>
          <p:nvPr/>
        </p:nvSpPr>
        <p:spPr>
          <a:xfrm>
            <a:off x="1411941" y="2388754"/>
            <a:ext cx="3664323" cy="3139321"/>
          </a:xfrm>
          <a:prstGeom prst="rect">
            <a:avLst/>
          </a:prstGeom>
          <a:noFill/>
        </p:spPr>
        <p:txBody>
          <a:bodyPr wrap="square">
            <a:spAutoFit/>
          </a:bodyPr>
          <a:lstStyle/>
          <a:p>
            <a:r>
              <a:rPr lang="en-US" b="1" dirty="0">
                <a:solidFill>
                  <a:schemeClr val="bg1"/>
                </a:solidFill>
                <a:latin typeface="Adobe Song Std L" panose="02020300000000000000" pitchFamily="18" charset="-128"/>
                <a:ea typeface="Adobe Song Std L" panose="02020300000000000000" pitchFamily="18" charset="-128"/>
              </a:rPr>
              <a:t>Founded in November 1990</a:t>
            </a:r>
          </a:p>
          <a:p>
            <a:r>
              <a:rPr lang="en-US" b="1" dirty="0">
                <a:solidFill>
                  <a:schemeClr val="bg1"/>
                </a:solidFill>
                <a:latin typeface="Adobe Song Std L" panose="02020300000000000000" pitchFamily="18" charset="-128"/>
                <a:ea typeface="Adobe Song Std L" panose="02020300000000000000" pitchFamily="18" charset="-128"/>
              </a:rPr>
              <a:t>(Spun out of Acorn Computers)</a:t>
            </a:r>
          </a:p>
          <a:p>
            <a:endParaRPr lang="en-US" b="1" dirty="0">
              <a:solidFill>
                <a:schemeClr val="bg1"/>
              </a:solidFill>
              <a:latin typeface="Adobe Song Std L" panose="02020300000000000000" pitchFamily="18" charset="-128"/>
              <a:ea typeface="Adobe Song Std L" panose="02020300000000000000" pitchFamily="18" charset="-128"/>
            </a:endParaRPr>
          </a:p>
          <a:p>
            <a:r>
              <a:rPr lang="en-US" b="1" dirty="0">
                <a:solidFill>
                  <a:schemeClr val="bg1"/>
                </a:solidFill>
                <a:latin typeface="Adobe Song Std L" panose="02020300000000000000" pitchFamily="18" charset="-128"/>
                <a:ea typeface="Adobe Song Std L" panose="02020300000000000000" pitchFamily="18" charset="-128"/>
              </a:rPr>
              <a:t>ARM does not fabricate silicon itself</a:t>
            </a:r>
          </a:p>
          <a:p>
            <a:endParaRPr lang="en-US" b="1" dirty="0">
              <a:solidFill>
                <a:schemeClr val="bg1"/>
              </a:solidFill>
              <a:latin typeface="Adobe Song Std L" panose="02020300000000000000" pitchFamily="18" charset="-128"/>
              <a:ea typeface="Adobe Song Std L" panose="02020300000000000000" pitchFamily="18" charset="-128"/>
            </a:endParaRPr>
          </a:p>
          <a:p>
            <a:r>
              <a:rPr lang="en-US" b="1" dirty="0">
                <a:solidFill>
                  <a:schemeClr val="bg1"/>
                </a:solidFill>
                <a:latin typeface="Adobe Song Std L" panose="02020300000000000000" pitchFamily="18" charset="-128"/>
                <a:ea typeface="Adobe Song Std L" panose="02020300000000000000" pitchFamily="18" charset="-128"/>
              </a:rPr>
              <a:t>Also develop technologies to assist with the design-in of the ARM architecture</a:t>
            </a:r>
          </a:p>
          <a:p>
            <a:r>
              <a:rPr lang="en-US" b="1" dirty="0">
                <a:solidFill>
                  <a:schemeClr val="bg1"/>
                </a:solidFill>
                <a:latin typeface="Adobe Song Std L" panose="02020300000000000000" pitchFamily="18" charset="-128"/>
                <a:ea typeface="Adobe Song Std L" panose="02020300000000000000" pitchFamily="18" charset="-128"/>
              </a:rPr>
              <a:t>(Software tools, boards, debug </a:t>
            </a:r>
          </a:p>
          <a:p>
            <a:r>
              <a:rPr lang="en-US" b="1" dirty="0">
                <a:solidFill>
                  <a:schemeClr val="bg1"/>
                </a:solidFill>
                <a:latin typeface="Adobe Song Std L" panose="02020300000000000000" pitchFamily="18" charset="-128"/>
                <a:ea typeface="Adobe Song Std L" panose="02020300000000000000" pitchFamily="18" charset="-128"/>
              </a:rPr>
              <a:t>hardware, application software, bus </a:t>
            </a:r>
          </a:p>
          <a:p>
            <a:r>
              <a:rPr lang="en-US" b="1" dirty="0">
                <a:solidFill>
                  <a:schemeClr val="bg1"/>
                </a:solidFill>
                <a:latin typeface="Adobe Song Std L" panose="02020300000000000000" pitchFamily="18" charset="-128"/>
                <a:ea typeface="Adobe Song Std L" panose="02020300000000000000" pitchFamily="18" charset="-128"/>
              </a:rPr>
              <a:t>architectures, peripherals etc.)</a:t>
            </a:r>
          </a:p>
        </p:txBody>
      </p:sp>
      <p:cxnSp>
        <p:nvCxnSpPr>
          <p:cNvPr id="12" name="Straight Connector 11">
            <a:extLst>
              <a:ext uri="{FF2B5EF4-FFF2-40B4-BE49-F238E27FC236}">
                <a16:creationId xmlns:a16="http://schemas.microsoft.com/office/drawing/2014/main" id="{6FE9A657-4224-AE82-CF01-1DE0D9C3A8E6}"/>
              </a:ext>
            </a:extLst>
          </p:cNvPr>
          <p:cNvCxnSpPr/>
          <p:nvPr/>
        </p:nvCxnSpPr>
        <p:spPr>
          <a:xfrm>
            <a:off x="1411941" y="2221933"/>
            <a:ext cx="3355041"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15D08D-9A2D-5553-D2E0-D7F166757436}"/>
              </a:ext>
            </a:extLst>
          </p:cNvPr>
          <p:cNvCxnSpPr/>
          <p:nvPr/>
        </p:nvCxnSpPr>
        <p:spPr>
          <a:xfrm>
            <a:off x="1411941" y="3149447"/>
            <a:ext cx="3355041"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D47DEC-FCD7-2880-69DF-14B05513A272}"/>
              </a:ext>
            </a:extLst>
          </p:cNvPr>
          <p:cNvCxnSpPr/>
          <p:nvPr/>
        </p:nvCxnSpPr>
        <p:spPr>
          <a:xfrm>
            <a:off x="1411941" y="3705263"/>
            <a:ext cx="3355041" cy="0"/>
          </a:xfrm>
          <a:prstGeom prst="line">
            <a:avLst/>
          </a:prstGeom>
          <a:ln w="19050">
            <a:solidFill>
              <a:schemeClr val="accent4">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0450203-D364-C730-4F0A-4062C985AD24}"/>
              </a:ext>
            </a:extLst>
          </p:cNvPr>
          <p:cNvPicPr>
            <a:picLocks noChangeAspect="1"/>
          </p:cNvPicPr>
          <p:nvPr/>
        </p:nvPicPr>
        <p:blipFill>
          <a:blip r:embed="rId2"/>
          <a:stretch>
            <a:fillRect/>
          </a:stretch>
        </p:blipFill>
        <p:spPr>
          <a:xfrm>
            <a:off x="5654488" y="1351429"/>
            <a:ext cx="5520191" cy="3119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75246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36</a:t>
            </a:fld>
            <a:endParaRPr lang="en-US" dirty="0"/>
          </a:p>
        </p:txBody>
      </p:sp>
      <p:sp>
        <p:nvSpPr>
          <p:cNvPr id="3" name="TextBox 2">
            <a:extLst>
              <a:ext uri="{FF2B5EF4-FFF2-40B4-BE49-F238E27FC236}">
                <a16:creationId xmlns:a16="http://schemas.microsoft.com/office/drawing/2014/main" id="{E4E2C1A9-AA65-92E8-369E-29E4E140A3B5}"/>
              </a:ext>
            </a:extLst>
          </p:cNvPr>
          <p:cNvSpPr txBox="1"/>
          <p:nvPr/>
        </p:nvSpPr>
        <p:spPr>
          <a:xfrm>
            <a:off x="3555068" y="230029"/>
            <a:ext cx="5081864"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ARM Evolution </a:t>
            </a:r>
          </a:p>
        </p:txBody>
      </p:sp>
      <p:pic>
        <p:nvPicPr>
          <p:cNvPr id="12" name="Picture 11">
            <a:extLst>
              <a:ext uri="{FF2B5EF4-FFF2-40B4-BE49-F238E27FC236}">
                <a16:creationId xmlns:a16="http://schemas.microsoft.com/office/drawing/2014/main" id="{BA6C749D-E6C4-3BBD-6F73-D71EAF85663D}"/>
              </a:ext>
            </a:extLst>
          </p:cNvPr>
          <p:cNvPicPr>
            <a:picLocks noChangeAspect="1"/>
          </p:cNvPicPr>
          <p:nvPr/>
        </p:nvPicPr>
        <p:blipFill rotWithShape="1">
          <a:blip r:embed="rId2"/>
          <a:srcRect l="1465" t="16804" r="3568" b="9872"/>
          <a:stretch/>
        </p:blipFill>
        <p:spPr>
          <a:xfrm>
            <a:off x="1366114" y="1116105"/>
            <a:ext cx="9459771" cy="5378824"/>
          </a:xfrm>
          <a:prstGeom prst="rect">
            <a:avLst/>
          </a:prstGeom>
        </p:spPr>
      </p:pic>
    </p:spTree>
    <p:extLst>
      <p:ext uri="{BB962C8B-B14F-4D97-AF65-F5344CB8AC3E}">
        <p14:creationId xmlns:p14="http://schemas.microsoft.com/office/powerpoint/2010/main" val="1858058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37</a:t>
            </a:fld>
            <a:endParaRPr lang="en-US" dirty="0"/>
          </a:p>
        </p:txBody>
      </p:sp>
      <p:sp>
        <p:nvSpPr>
          <p:cNvPr id="3" name="TextBox 2">
            <a:extLst>
              <a:ext uri="{FF2B5EF4-FFF2-40B4-BE49-F238E27FC236}">
                <a16:creationId xmlns:a16="http://schemas.microsoft.com/office/drawing/2014/main" id="{E4E2C1A9-AA65-92E8-369E-29E4E140A3B5}"/>
              </a:ext>
            </a:extLst>
          </p:cNvPr>
          <p:cNvSpPr txBox="1"/>
          <p:nvPr/>
        </p:nvSpPr>
        <p:spPr>
          <a:xfrm>
            <a:off x="3555068" y="230029"/>
            <a:ext cx="5081864"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ARM Evolution </a:t>
            </a:r>
          </a:p>
        </p:txBody>
      </p:sp>
      <p:pic>
        <p:nvPicPr>
          <p:cNvPr id="9" name="Picture 8">
            <a:extLst>
              <a:ext uri="{FF2B5EF4-FFF2-40B4-BE49-F238E27FC236}">
                <a16:creationId xmlns:a16="http://schemas.microsoft.com/office/drawing/2014/main" id="{EC582D79-4391-BC07-803F-BBC6FEC6D4C5}"/>
              </a:ext>
            </a:extLst>
          </p:cNvPr>
          <p:cNvPicPr>
            <a:picLocks noChangeAspect="1"/>
          </p:cNvPicPr>
          <p:nvPr/>
        </p:nvPicPr>
        <p:blipFill rotWithShape="1">
          <a:blip r:embed="rId2"/>
          <a:srcRect l="2642" t="12839" r="5111" b="10864"/>
          <a:stretch/>
        </p:blipFill>
        <p:spPr>
          <a:xfrm>
            <a:off x="1629055" y="993790"/>
            <a:ext cx="8933889" cy="5572625"/>
          </a:xfrm>
          <a:prstGeom prst="rect">
            <a:avLst/>
          </a:prstGeom>
        </p:spPr>
      </p:pic>
    </p:spTree>
    <p:extLst>
      <p:ext uri="{BB962C8B-B14F-4D97-AF65-F5344CB8AC3E}">
        <p14:creationId xmlns:p14="http://schemas.microsoft.com/office/powerpoint/2010/main" val="4109828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38</a:t>
            </a:fld>
            <a:endParaRPr lang="en-US" dirty="0"/>
          </a:p>
        </p:txBody>
      </p:sp>
      <p:sp>
        <p:nvSpPr>
          <p:cNvPr id="3" name="TextBox 2">
            <a:extLst>
              <a:ext uri="{FF2B5EF4-FFF2-40B4-BE49-F238E27FC236}">
                <a16:creationId xmlns:a16="http://schemas.microsoft.com/office/drawing/2014/main" id="{E4E2C1A9-AA65-92E8-369E-29E4E140A3B5}"/>
              </a:ext>
            </a:extLst>
          </p:cNvPr>
          <p:cNvSpPr txBox="1"/>
          <p:nvPr/>
        </p:nvSpPr>
        <p:spPr>
          <a:xfrm>
            <a:off x="3501979" y="277729"/>
            <a:ext cx="5188042"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What is Cortex?</a:t>
            </a:r>
          </a:p>
        </p:txBody>
      </p:sp>
      <p:sp>
        <p:nvSpPr>
          <p:cNvPr id="5" name="TextBox 4">
            <a:extLst>
              <a:ext uri="{FF2B5EF4-FFF2-40B4-BE49-F238E27FC236}">
                <a16:creationId xmlns:a16="http://schemas.microsoft.com/office/drawing/2014/main" id="{774B921E-D3D8-6650-CFF2-69DD25A472FC}"/>
              </a:ext>
            </a:extLst>
          </p:cNvPr>
          <p:cNvSpPr txBox="1"/>
          <p:nvPr/>
        </p:nvSpPr>
        <p:spPr>
          <a:xfrm>
            <a:off x="1883432" y="1687896"/>
            <a:ext cx="8681049" cy="1077218"/>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Cortex is a family of ARM cores that have replaced Arm's classic cores with more market-specific variations. </a:t>
            </a:r>
          </a:p>
        </p:txBody>
      </p:sp>
      <p:pic>
        <p:nvPicPr>
          <p:cNvPr id="6" name="Graphic 5" descr="Processor outline">
            <a:extLst>
              <a:ext uri="{FF2B5EF4-FFF2-40B4-BE49-F238E27FC236}">
                <a16:creationId xmlns:a16="http://schemas.microsoft.com/office/drawing/2014/main" id="{1B04ADA9-3DAC-3A41-BAF2-2312267E1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9042" y="1687896"/>
            <a:ext cx="464388" cy="464388"/>
          </a:xfrm>
          <a:prstGeom prst="rect">
            <a:avLst/>
          </a:prstGeom>
        </p:spPr>
      </p:pic>
      <p:pic>
        <p:nvPicPr>
          <p:cNvPr id="10" name="Graphic 9" descr="Processor outline">
            <a:extLst>
              <a:ext uri="{FF2B5EF4-FFF2-40B4-BE49-F238E27FC236}">
                <a16:creationId xmlns:a16="http://schemas.microsoft.com/office/drawing/2014/main" id="{B7F1B289-469C-6608-AA17-C95454857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9044" y="3494811"/>
            <a:ext cx="464388" cy="464388"/>
          </a:xfrm>
          <a:prstGeom prst="rect">
            <a:avLst/>
          </a:prstGeom>
        </p:spPr>
      </p:pic>
      <p:sp>
        <p:nvSpPr>
          <p:cNvPr id="11" name="TextBox 10">
            <a:extLst>
              <a:ext uri="{FF2B5EF4-FFF2-40B4-BE49-F238E27FC236}">
                <a16:creationId xmlns:a16="http://schemas.microsoft.com/office/drawing/2014/main" id="{E29FF4E2-9F0E-DCA5-0956-7038A0AE85E7}"/>
              </a:ext>
            </a:extLst>
          </p:cNvPr>
          <p:cNvSpPr txBox="1"/>
          <p:nvPr/>
        </p:nvSpPr>
        <p:spPr>
          <a:xfrm>
            <a:off x="1883432" y="3494811"/>
            <a:ext cx="8681049" cy="2254463"/>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Cortex can be broadly categorized into three types of workloads:</a:t>
            </a:r>
          </a:p>
          <a:p>
            <a:pPr marL="457200" marR="0" indent="-457200">
              <a:spcBef>
                <a:spcPts val="0"/>
              </a:spcBef>
              <a:spcAft>
                <a:spcPts val="500"/>
              </a:spcAft>
              <a:buFont typeface="Wingdings" panose="05000000000000000000" pitchFamily="2" charset="2"/>
              <a:buChar char="Ø"/>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Applications</a:t>
            </a:r>
          </a:p>
          <a:p>
            <a:pPr marL="457200" marR="0" indent="-457200">
              <a:spcBef>
                <a:spcPts val="0"/>
              </a:spcBef>
              <a:spcAft>
                <a:spcPts val="500"/>
              </a:spcAft>
              <a:buFont typeface="Wingdings" panose="05000000000000000000" pitchFamily="2" charset="2"/>
              <a:buChar char="Ø"/>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Real-time (R)</a:t>
            </a:r>
          </a:p>
          <a:p>
            <a:pPr marL="457200" marR="0" indent="-457200">
              <a:spcBef>
                <a:spcPts val="0"/>
              </a:spcBef>
              <a:spcAft>
                <a:spcPts val="500"/>
              </a:spcAft>
              <a:buFont typeface="Wingdings" panose="05000000000000000000" pitchFamily="2" charset="2"/>
              <a:buChar char="Ø"/>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Microcontroller (M)</a:t>
            </a:r>
          </a:p>
        </p:txBody>
      </p:sp>
    </p:spTree>
    <p:extLst>
      <p:ext uri="{BB962C8B-B14F-4D97-AF65-F5344CB8AC3E}">
        <p14:creationId xmlns:p14="http://schemas.microsoft.com/office/powerpoint/2010/main" val="3918937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761684" y="6415292"/>
            <a:ext cx="771089" cy="365125"/>
          </a:xfrm>
        </p:spPr>
        <p:txBody>
          <a:bodyPr/>
          <a:lstStyle/>
          <a:p>
            <a:fld id="{F4FAB6BF-40DC-425D-9FBF-182EC001560C}" type="slidenum">
              <a:rPr lang="en-US" smtClean="0"/>
              <a:t>39</a:t>
            </a:fld>
            <a:endParaRPr lang="en-US" dirty="0"/>
          </a:p>
        </p:txBody>
      </p:sp>
      <p:sp>
        <p:nvSpPr>
          <p:cNvPr id="12" name="Parallelogram 11">
            <a:extLst>
              <a:ext uri="{FF2B5EF4-FFF2-40B4-BE49-F238E27FC236}">
                <a16:creationId xmlns:a16="http://schemas.microsoft.com/office/drawing/2014/main" id="{CF880323-EA2C-6DFE-5C53-764B49996579}"/>
              </a:ext>
            </a:extLst>
          </p:cNvPr>
          <p:cNvSpPr/>
          <p:nvPr/>
        </p:nvSpPr>
        <p:spPr>
          <a:xfrm>
            <a:off x="2190368" y="444051"/>
            <a:ext cx="9507070" cy="1459005"/>
          </a:xfrm>
          <a:prstGeom prst="parallelogram">
            <a:avLst/>
          </a:prstGeom>
          <a:solidFill>
            <a:schemeClr val="accent4">
              <a:lumMod val="40000"/>
              <a:lumOff val="60000"/>
            </a:schemeClr>
          </a:solid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a:extLst>
              <a:ext uri="{FF2B5EF4-FFF2-40B4-BE49-F238E27FC236}">
                <a16:creationId xmlns:a16="http://schemas.microsoft.com/office/drawing/2014/main" id="{D1935359-92BC-DE9D-2F0C-B91431FBB523}"/>
              </a:ext>
            </a:extLst>
          </p:cNvPr>
          <p:cNvSpPr/>
          <p:nvPr/>
        </p:nvSpPr>
        <p:spPr>
          <a:xfrm>
            <a:off x="1836647" y="2044696"/>
            <a:ext cx="9507070" cy="1252328"/>
          </a:xfrm>
          <a:prstGeom prst="parallelogram">
            <a:avLst/>
          </a:prstGeom>
          <a:solidFill>
            <a:schemeClr val="accent1">
              <a:lumMod val="60000"/>
              <a:lumOff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FC0BAAA6-16EA-8E8D-4AD9-24360BE1D08A}"/>
              </a:ext>
            </a:extLst>
          </p:cNvPr>
          <p:cNvSpPr/>
          <p:nvPr/>
        </p:nvSpPr>
        <p:spPr>
          <a:xfrm>
            <a:off x="1069043" y="5045906"/>
            <a:ext cx="9507070" cy="1459005"/>
          </a:xfrm>
          <a:prstGeom prst="parallelogram">
            <a:avLst/>
          </a:prstGeom>
          <a:solidFill>
            <a:srgbClr val="FFFFCC"/>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8B2AFA-754E-7E0A-2DB4-BF012427D08F}"/>
              </a:ext>
            </a:extLst>
          </p:cNvPr>
          <p:cNvSpPr txBox="1"/>
          <p:nvPr/>
        </p:nvSpPr>
        <p:spPr>
          <a:xfrm>
            <a:off x="1532966" y="5185816"/>
            <a:ext cx="8895229" cy="1384995"/>
          </a:xfrm>
          <a:prstGeom prst="rect">
            <a:avLst/>
          </a:prstGeom>
          <a:noFill/>
        </p:spPr>
        <p:txBody>
          <a:bodyPr wrap="square">
            <a:spAutoFit/>
          </a:bodyPr>
          <a:lstStyle/>
          <a:p>
            <a:r>
              <a:rPr lang="en-US" sz="28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Designed for ultra-low power, typically small factor and low-performance systems. Those are found in cost-sensitive devices and electronics, automated systems, and many other embedded devices.</a:t>
            </a:r>
          </a:p>
        </p:txBody>
      </p:sp>
      <p:sp>
        <p:nvSpPr>
          <p:cNvPr id="16" name="TextBox 15">
            <a:extLst>
              <a:ext uri="{FF2B5EF4-FFF2-40B4-BE49-F238E27FC236}">
                <a16:creationId xmlns:a16="http://schemas.microsoft.com/office/drawing/2014/main" id="{9DBC3F85-FE78-BE32-7533-06522B8BD060}"/>
              </a:ext>
            </a:extLst>
          </p:cNvPr>
          <p:cNvSpPr txBox="1"/>
          <p:nvPr/>
        </p:nvSpPr>
        <p:spPr>
          <a:xfrm>
            <a:off x="2570247" y="579679"/>
            <a:ext cx="8734249" cy="1384995"/>
          </a:xfrm>
          <a:prstGeom prst="rect">
            <a:avLst/>
          </a:prstGeom>
          <a:noFill/>
        </p:spPr>
        <p:txBody>
          <a:bodyPr wrap="square">
            <a:spAutoFit/>
          </a:bodyPr>
          <a:lstStyle/>
          <a:p>
            <a:r>
              <a:rPr lang="en-US" sz="28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Designed for fully capable computers, running typical operating systems (Android, Windows, Linux, iOS). Those processors are found in anything from smartphones to tablets and laptops.</a:t>
            </a:r>
          </a:p>
        </p:txBody>
      </p:sp>
      <p:sp>
        <p:nvSpPr>
          <p:cNvPr id="18" name="TextBox 17">
            <a:extLst>
              <a:ext uri="{FF2B5EF4-FFF2-40B4-BE49-F238E27FC236}">
                <a16:creationId xmlns:a16="http://schemas.microsoft.com/office/drawing/2014/main" id="{249E0A0B-CD4C-CAB1-139D-F9F95A8143A0}"/>
              </a:ext>
            </a:extLst>
          </p:cNvPr>
          <p:cNvSpPr txBox="1"/>
          <p:nvPr/>
        </p:nvSpPr>
        <p:spPr>
          <a:xfrm>
            <a:off x="2366300" y="2251371"/>
            <a:ext cx="8579608" cy="954107"/>
          </a:xfrm>
          <a:prstGeom prst="rect">
            <a:avLst/>
          </a:prstGeom>
          <a:noFill/>
        </p:spPr>
        <p:txBody>
          <a:bodyPr wrap="square">
            <a:spAutoFit/>
          </a:bodyPr>
          <a:lstStyle/>
          <a:p>
            <a:r>
              <a:rPr lang="en-US" sz="28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Slightly enhanced version of the Cortex-A designs in order to further optimize the Cortex-A design (in terms of PPA) for certain markets or workloads</a:t>
            </a:r>
          </a:p>
        </p:txBody>
      </p:sp>
      <p:sp>
        <p:nvSpPr>
          <p:cNvPr id="21" name="Parallelogram 20">
            <a:extLst>
              <a:ext uri="{FF2B5EF4-FFF2-40B4-BE49-F238E27FC236}">
                <a16:creationId xmlns:a16="http://schemas.microsoft.com/office/drawing/2014/main" id="{E5E42647-2FAE-659D-D9FD-838407857719}"/>
              </a:ext>
            </a:extLst>
          </p:cNvPr>
          <p:cNvSpPr/>
          <p:nvPr/>
        </p:nvSpPr>
        <p:spPr>
          <a:xfrm>
            <a:off x="1438838" y="3412153"/>
            <a:ext cx="9507070" cy="1459005"/>
          </a:xfrm>
          <a:prstGeom prst="parallelogram">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AC91C24-A6BA-4F3F-791F-30BF814EF25C}"/>
              </a:ext>
            </a:extLst>
          </p:cNvPr>
          <p:cNvSpPr txBox="1"/>
          <p:nvPr/>
        </p:nvSpPr>
        <p:spPr>
          <a:xfrm>
            <a:off x="1926968" y="3515029"/>
            <a:ext cx="8895229" cy="1384995"/>
          </a:xfrm>
          <a:prstGeom prst="rect">
            <a:avLst/>
          </a:prstGeom>
          <a:noFill/>
        </p:spPr>
        <p:txBody>
          <a:bodyPr wrap="square">
            <a:spAutoFit/>
          </a:bodyPr>
          <a:lstStyle/>
          <a:p>
            <a:r>
              <a:rPr lang="en-US" sz="28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Designed for real-time operating systems with very deterministic behavior. Those cores are typically less powerful than the A series and are used for things such as controllers, factory equipment, medical devices, and other machines.</a:t>
            </a:r>
          </a:p>
        </p:txBody>
      </p:sp>
      <p:sp>
        <p:nvSpPr>
          <p:cNvPr id="26" name="Parallelogram 25">
            <a:extLst>
              <a:ext uri="{FF2B5EF4-FFF2-40B4-BE49-F238E27FC236}">
                <a16:creationId xmlns:a16="http://schemas.microsoft.com/office/drawing/2014/main" id="{72242B2E-A016-464B-10D6-0E6298C3BF6F}"/>
              </a:ext>
            </a:extLst>
          </p:cNvPr>
          <p:cNvSpPr/>
          <p:nvPr/>
        </p:nvSpPr>
        <p:spPr>
          <a:xfrm>
            <a:off x="1532966" y="438670"/>
            <a:ext cx="894407" cy="1469766"/>
          </a:xfrm>
          <a:prstGeom prst="parallelogram">
            <a:avLst>
              <a:gd name="adj" fmla="val 44008"/>
            </a:avLst>
          </a:prstGeom>
          <a:solidFill>
            <a:schemeClr val="tx1"/>
          </a:solid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28" name="TextBox 27">
            <a:extLst>
              <a:ext uri="{FF2B5EF4-FFF2-40B4-BE49-F238E27FC236}">
                <a16:creationId xmlns:a16="http://schemas.microsoft.com/office/drawing/2014/main" id="{22A28C2A-1575-55D3-4ABC-EF0352425EB8}"/>
              </a:ext>
            </a:extLst>
          </p:cNvPr>
          <p:cNvSpPr txBox="1"/>
          <p:nvPr/>
        </p:nvSpPr>
        <p:spPr>
          <a:xfrm rot="866695">
            <a:off x="1791681" y="367929"/>
            <a:ext cx="615553" cy="1384995"/>
          </a:xfrm>
          <a:prstGeom prst="rect">
            <a:avLst/>
          </a:prstGeom>
          <a:noFill/>
        </p:spPr>
        <p:txBody>
          <a:bodyPr vert="vert270" wrap="square">
            <a:spAutoFit/>
          </a:bodyPr>
          <a:lstStyle>
            <a:defPPr>
              <a:defRPr lang="en-US"/>
            </a:defPPr>
            <a:lvl1pPr>
              <a:defRPr sz="2800" b="1" kern="100">
                <a:solidFill>
                  <a:schemeClr val="bg1"/>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solidFill>
                  <a:schemeClr val="accent4">
                    <a:lumMod val="50000"/>
                  </a:schemeClr>
                </a:solidFill>
                <a:effectLst>
                  <a:outerShdw blurRad="38100" dist="38100" dir="2700000" algn="tl">
                    <a:srgbClr val="000000">
                      <a:alpha val="43137"/>
                    </a:srgbClr>
                  </a:outerShdw>
                </a:effectLst>
              </a:rPr>
              <a:t>Cortex-A</a:t>
            </a:r>
          </a:p>
        </p:txBody>
      </p:sp>
      <p:sp>
        <p:nvSpPr>
          <p:cNvPr id="29" name="Parallelogram 28">
            <a:extLst>
              <a:ext uri="{FF2B5EF4-FFF2-40B4-BE49-F238E27FC236}">
                <a16:creationId xmlns:a16="http://schemas.microsoft.com/office/drawing/2014/main" id="{C2688E56-C721-0E46-C8B1-5FBDCE39871D}"/>
              </a:ext>
            </a:extLst>
          </p:cNvPr>
          <p:cNvSpPr/>
          <p:nvPr/>
        </p:nvSpPr>
        <p:spPr>
          <a:xfrm>
            <a:off x="1234045" y="2030430"/>
            <a:ext cx="825185" cy="1252329"/>
          </a:xfrm>
          <a:prstGeom prst="parallelogram">
            <a:avLst>
              <a:gd name="adj" fmla="val 39813"/>
            </a:avLst>
          </a:prstGeom>
          <a:solidFill>
            <a:schemeClr val="tx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30" name="TextBox 29">
            <a:extLst>
              <a:ext uri="{FF2B5EF4-FFF2-40B4-BE49-F238E27FC236}">
                <a16:creationId xmlns:a16="http://schemas.microsoft.com/office/drawing/2014/main" id="{6FCB4D8F-49A1-E141-7A37-927F0D15CDD5}"/>
              </a:ext>
            </a:extLst>
          </p:cNvPr>
          <p:cNvSpPr txBox="1"/>
          <p:nvPr/>
        </p:nvSpPr>
        <p:spPr>
          <a:xfrm rot="866695">
            <a:off x="1436456" y="1822661"/>
            <a:ext cx="615553" cy="1384995"/>
          </a:xfrm>
          <a:prstGeom prst="rect">
            <a:avLst/>
          </a:prstGeom>
          <a:noFill/>
        </p:spPr>
        <p:txBody>
          <a:bodyPr vert="vert270" wrap="square">
            <a:spAutoFit/>
          </a:bodyPr>
          <a:lstStyle>
            <a:defPPr>
              <a:defRPr lang="en-US"/>
            </a:defPPr>
            <a:lvl1pPr>
              <a:defRPr sz="2800" b="1" kern="100">
                <a:solidFill>
                  <a:schemeClr val="bg1"/>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solidFill>
                  <a:schemeClr val="accent1">
                    <a:lumMod val="50000"/>
                  </a:schemeClr>
                </a:solidFill>
                <a:effectLst>
                  <a:outerShdw blurRad="38100" dist="38100" dir="2700000" algn="tl">
                    <a:srgbClr val="000000">
                      <a:alpha val="43137"/>
                    </a:srgbClr>
                  </a:outerShdw>
                </a:effectLst>
              </a:rPr>
              <a:t>Cortex-X</a:t>
            </a:r>
          </a:p>
        </p:txBody>
      </p:sp>
      <p:sp>
        <p:nvSpPr>
          <p:cNvPr id="31" name="Parallelogram 30">
            <a:extLst>
              <a:ext uri="{FF2B5EF4-FFF2-40B4-BE49-F238E27FC236}">
                <a16:creationId xmlns:a16="http://schemas.microsoft.com/office/drawing/2014/main" id="{3943DD41-5D1F-4DAB-E621-1AC4FF09A5E1}"/>
              </a:ext>
            </a:extLst>
          </p:cNvPr>
          <p:cNvSpPr/>
          <p:nvPr/>
        </p:nvSpPr>
        <p:spPr>
          <a:xfrm>
            <a:off x="842790" y="3399172"/>
            <a:ext cx="894407" cy="1469766"/>
          </a:xfrm>
          <a:prstGeom prst="parallelogram">
            <a:avLst>
              <a:gd name="adj" fmla="val 44008"/>
            </a:avLst>
          </a:prstGeom>
          <a:solidFill>
            <a:schemeClr val="tx1"/>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32" name="TextBox 31">
            <a:extLst>
              <a:ext uri="{FF2B5EF4-FFF2-40B4-BE49-F238E27FC236}">
                <a16:creationId xmlns:a16="http://schemas.microsoft.com/office/drawing/2014/main" id="{5AE390C0-DAF1-00E6-B0A5-52ACC4E8957C}"/>
              </a:ext>
            </a:extLst>
          </p:cNvPr>
          <p:cNvSpPr txBox="1"/>
          <p:nvPr/>
        </p:nvSpPr>
        <p:spPr>
          <a:xfrm rot="866695">
            <a:off x="1100387" y="3328432"/>
            <a:ext cx="615553" cy="1384995"/>
          </a:xfrm>
          <a:prstGeom prst="rect">
            <a:avLst/>
          </a:prstGeom>
          <a:noFill/>
        </p:spPr>
        <p:txBody>
          <a:bodyPr vert="vert270" wrap="square">
            <a:spAutoFit/>
          </a:bodyPr>
          <a:lstStyle>
            <a:defPPr>
              <a:defRPr lang="en-US"/>
            </a:defPPr>
            <a:lvl1pPr>
              <a:defRPr sz="2800" b="1" kern="100">
                <a:solidFill>
                  <a:schemeClr val="bg1"/>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solidFill>
                  <a:schemeClr val="accent2">
                    <a:lumMod val="50000"/>
                  </a:schemeClr>
                </a:solidFill>
                <a:effectLst>
                  <a:outerShdw blurRad="38100" dist="38100" dir="2700000" algn="tl">
                    <a:srgbClr val="000000">
                      <a:alpha val="43137"/>
                    </a:srgbClr>
                  </a:outerShdw>
                </a:effectLst>
              </a:rPr>
              <a:t>Cortex-R</a:t>
            </a:r>
          </a:p>
        </p:txBody>
      </p:sp>
      <p:sp>
        <p:nvSpPr>
          <p:cNvPr id="33" name="Parallelogram 32">
            <a:extLst>
              <a:ext uri="{FF2B5EF4-FFF2-40B4-BE49-F238E27FC236}">
                <a16:creationId xmlns:a16="http://schemas.microsoft.com/office/drawing/2014/main" id="{38221847-97ED-1C72-E6CC-6FFE93939A17}"/>
              </a:ext>
            </a:extLst>
          </p:cNvPr>
          <p:cNvSpPr/>
          <p:nvPr/>
        </p:nvSpPr>
        <p:spPr>
          <a:xfrm>
            <a:off x="442361" y="5046155"/>
            <a:ext cx="894407" cy="1469766"/>
          </a:xfrm>
          <a:prstGeom prst="parallelogram">
            <a:avLst>
              <a:gd name="adj" fmla="val 44008"/>
            </a:avLst>
          </a:prstGeom>
          <a:solidFill>
            <a:schemeClr val="tx1"/>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dirty="0"/>
          </a:p>
        </p:txBody>
      </p:sp>
      <p:sp>
        <p:nvSpPr>
          <p:cNvPr id="34" name="TextBox 33">
            <a:extLst>
              <a:ext uri="{FF2B5EF4-FFF2-40B4-BE49-F238E27FC236}">
                <a16:creationId xmlns:a16="http://schemas.microsoft.com/office/drawing/2014/main" id="{CDE08A56-41A8-3249-816E-75E0DDB9282B}"/>
              </a:ext>
            </a:extLst>
          </p:cNvPr>
          <p:cNvSpPr txBox="1"/>
          <p:nvPr/>
        </p:nvSpPr>
        <p:spPr>
          <a:xfrm rot="866695">
            <a:off x="701076" y="4975414"/>
            <a:ext cx="615553" cy="1384995"/>
          </a:xfrm>
          <a:prstGeom prst="rect">
            <a:avLst/>
          </a:prstGeom>
          <a:noFill/>
        </p:spPr>
        <p:txBody>
          <a:bodyPr vert="vert270" wrap="square">
            <a:spAutoFit/>
          </a:bodyPr>
          <a:lstStyle>
            <a:defPPr>
              <a:defRPr lang="en-US"/>
            </a:defPPr>
            <a:lvl1pPr>
              <a:defRPr sz="2800" b="1" kern="100">
                <a:solidFill>
                  <a:schemeClr val="bg1"/>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solidFill>
                  <a:srgbClr val="CCCC00"/>
                </a:solidFill>
                <a:effectLst>
                  <a:outerShdw blurRad="38100" dist="38100" dir="2700000" algn="tl">
                    <a:srgbClr val="000000">
                      <a:alpha val="43137"/>
                    </a:srgbClr>
                  </a:outerShdw>
                </a:effectLst>
              </a:rPr>
              <a:t>Cortex-M</a:t>
            </a:r>
          </a:p>
        </p:txBody>
      </p:sp>
    </p:spTree>
    <p:extLst>
      <p:ext uri="{BB962C8B-B14F-4D97-AF65-F5344CB8AC3E}">
        <p14:creationId xmlns:p14="http://schemas.microsoft.com/office/powerpoint/2010/main" val="70159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746099-2B91-B3C7-D067-691F2C20EF46}"/>
              </a:ext>
            </a:extLst>
          </p:cNvPr>
          <p:cNvSpPr>
            <a:spLocks noGrp="1"/>
          </p:cNvSpPr>
          <p:nvPr>
            <p:ph type="sldNum" sz="quarter" idx="12"/>
          </p:nvPr>
        </p:nvSpPr>
        <p:spPr>
          <a:xfrm>
            <a:off x="10275156" y="5888394"/>
            <a:ext cx="773420" cy="354886"/>
          </a:xfrm>
        </p:spPr>
        <p:txBody>
          <a:bodyPr/>
          <a:lstStyle/>
          <a:p>
            <a:fld id="{F4FAB6BF-40DC-425D-9FBF-182EC001560C}" type="slidenum">
              <a:rPr lang="en-US" smtClean="0"/>
              <a:t>4</a:t>
            </a:fld>
            <a:endParaRPr lang="en-US"/>
          </a:p>
        </p:txBody>
      </p:sp>
      <p:sp>
        <p:nvSpPr>
          <p:cNvPr id="4" name="TextBox 3">
            <a:extLst>
              <a:ext uri="{FF2B5EF4-FFF2-40B4-BE49-F238E27FC236}">
                <a16:creationId xmlns:a16="http://schemas.microsoft.com/office/drawing/2014/main" id="{4FA54FED-336D-C0E4-1330-D5157406B6AC}"/>
              </a:ext>
            </a:extLst>
          </p:cNvPr>
          <p:cNvSpPr txBox="1"/>
          <p:nvPr/>
        </p:nvSpPr>
        <p:spPr>
          <a:xfrm>
            <a:off x="2398143" y="290737"/>
            <a:ext cx="7395714" cy="830997"/>
          </a:xfrm>
          <a:prstGeom prst="rect">
            <a:avLst/>
          </a:prstGeom>
          <a:noFill/>
        </p:spPr>
        <p:txBody>
          <a:bodyPr wrap="square" rtlCol="0">
            <a:spAutoFit/>
          </a:bodyPr>
          <a:lstStyle/>
          <a:p>
            <a:r>
              <a:rPr lang="en-US" sz="4800" spc="50" dirty="0">
                <a:ln w="0"/>
                <a:solidFill>
                  <a:srgbClr val="660033"/>
                </a:solidFill>
                <a:latin typeface="Cooper Black" panose="0208090404030B020404" pitchFamily="18" charset="0"/>
                <a:ea typeface="+mj-ea"/>
                <a:cs typeface="Times New Roman" panose="02020603050405020304" pitchFamily="18" charset="0"/>
              </a:rPr>
              <a:t>Why is ISA important?</a:t>
            </a:r>
          </a:p>
        </p:txBody>
      </p:sp>
      <p:sp>
        <p:nvSpPr>
          <p:cNvPr id="5" name="TextBox 4">
            <a:extLst>
              <a:ext uri="{FF2B5EF4-FFF2-40B4-BE49-F238E27FC236}">
                <a16:creationId xmlns:a16="http://schemas.microsoft.com/office/drawing/2014/main" id="{CBF5A035-E130-7D39-8798-66620EE6F21F}"/>
              </a:ext>
            </a:extLst>
          </p:cNvPr>
          <p:cNvSpPr txBox="1"/>
          <p:nvPr/>
        </p:nvSpPr>
        <p:spPr>
          <a:xfrm>
            <a:off x="1870304" y="1916385"/>
            <a:ext cx="8707306" cy="1569660"/>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Provides a standardized way for software developers to write programs that can run on different computer systems. (as long as they adhere to the same ISA.)       Software </a:t>
            </a:r>
            <a:r>
              <a:rPr lang="en-US" sz="3200" b="1" kern="100" dirty="0">
                <a:solidFill>
                  <a:srgbClr val="FFFF00"/>
                </a:solidFill>
                <a:latin typeface="DaunPenh" panose="01010101010101010101" pitchFamily="2" charset="0"/>
                <a:ea typeface="Calibri" panose="020F0502020204030204" pitchFamily="34" charset="0"/>
                <a:cs typeface="DaunPenh" panose="01010101010101010101" pitchFamily="2" charset="0"/>
              </a:rPr>
              <a:t>compatibility</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and </a:t>
            </a:r>
            <a:r>
              <a:rPr lang="en-US" sz="3200" b="1" kern="100" dirty="0">
                <a:solidFill>
                  <a:srgbClr val="FFFF00"/>
                </a:solidFill>
                <a:latin typeface="DaunPenh" panose="01010101010101010101" pitchFamily="2" charset="0"/>
                <a:ea typeface="Calibri" panose="020F0502020204030204" pitchFamily="34" charset="0"/>
                <a:cs typeface="DaunPenh" panose="01010101010101010101" pitchFamily="2" charset="0"/>
              </a:rPr>
              <a:t>portability</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p>
        </p:txBody>
      </p:sp>
      <p:pic>
        <p:nvPicPr>
          <p:cNvPr id="7" name="Graphic 6" descr="Processor outline">
            <a:extLst>
              <a:ext uri="{FF2B5EF4-FFF2-40B4-BE49-F238E27FC236}">
                <a16:creationId xmlns:a16="http://schemas.microsoft.com/office/drawing/2014/main" id="{E15A6CD8-226B-FE74-82F4-F9DDDC4EFB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8344" y="1900579"/>
            <a:ext cx="465792" cy="465792"/>
          </a:xfrm>
          <a:prstGeom prst="rect">
            <a:avLst/>
          </a:prstGeom>
        </p:spPr>
      </p:pic>
      <p:cxnSp>
        <p:nvCxnSpPr>
          <p:cNvPr id="6" name="Straight Arrow Connector 5">
            <a:extLst>
              <a:ext uri="{FF2B5EF4-FFF2-40B4-BE49-F238E27FC236}">
                <a16:creationId xmlns:a16="http://schemas.microsoft.com/office/drawing/2014/main" id="{31BC65F5-2417-D6E6-A766-8192B3B08028}"/>
              </a:ext>
            </a:extLst>
          </p:cNvPr>
          <p:cNvCxnSpPr>
            <a:cxnSpLocks/>
          </p:cNvCxnSpPr>
          <p:nvPr/>
        </p:nvCxnSpPr>
        <p:spPr>
          <a:xfrm>
            <a:off x="3772619" y="3094004"/>
            <a:ext cx="529087"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216FDAF-EDA4-6077-B9B6-79FC5E2C81F4}"/>
              </a:ext>
            </a:extLst>
          </p:cNvPr>
          <p:cNvSpPr txBox="1"/>
          <p:nvPr/>
        </p:nvSpPr>
        <p:spPr>
          <a:xfrm flipH="1">
            <a:off x="1418344" y="1216083"/>
            <a:ext cx="1750124" cy="584775"/>
          </a:xfrm>
          <a:prstGeom prst="rect">
            <a:avLst/>
          </a:prstGeom>
          <a:noFill/>
        </p:spPr>
        <p:txBody>
          <a:bodyPr wrap="square" rtlCol="0">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Because it …</a:t>
            </a:r>
          </a:p>
        </p:txBody>
      </p:sp>
      <p:sp>
        <p:nvSpPr>
          <p:cNvPr id="11" name="TextBox 10">
            <a:extLst>
              <a:ext uri="{FF2B5EF4-FFF2-40B4-BE49-F238E27FC236}">
                <a16:creationId xmlns:a16="http://schemas.microsoft.com/office/drawing/2014/main" id="{AED8C432-00B1-FA36-3B7B-2CBE10DA332A}"/>
              </a:ext>
            </a:extLst>
          </p:cNvPr>
          <p:cNvSpPr txBox="1"/>
          <p:nvPr/>
        </p:nvSpPr>
        <p:spPr>
          <a:xfrm>
            <a:off x="1870304" y="3586446"/>
            <a:ext cx="8651592" cy="1077218"/>
          </a:xfrm>
          <a:prstGeom prst="rect">
            <a:avLst/>
          </a:prstGeom>
          <a:noFill/>
        </p:spPr>
        <p:txBody>
          <a:bodyPr wrap="square">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Enables software developers to write a software program or application that will </a:t>
            </a:r>
            <a:r>
              <a:rPr lang="en-US" sz="3200" b="1" kern="100" dirty="0">
                <a:solidFill>
                  <a:srgbClr val="FFFF00"/>
                </a:solidFill>
                <a:latin typeface="DaunPenh" panose="01010101010101010101" pitchFamily="2" charset="0"/>
                <a:ea typeface="Calibri" panose="020F0502020204030204" pitchFamily="34" charset="0"/>
                <a:cs typeface="DaunPenh" panose="01010101010101010101" pitchFamily="2" charset="0"/>
              </a:rPr>
              <a:t>efficiently</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work with a particular computer system</a:t>
            </a:r>
          </a:p>
        </p:txBody>
      </p:sp>
      <p:pic>
        <p:nvPicPr>
          <p:cNvPr id="16" name="Graphic 15" descr="Processor outline">
            <a:extLst>
              <a:ext uri="{FF2B5EF4-FFF2-40B4-BE49-F238E27FC236}">
                <a16:creationId xmlns:a16="http://schemas.microsoft.com/office/drawing/2014/main" id="{3D09382F-AF10-4713-3C3E-6BCC3A7D8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208" y="3586446"/>
            <a:ext cx="465792" cy="465792"/>
          </a:xfrm>
          <a:prstGeom prst="rect">
            <a:avLst/>
          </a:prstGeom>
        </p:spPr>
      </p:pic>
      <p:sp>
        <p:nvSpPr>
          <p:cNvPr id="18" name="TextBox 17">
            <a:extLst>
              <a:ext uri="{FF2B5EF4-FFF2-40B4-BE49-F238E27FC236}">
                <a16:creationId xmlns:a16="http://schemas.microsoft.com/office/drawing/2014/main" id="{B5BAAA25-A852-D749-2080-A24C51BAEBAD}"/>
              </a:ext>
            </a:extLst>
          </p:cNvPr>
          <p:cNvSpPr txBox="1"/>
          <p:nvPr/>
        </p:nvSpPr>
        <p:spPr>
          <a:xfrm>
            <a:off x="1870304" y="4706120"/>
            <a:ext cx="8404852" cy="1077218"/>
          </a:xfrm>
          <a:prstGeom prst="rect">
            <a:avLst/>
          </a:prstGeom>
          <a:noFill/>
        </p:spPr>
        <p:txBody>
          <a:bodyPr wrap="square">
            <a:spAutoFit/>
          </a:bodyPr>
          <a:lstStyle/>
          <a:p>
            <a:r>
              <a:rPr lang="en-US" sz="3200" b="1" kern="100" dirty="0">
                <a:solidFill>
                  <a:srgbClr val="FFFF00"/>
                </a:solidFill>
                <a:latin typeface="DaunPenh" panose="01010101010101010101" pitchFamily="2" charset="0"/>
                <a:ea typeface="Calibri" panose="020F0502020204030204" pitchFamily="34" charset="0"/>
                <a:cs typeface="DaunPenh" panose="01010101010101010101" pitchFamily="2" charset="0"/>
              </a:rPr>
              <a:t>Reduces the complexity</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of programming by providing a standard interface between hardware and software</a:t>
            </a:r>
          </a:p>
        </p:txBody>
      </p:sp>
      <p:pic>
        <p:nvPicPr>
          <p:cNvPr id="19" name="Graphic 18" descr="Processor outline">
            <a:extLst>
              <a:ext uri="{FF2B5EF4-FFF2-40B4-BE49-F238E27FC236}">
                <a16:creationId xmlns:a16="http://schemas.microsoft.com/office/drawing/2014/main" id="{CBAA6E1D-C43A-4954-6EAF-4E2BE36543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208" y="4706120"/>
            <a:ext cx="465792" cy="465792"/>
          </a:xfrm>
          <a:prstGeom prst="rect">
            <a:avLst/>
          </a:prstGeom>
        </p:spPr>
      </p:pic>
    </p:spTree>
    <p:extLst>
      <p:ext uri="{BB962C8B-B14F-4D97-AF65-F5344CB8AC3E}">
        <p14:creationId xmlns:p14="http://schemas.microsoft.com/office/powerpoint/2010/main" val="877652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40</a:t>
            </a:fld>
            <a:endParaRPr lang="en-US" dirty="0"/>
          </a:p>
        </p:txBody>
      </p:sp>
      <p:sp>
        <p:nvSpPr>
          <p:cNvPr id="3" name="TextBox 2">
            <a:extLst>
              <a:ext uri="{FF2B5EF4-FFF2-40B4-BE49-F238E27FC236}">
                <a16:creationId xmlns:a16="http://schemas.microsoft.com/office/drawing/2014/main" id="{E4E2C1A9-AA65-92E8-369E-29E4E140A3B5}"/>
              </a:ext>
            </a:extLst>
          </p:cNvPr>
          <p:cNvSpPr txBox="1"/>
          <p:nvPr/>
        </p:nvSpPr>
        <p:spPr>
          <a:xfrm>
            <a:off x="1631175" y="230664"/>
            <a:ext cx="8929650" cy="1015663"/>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Let’s Focus on the </a:t>
            </a:r>
            <a:r>
              <a:rPr lang="en-US" sz="60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ARMv8</a:t>
            </a:r>
            <a:endPar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endParaRPr>
          </a:p>
        </p:txBody>
      </p:sp>
      <p:sp>
        <p:nvSpPr>
          <p:cNvPr id="5" name="TextBox 4">
            <a:extLst>
              <a:ext uri="{FF2B5EF4-FFF2-40B4-BE49-F238E27FC236}">
                <a16:creationId xmlns:a16="http://schemas.microsoft.com/office/drawing/2014/main" id="{774B921E-D3D8-6650-CFF2-69DD25A472FC}"/>
              </a:ext>
            </a:extLst>
          </p:cNvPr>
          <p:cNvSpPr txBox="1"/>
          <p:nvPr/>
        </p:nvSpPr>
        <p:spPr>
          <a:xfrm>
            <a:off x="1883429" y="1687896"/>
            <a:ext cx="8681049" cy="584775"/>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ARMv8 architecture is a 64-bit ISA. </a:t>
            </a:r>
          </a:p>
        </p:txBody>
      </p:sp>
      <p:pic>
        <p:nvPicPr>
          <p:cNvPr id="6" name="Graphic 5" descr="Processor outline">
            <a:extLst>
              <a:ext uri="{FF2B5EF4-FFF2-40B4-BE49-F238E27FC236}">
                <a16:creationId xmlns:a16="http://schemas.microsoft.com/office/drawing/2014/main" id="{1B04ADA9-3DAC-3A41-BAF2-2312267E1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9042" y="1687896"/>
            <a:ext cx="464388" cy="464388"/>
          </a:xfrm>
          <a:prstGeom prst="rect">
            <a:avLst/>
          </a:prstGeom>
        </p:spPr>
      </p:pic>
      <p:sp>
        <p:nvSpPr>
          <p:cNvPr id="7" name="TextBox 6">
            <a:extLst>
              <a:ext uri="{FF2B5EF4-FFF2-40B4-BE49-F238E27FC236}">
                <a16:creationId xmlns:a16="http://schemas.microsoft.com/office/drawing/2014/main" id="{0F4CDFC4-0164-3ED6-2731-189005A9A8B5}"/>
              </a:ext>
            </a:extLst>
          </p:cNvPr>
          <p:cNvSpPr txBox="1"/>
          <p:nvPr/>
        </p:nvSpPr>
        <p:spPr>
          <a:xfrm>
            <a:off x="1883427" y="2621379"/>
            <a:ext cx="8677395" cy="2062103"/>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t>It represents a significant advancement over its predecessor, ARMv7, by introducing several architectural improvements and enhancements, making it suitable for a wide range of computing devices, including smartphones, tablets, servers, and embedded systems.</a:t>
            </a:r>
          </a:p>
        </p:txBody>
      </p:sp>
      <p:pic>
        <p:nvPicPr>
          <p:cNvPr id="8" name="Graphic 7" descr="Processor outline">
            <a:extLst>
              <a:ext uri="{FF2B5EF4-FFF2-40B4-BE49-F238E27FC236}">
                <a16:creationId xmlns:a16="http://schemas.microsoft.com/office/drawing/2014/main" id="{E87ADE68-8913-49C6-48A0-37C2ACCEA0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9040" y="2601207"/>
            <a:ext cx="464388" cy="464388"/>
          </a:xfrm>
          <a:prstGeom prst="rect">
            <a:avLst/>
          </a:prstGeom>
        </p:spPr>
      </p:pic>
      <p:sp>
        <p:nvSpPr>
          <p:cNvPr id="12" name="TextBox 11">
            <a:extLst>
              <a:ext uri="{FF2B5EF4-FFF2-40B4-BE49-F238E27FC236}">
                <a16:creationId xmlns:a16="http://schemas.microsoft.com/office/drawing/2014/main" id="{1C81B8E5-CFA7-D744-C0B7-EF777F790801}"/>
              </a:ext>
            </a:extLst>
          </p:cNvPr>
          <p:cNvSpPr txBox="1"/>
          <p:nvPr/>
        </p:nvSpPr>
        <p:spPr>
          <a:xfrm>
            <a:off x="1883428" y="4875861"/>
            <a:ext cx="8677394" cy="1077218"/>
          </a:xfrm>
          <a:prstGeom prst="rect">
            <a:avLst/>
          </a:prstGeom>
          <a:noFill/>
        </p:spPr>
        <p:txBody>
          <a:bodyPr wrap="square">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One of the key features of ARMv8 is its support for two execution states: </a:t>
            </a:r>
            <a:r>
              <a:rPr lang="en-US" sz="3200" b="1" kern="100" dirty="0">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AArch32</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and </a:t>
            </a:r>
            <a:r>
              <a:rPr lang="en-US" sz="3200" b="1" kern="100" dirty="0">
                <a:solidFill>
                  <a:schemeClr val="accent1">
                    <a:lumMod val="50000"/>
                  </a:schemeClr>
                </a:solidFill>
                <a:latin typeface="DaunPenh" panose="01010101010101010101" pitchFamily="2" charset="0"/>
                <a:ea typeface="Calibri" panose="020F0502020204030204" pitchFamily="34" charset="0"/>
                <a:cs typeface="DaunPenh" panose="01010101010101010101" pitchFamily="2" charset="0"/>
              </a:rPr>
              <a:t>AArch64</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
            </a:r>
          </a:p>
        </p:txBody>
      </p:sp>
      <p:pic>
        <p:nvPicPr>
          <p:cNvPr id="13" name="Graphic 12" descr="Processor outline">
            <a:extLst>
              <a:ext uri="{FF2B5EF4-FFF2-40B4-BE49-F238E27FC236}">
                <a16:creationId xmlns:a16="http://schemas.microsoft.com/office/drawing/2014/main" id="{BAE20372-D9FB-4CB7-E1F1-A08F4DB31D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9042" y="4855689"/>
            <a:ext cx="464388" cy="464388"/>
          </a:xfrm>
          <a:prstGeom prst="rect">
            <a:avLst/>
          </a:prstGeom>
        </p:spPr>
      </p:pic>
    </p:spTree>
    <p:extLst>
      <p:ext uri="{BB962C8B-B14F-4D97-AF65-F5344CB8AC3E}">
        <p14:creationId xmlns:p14="http://schemas.microsoft.com/office/powerpoint/2010/main" val="4072957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975B4F-10B8-4612-F31F-30E41990D9B8}"/>
              </a:ext>
            </a:extLst>
          </p:cNvPr>
          <p:cNvSpPr>
            <a:spLocks noGrp="1"/>
          </p:cNvSpPr>
          <p:nvPr>
            <p:ph type="sldNum" sz="quarter" idx="12"/>
          </p:nvPr>
        </p:nvSpPr>
        <p:spPr/>
        <p:txBody>
          <a:bodyPr/>
          <a:lstStyle/>
          <a:p>
            <a:fld id="{F4FAB6BF-40DC-425D-9FBF-182EC001560C}" type="slidenum">
              <a:rPr lang="en-US" smtClean="0"/>
              <a:t>41</a:t>
            </a:fld>
            <a:endParaRPr lang="en-US"/>
          </a:p>
        </p:txBody>
      </p:sp>
      <p:sp>
        <p:nvSpPr>
          <p:cNvPr id="3" name="Flowchart: Document 2">
            <a:extLst>
              <a:ext uri="{FF2B5EF4-FFF2-40B4-BE49-F238E27FC236}">
                <a16:creationId xmlns:a16="http://schemas.microsoft.com/office/drawing/2014/main" id="{8BB8637F-5906-DB9C-4334-3408A3A1830B}"/>
              </a:ext>
            </a:extLst>
          </p:cNvPr>
          <p:cNvSpPr/>
          <p:nvPr/>
        </p:nvSpPr>
        <p:spPr>
          <a:xfrm>
            <a:off x="1190065" y="1442195"/>
            <a:ext cx="4663362" cy="4339101"/>
          </a:xfrm>
          <a:prstGeom prst="flowChartDocument">
            <a:avLst/>
          </a:prstGeom>
          <a:solidFill>
            <a:srgbClr val="33CCCC"/>
          </a:solidFill>
          <a:ln w="28575">
            <a:solidFill>
              <a:srgbClr val="0099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Document 3">
            <a:extLst>
              <a:ext uri="{FF2B5EF4-FFF2-40B4-BE49-F238E27FC236}">
                <a16:creationId xmlns:a16="http://schemas.microsoft.com/office/drawing/2014/main" id="{D6D631E7-7B9C-7B0B-84F2-41F6EB2E667F}"/>
              </a:ext>
            </a:extLst>
          </p:cNvPr>
          <p:cNvSpPr/>
          <p:nvPr/>
        </p:nvSpPr>
        <p:spPr>
          <a:xfrm rot="10800000">
            <a:off x="6095999" y="1544172"/>
            <a:ext cx="4712633" cy="4419598"/>
          </a:xfrm>
          <a:prstGeom prst="flowChartDocument">
            <a:avLst/>
          </a:prstGeom>
          <a:solidFill>
            <a:srgbClr val="33CCCC"/>
          </a:solidFill>
          <a:ln w="28575">
            <a:solidFill>
              <a:srgbClr val="0099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BABCE9D-8838-4A3A-0759-D920FBD5C5E5}"/>
              </a:ext>
            </a:extLst>
          </p:cNvPr>
          <p:cNvSpPr txBox="1"/>
          <p:nvPr/>
        </p:nvSpPr>
        <p:spPr>
          <a:xfrm>
            <a:off x="1383367" y="1543478"/>
            <a:ext cx="4351804" cy="3960058"/>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2700" dirty="0"/>
              <a:t>- The execution state that maintains compatibility with the previous ARM architectures. </a:t>
            </a:r>
          </a:p>
          <a:p>
            <a:r>
              <a:rPr lang="en-US" sz="2700" dirty="0"/>
              <a:t>- A 32-bit execution state that supports the execution of 32-bit ARM and Thumb instructions.</a:t>
            </a:r>
          </a:p>
          <a:p>
            <a:r>
              <a:rPr lang="en-US" sz="2700" dirty="0"/>
              <a:t>Backward-compatible, meaning that it can run legacy 32-bit ARM software without any modifications.</a:t>
            </a:r>
          </a:p>
        </p:txBody>
      </p:sp>
      <p:sp>
        <p:nvSpPr>
          <p:cNvPr id="8" name="TextBox 7">
            <a:extLst>
              <a:ext uri="{FF2B5EF4-FFF2-40B4-BE49-F238E27FC236}">
                <a16:creationId xmlns:a16="http://schemas.microsoft.com/office/drawing/2014/main" id="{7DCDFA0C-EBB7-1DC6-760F-D248B3D2945D}"/>
              </a:ext>
            </a:extLst>
          </p:cNvPr>
          <p:cNvSpPr txBox="1"/>
          <p:nvPr/>
        </p:nvSpPr>
        <p:spPr>
          <a:xfrm>
            <a:off x="4081182" y="5236248"/>
            <a:ext cx="1526242" cy="646331"/>
          </a:xfrm>
          <a:prstGeom prst="rect">
            <a:avLst/>
          </a:prstGeom>
          <a:noFill/>
        </p:spPr>
        <p:txBody>
          <a:bodyPr wrap="square">
            <a:spAutoFit/>
          </a:bodyPr>
          <a:lstStyle/>
          <a:p>
            <a:r>
              <a:rPr lang="en-US" sz="3600" b="1" kern="100" dirty="0">
                <a:solidFill>
                  <a:schemeClr val="accent2">
                    <a:lumMod val="50000"/>
                  </a:schemeClr>
                </a:solidFill>
                <a:latin typeface="DaunPenh" panose="01010101010101010101" pitchFamily="2" charset="0"/>
                <a:ea typeface="Calibri" panose="020F0502020204030204" pitchFamily="34" charset="0"/>
                <a:cs typeface="DaunPenh" panose="01010101010101010101" pitchFamily="2" charset="0"/>
              </a:rPr>
              <a:t>AArch32</a:t>
            </a:r>
          </a:p>
        </p:txBody>
      </p:sp>
      <p:sp>
        <p:nvSpPr>
          <p:cNvPr id="9" name="TextBox 8">
            <a:extLst>
              <a:ext uri="{FF2B5EF4-FFF2-40B4-BE49-F238E27FC236}">
                <a16:creationId xmlns:a16="http://schemas.microsoft.com/office/drawing/2014/main" id="{D45A774B-EEBA-32F0-2C36-4C6FF09C544D}"/>
              </a:ext>
            </a:extLst>
          </p:cNvPr>
          <p:cNvSpPr txBox="1"/>
          <p:nvPr/>
        </p:nvSpPr>
        <p:spPr>
          <a:xfrm>
            <a:off x="6190129" y="1630890"/>
            <a:ext cx="1526242" cy="646331"/>
          </a:xfrm>
          <a:prstGeom prst="rect">
            <a:avLst/>
          </a:prstGeom>
          <a:noFill/>
        </p:spPr>
        <p:txBody>
          <a:bodyPr wrap="square">
            <a:spAutoFit/>
          </a:bodyPr>
          <a:lstStyle/>
          <a:p>
            <a:r>
              <a:rPr lang="en-US" sz="3600" b="1" kern="100" dirty="0">
                <a:solidFill>
                  <a:schemeClr val="accent2">
                    <a:lumMod val="50000"/>
                  </a:schemeClr>
                </a:solidFill>
                <a:latin typeface="DaunPenh" panose="01010101010101010101" pitchFamily="2" charset="0"/>
                <a:ea typeface="Calibri" panose="020F0502020204030204" pitchFamily="34" charset="0"/>
                <a:cs typeface="DaunPenh" panose="01010101010101010101" pitchFamily="2" charset="0"/>
              </a:rPr>
              <a:t>AArch64</a:t>
            </a:r>
          </a:p>
        </p:txBody>
      </p:sp>
      <p:sp>
        <p:nvSpPr>
          <p:cNvPr id="10" name="TextBox 9">
            <a:extLst>
              <a:ext uri="{FF2B5EF4-FFF2-40B4-BE49-F238E27FC236}">
                <a16:creationId xmlns:a16="http://schemas.microsoft.com/office/drawing/2014/main" id="{1259EDBF-02B0-00A4-98D0-0B61A865C6D1}"/>
              </a:ext>
            </a:extLst>
          </p:cNvPr>
          <p:cNvSpPr txBox="1"/>
          <p:nvPr/>
        </p:nvSpPr>
        <p:spPr>
          <a:xfrm>
            <a:off x="6322639" y="1954055"/>
            <a:ext cx="4351804" cy="4106252"/>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pPr algn="r"/>
            <a:r>
              <a:rPr lang="en-US" sz="2400" dirty="0"/>
              <a:t>- Also known as ARMv8-A. </a:t>
            </a:r>
          </a:p>
          <a:p>
            <a:r>
              <a:rPr lang="en-US" sz="2400" dirty="0"/>
              <a:t>- The 64-bit execution state </a:t>
            </a:r>
          </a:p>
          <a:p>
            <a:r>
              <a:rPr lang="en-US" sz="2400" dirty="0"/>
              <a:t>- Supports 64-bit memory addressing and 64-bit arithmetic operations</a:t>
            </a:r>
          </a:p>
          <a:p>
            <a:r>
              <a:rPr lang="en-US" sz="2400" dirty="0"/>
              <a:t>- Increased performance, larger addressable memory space</a:t>
            </a:r>
          </a:p>
          <a:p>
            <a:r>
              <a:rPr lang="en-US" sz="2400" dirty="0"/>
              <a:t>- Not backward-compatible with AArch32</a:t>
            </a:r>
          </a:p>
          <a:p>
            <a:r>
              <a:rPr lang="en-US" sz="2400" dirty="0"/>
              <a:t>Software designed for AArch32 cannot be executed directly in AArch64 mode and requires recompilation or emulation.</a:t>
            </a:r>
          </a:p>
        </p:txBody>
      </p:sp>
    </p:spTree>
    <p:extLst>
      <p:ext uri="{BB962C8B-B14F-4D97-AF65-F5344CB8AC3E}">
        <p14:creationId xmlns:p14="http://schemas.microsoft.com/office/powerpoint/2010/main" val="3829110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4B921E-D3D8-6650-CFF2-69DD25A472FC}"/>
              </a:ext>
            </a:extLst>
          </p:cNvPr>
          <p:cNvSpPr txBox="1"/>
          <p:nvPr/>
        </p:nvSpPr>
        <p:spPr>
          <a:xfrm>
            <a:off x="2790899" y="1545496"/>
            <a:ext cx="8681049" cy="830997"/>
          </a:xfrm>
          <a:prstGeom prst="rect">
            <a:avLst/>
          </a:prstGeom>
          <a:noFill/>
        </p:spPr>
        <p:txBody>
          <a:bodyPr wrap="square">
            <a:spAutoFit/>
          </a:bodyPr>
          <a:lstStyle/>
          <a:p>
            <a:pPr marL="0" marR="0">
              <a:spcBef>
                <a:spcPts val="0"/>
              </a:spcBef>
              <a:spcAft>
                <a:spcPts val="500"/>
              </a:spcAft>
              <a:tabLst>
                <a:tab pos="3933825" algn="l"/>
              </a:tabLst>
            </a:pPr>
            <a:r>
              <a:rPr lang="en-US" sz="2400" b="1" kern="100" dirty="0">
                <a:solidFill>
                  <a:srgbClr val="002060"/>
                </a:solidFill>
                <a:highlight>
                  <a:srgbClr val="A7A7FF"/>
                </a:highlight>
                <a:latin typeface="DaunPenh" panose="01010101010101010101" pitchFamily="2" charset="0"/>
                <a:ea typeface="Calibri" panose="020F0502020204030204" pitchFamily="34" charset="0"/>
                <a:cs typeface="DaunPenh" panose="01010101010101010101" pitchFamily="2" charset="0"/>
              </a:rPr>
              <a:t>Scalability</a:t>
            </a:r>
            <a:r>
              <a:rPr lang="en-US" sz="24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Supports a wide range of implementations, from low-power embedded devices to high-performance servers, enabling scalability across different market segments.</a:t>
            </a:r>
          </a:p>
        </p:txBody>
      </p:sp>
      <p:pic>
        <p:nvPicPr>
          <p:cNvPr id="6" name="Graphic 5" descr="Processor outline">
            <a:extLst>
              <a:ext uri="{FF2B5EF4-FFF2-40B4-BE49-F238E27FC236}">
                <a16:creationId xmlns:a16="http://schemas.microsoft.com/office/drawing/2014/main" id="{1B04ADA9-3DAC-3A41-BAF2-2312267E1B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6513" y="1545496"/>
            <a:ext cx="464388" cy="464388"/>
          </a:xfrm>
          <a:prstGeom prst="rect">
            <a:avLst/>
          </a:prstGeom>
        </p:spPr>
      </p:pic>
      <p:sp>
        <p:nvSpPr>
          <p:cNvPr id="7" name="TextBox 6">
            <a:extLst>
              <a:ext uri="{FF2B5EF4-FFF2-40B4-BE49-F238E27FC236}">
                <a16:creationId xmlns:a16="http://schemas.microsoft.com/office/drawing/2014/main" id="{0F4CDFC4-0164-3ED6-2731-189005A9A8B5}"/>
              </a:ext>
            </a:extLst>
          </p:cNvPr>
          <p:cNvSpPr txBox="1"/>
          <p:nvPr/>
        </p:nvSpPr>
        <p:spPr>
          <a:xfrm>
            <a:off x="2791913" y="3282877"/>
            <a:ext cx="8677395" cy="1200329"/>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2400" dirty="0">
                <a:highlight>
                  <a:srgbClr val="A7A7FF"/>
                </a:highlight>
              </a:rPr>
              <a:t>Improved security</a:t>
            </a:r>
            <a:r>
              <a:rPr lang="en-US" sz="2400" dirty="0"/>
              <a:t> ARMv8 includes enhanced security features, such as address space layout randomization (ASLR) and pointer authentication, to mitigate security vulnerabilities and protect against exploits.</a:t>
            </a:r>
          </a:p>
        </p:txBody>
      </p:sp>
      <p:pic>
        <p:nvPicPr>
          <p:cNvPr id="8" name="Graphic 7" descr="Processor outline">
            <a:extLst>
              <a:ext uri="{FF2B5EF4-FFF2-40B4-BE49-F238E27FC236}">
                <a16:creationId xmlns:a16="http://schemas.microsoft.com/office/drawing/2014/main" id="{E87ADE68-8913-49C6-48A0-37C2ACCEA0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7525" y="3282877"/>
            <a:ext cx="464388" cy="464388"/>
          </a:xfrm>
          <a:prstGeom prst="rect">
            <a:avLst/>
          </a:prstGeom>
        </p:spPr>
      </p:pic>
      <p:sp>
        <p:nvSpPr>
          <p:cNvPr id="19" name="TextBox 18">
            <a:extLst>
              <a:ext uri="{FF2B5EF4-FFF2-40B4-BE49-F238E27FC236}">
                <a16:creationId xmlns:a16="http://schemas.microsoft.com/office/drawing/2014/main" id="{8944E654-7432-AE88-31F9-311B10070941}"/>
              </a:ext>
            </a:extLst>
          </p:cNvPr>
          <p:cNvSpPr txBox="1"/>
          <p:nvPr/>
        </p:nvSpPr>
        <p:spPr>
          <a:xfrm>
            <a:off x="2790899" y="5657671"/>
            <a:ext cx="8677395" cy="1200329"/>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2400" dirty="0">
                <a:highlight>
                  <a:srgbClr val="A7A7FF"/>
                </a:highlight>
              </a:rPr>
              <a:t>Increased performance</a:t>
            </a:r>
            <a:r>
              <a:rPr lang="en-US" sz="2400" dirty="0"/>
              <a:t> The 64-bit execution state of AArch64 provides access to a larger number of registers, larger memory address space, and improved SIMD (Single Instruction, Multiple Data) capabilities, resulting in improved performance for compute-intensive workloads.</a:t>
            </a:r>
          </a:p>
        </p:txBody>
      </p:sp>
      <p:pic>
        <p:nvPicPr>
          <p:cNvPr id="20" name="Graphic 19" descr="Processor outline">
            <a:extLst>
              <a:ext uri="{FF2B5EF4-FFF2-40B4-BE49-F238E27FC236}">
                <a16:creationId xmlns:a16="http://schemas.microsoft.com/office/drawing/2014/main" id="{28B8D902-4A46-BFFB-2AD7-AEC5A88085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6511" y="5657671"/>
            <a:ext cx="464388" cy="464388"/>
          </a:xfrm>
          <a:prstGeom prst="rect">
            <a:avLst/>
          </a:prstGeom>
        </p:spPr>
      </p:pic>
      <p:sp>
        <p:nvSpPr>
          <p:cNvPr id="23" name="TextBox 22">
            <a:extLst>
              <a:ext uri="{FF2B5EF4-FFF2-40B4-BE49-F238E27FC236}">
                <a16:creationId xmlns:a16="http://schemas.microsoft.com/office/drawing/2014/main" id="{A7D52586-B2CA-5955-22FA-79664C6B36C0}"/>
              </a:ext>
            </a:extLst>
          </p:cNvPr>
          <p:cNvSpPr txBox="1"/>
          <p:nvPr/>
        </p:nvSpPr>
        <p:spPr>
          <a:xfrm>
            <a:off x="2790899" y="350685"/>
            <a:ext cx="8681049" cy="1200329"/>
          </a:xfrm>
          <a:prstGeom prst="rect">
            <a:avLst/>
          </a:prstGeom>
          <a:noFill/>
        </p:spPr>
        <p:txBody>
          <a:bodyPr wrap="square">
            <a:spAutoFit/>
          </a:bodyPr>
          <a:lstStyle/>
          <a:p>
            <a:pPr marL="0" marR="0">
              <a:spcBef>
                <a:spcPts val="0"/>
              </a:spcBef>
              <a:spcAft>
                <a:spcPts val="500"/>
              </a:spcAft>
              <a:tabLst>
                <a:tab pos="3933825" algn="l"/>
              </a:tabLst>
            </a:pPr>
            <a:r>
              <a:rPr lang="en-US" sz="2400" b="1" kern="100" dirty="0">
                <a:solidFill>
                  <a:srgbClr val="002060"/>
                </a:solidFill>
                <a:highlight>
                  <a:srgbClr val="A7A7FF"/>
                </a:highlight>
                <a:latin typeface="DaunPenh" panose="01010101010101010101" pitchFamily="2" charset="0"/>
                <a:ea typeface="Calibri" panose="020F0502020204030204" pitchFamily="34" charset="0"/>
                <a:cs typeface="DaunPenh" panose="01010101010101010101" pitchFamily="2" charset="0"/>
              </a:rPr>
              <a:t>Energy efficiency</a:t>
            </a:r>
            <a:r>
              <a:rPr lang="en-US" sz="24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ARMv8 incorporates power-saving features, including improved branch prediction, instruction prefetching, and power gating, to optimize energy efficiency and extend battery life in mobile and embedded devices.</a:t>
            </a:r>
          </a:p>
        </p:txBody>
      </p:sp>
      <p:pic>
        <p:nvPicPr>
          <p:cNvPr id="24" name="Graphic 23" descr="Processor outline">
            <a:extLst>
              <a:ext uri="{FF2B5EF4-FFF2-40B4-BE49-F238E27FC236}">
                <a16:creationId xmlns:a16="http://schemas.microsoft.com/office/drawing/2014/main" id="{BAA9F9C9-B89A-B027-1FD9-4EA29E5288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6513" y="350685"/>
            <a:ext cx="464388" cy="464388"/>
          </a:xfrm>
          <a:prstGeom prst="rect">
            <a:avLst/>
          </a:prstGeom>
        </p:spPr>
      </p:pic>
      <p:sp>
        <p:nvSpPr>
          <p:cNvPr id="25" name="TextBox 24">
            <a:extLst>
              <a:ext uri="{FF2B5EF4-FFF2-40B4-BE49-F238E27FC236}">
                <a16:creationId xmlns:a16="http://schemas.microsoft.com/office/drawing/2014/main" id="{1AD40CEF-EE91-1108-AF62-25E197C2C6A2}"/>
              </a:ext>
            </a:extLst>
          </p:cNvPr>
          <p:cNvSpPr txBox="1"/>
          <p:nvPr/>
        </p:nvSpPr>
        <p:spPr>
          <a:xfrm>
            <a:off x="2790899" y="4450047"/>
            <a:ext cx="8681049" cy="1200329"/>
          </a:xfrm>
          <a:prstGeom prst="rect">
            <a:avLst/>
          </a:prstGeom>
          <a:noFill/>
        </p:spPr>
        <p:txBody>
          <a:bodyPr wrap="square">
            <a:spAutoFit/>
          </a:bodyPr>
          <a:lstStyle/>
          <a:p>
            <a:pPr marL="0" marR="0">
              <a:spcBef>
                <a:spcPts val="0"/>
              </a:spcBef>
              <a:spcAft>
                <a:spcPts val="500"/>
              </a:spcAft>
              <a:tabLst>
                <a:tab pos="3933825" algn="l"/>
              </a:tabLst>
            </a:pPr>
            <a:r>
              <a:rPr lang="en-US" sz="2400" b="1" kern="100" dirty="0">
                <a:solidFill>
                  <a:srgbClr val="002060"/>
                </a:solidFill>
                <a:highlight>
                  <a:srgbClr val="A7A7FF"/>
                </a:highlight>
                <a:latin typeface="DaunPenh" panose="01010101010101010101" pitchFamily="2" charset="0"/>
                <a:ea typeface="Calibri" panose="020F0502020204030204" pitchFamily="34" charset="0"/>
                <a:cs typeface="DaunPenh" panose="01010101010101010101" pitchFamily="2" charset="0"/>
              </a:rPr>
              <a:t>Virtualization support</a:t>
            </a:r>
            <a:r>
              <a:rPr lang="en-US" sz="24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ARMv8 architecture includes virtualization extensions, allowing efficient and secure virtualization of resources, enabling consolidation of multiple virtual machines on a single physical device.</a:t>
            </a:r>
          </a:p>
        </p:txBody>
      </p:sp>
      <p:pic>
        <p:nvPicPr>
          <p:cNvPr id="26" name="Graphic 25" descr="Processor outline">
            <a:extLst>
              <a:ext uri="{FF2B5EF4-FFF2-40B4-BE49-F238E27FC236}">
                <a16:creationId xmlns:a16="http://schemas.microsoft.com/office/drawing/2014/main" id="{C31023EE-83EB-84CD-0DCA-739ED7EEB4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6513" y="4450047"/>
            <a:ext cx="464388" cy="464388"/>
          </a:xfrm>
          <a:prstGeom prst="rect">
            <a:avLst/>
          </a:prstGeom>
        </p:spPr>
      </p:pic>
      <p:sp>
        <p:nvSpPr>
          <p:cNvPr id="29" name="TextBox 28">
            <a:extLst>
              <a:ext uri="{FF2B5EF4-FFF2-40B4-BE49-F238E27FC236}">
                <a16:creationId xmlns:a16="http://schemas.microsoft.com/office/drawing/2014/main" id="{7DDD5ED1-E4A6-A806-8081-FC11D40CBADE}"/>
              </a:ext>
            </a:extLst>
          </p:cNvPr>
          <p:cNvSpPr txBox="1"/>
          <p:nvPr/>
        </p:nvSpPr>
        <p:spPr>
          <a:xfrm>
            <a:off x="2790899" y="2444585"/>
            <a:ext cx="8681049" cy="830997"/>
          </a:xfrm>
          <a:prstGeom prst="rect">
            <a:avLst/>
          </a:prstGeom>
          <a:noFill/>
        </p:spPr>
        <p:txBody>
          <a:bodyPr wrap="square">
            <a:spAutoFit/>
          </a:bodyPr>
          <a:lstStyle/>
          <a:p>
            <a:pPr marL="0" marR="0">
              <a:spcBef>
                <a:spcPts val="0"/>
              </a:spcBef>
              <a:spcAft>
                <a:spcPts val="500"/>
              </a:spcAft>
              <a:tabLst>
                <a:tab pos="3933825" algn="l"/>
              </a:tabLst>
            </a:pPr>
            <a:r>
              <a:rPr lang="en-US" sz="2400" b="1" kern="100" dirty="0">
                <a:solidFill>
                  <a:srgbClr val="002060"/>
                </a:solidFill>
                <a:highlight>
                  <a:srgbClr val="A7A7FF"/>
                </a:highlight>
                <a:latin typeface="DaunPenh" panose="01010101010101010101" pitchFamily="2" charset="0"/>
                <a:ea typeface="Calibri" panose="020F0502020204030204" pitchFamily="34" charset="0"/>
                <a:cs typeface="DaunPenh" panose="01010101010101010101" pitchFamily="2" charset="0"/>
              </a:rPr>
              <a:t>Cryptography support</a:t>
            </a:r>
            <a:r>
              <a:rPr lang="en-US" sz="24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ARMv8 includes cryptographic instructions to accelerate encryption and decryption operations, enhancing the performance of cryptographic algorithms.</a:t>
            </a:r>
          </a:p>
        </p:txBody>
      </p:sp>
      <p:pic>
        <p:nvPicPr>
          <p:cNvPr id="30" name="Graphic 29" descr="Processor outline">
            <a:extLst>
              <a:ext uri="{FF2B5EF4-FFF2-40B4-BE49-F238E27FC236}">
                <a16:creationId xmlns:a16="http://schemas.microsoft.com/office/drawing/2014/main" id="{E1DA027F-5E4C-F6F2-71E0-9465334F3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6513" y="2444585"/>
            <a:ext cx="464388" cy="464388"/>
          </a:xfrm>
          <a:prstGeom prst="rect">
            <a:avLst/>
          </a:prstGeom>
        </p:spPr>
      </p:pic>
      <p:sp>
        <p:nvSpPr>
          <p:cNvPr id="31" name="Slide Number Placeholder 1">
            <a:extLst>
              <a:ext uri="{FF2B5EF4-FFF2-40B4-BE49-F238E27FC236}">
                <a16:creationId xmlns:a16="http://schemas.microsoft.com/office/drawing/2014/main" id="{11D589C1-E1E7-3BCF-3B5C-7F3C076CFB34}"/>
              </a:ext>
            </a:extLst>
          </p:cNvPr>
          <p:cNvSpPr>
            <a:spLocks noGrp="1"/>
          </p:cNvSpPr>
          <p:nvPr>
            <p:ph type="sldNum" sz="quarter" idx="12"/>
          </p:nvPr>
        </p:nvSpPr>
        <p:spPr>
          <a:xfrm>
            <a:off x="11082749" y="6459716"/>
            <a:ext cx="771089" cy="365125"/>
          </a:xfrm>
        </p:spPr>
        <p:txBody>
          <a:bodyPr/>
          <a:lstStyle/>
          <a:p>
            <a:fld id="{F4FAB6BF-40DC-425D-9FBF-182EC001560C}" type="slidenum">
              <a:rPr lang="en-US" smtClean="0"/>
              <a:t>42</a:t>
            </a:fld>
            <a:endParaRPr lang="en-US" dirty="0"/>
          </a:p>
        </p:txBody>
      </p:sp>
      <p:sp>
        <p:nvSpPr>
          <p:cNvPr id="32" name="TextBox 31">
            <a:extLst>
              <a:ext uri="{FF2B5EF4-FFF2-40B4-BE49-F238E27FC236}">
                <a16:creationId xmlns:a16="http://schemas.microsoft.com/office/drawing/2014/main" id="{4124573C-85EE-E42C-7E59-7F00DDE6D6BF}"/>
              </a:ext>
            </a:extLst>
          </p:cNvPr>
          <p:cNvSpPr txBox="1"/>
          <p:nvPr/>
        </p:nvSpPr>
        <p:spPr>
          <a:xfrm rot="16200000">
            <a:off x="-1393577" y="2136808"/>
            <a:ext cx="5988346" cy="1446550"/>
          </a:xfrm>
          <a:prstGeom prst="rect">
            <a:avLst/>
          </a:prstGeom>
          <a:noFill/>
        </p:spPr>
        <p:txBody>
          <a:bodyPr wrap="square" rtlCol="0">
            <a:spAutoFit/>
          </a:bodyPr>
          <a:lstStyle/>
          <a:p>
            <a:r>
              <a:rPr lang="en-US" sz="40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Other features of </a:t>
            </a:r>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ARMv8</a:t>
            </a:r>
            <a:endParaRPr lang="en-US" sz="40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endParaRPr>
          </a:p>
        </p:txBody>
      </p:sp>
    </p:spTree>
    <p:extLst>
      <p:ext uri="{BB962C8B-B14F-4D97-AF65-F5344CB8AC3E}">
        <p14:creationId xmlns:p14="http://schemas.microsoft.com/office/powerpoint/2010/main" val="2371756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704492-BBD6-7BB7-E947-8200F52B027F}"/>
              </a:ext>
            </a:extLst>
          </p:cNvPr>
          <p:cNvSpPr>
            <a:spLocks noGrp="1"/>
          </p:cNvSpPr>
          <p:nvPr>
            <p:ph type="sldNum" sz="quarter" idx="12"/>
          </p:nvPr>
        </p:nvSpPr>
        <p:spPr/>
        <p:txBody>
          <a:bodyPr/>
          <a:lstStyle/>
          <a:p>
            <a:fld id="{F4FAB6BF-40DC-425D-9FBF-182EC001560C}" type="slidenum">
              <a:rPr lang="en-US" smtClean="0"/>
              <a:t>43</a:t>
            </a:fld>
            <a:endParaRPr lang="en-US"/>
          </a:p>
        </p:txBody>
      </p:sp>
      <p:sp>
        <p:nvSpPr>
          <p:cNvPr id="3" name="TextBox 2">
            <a:extLst>
              <a:ext uri="{FF2B5EF4-FFF2-40B4-BE49-F238E27FC236}">
                <a16:creationId xmlns:a16="http://schemas.microsoft.com/office/drawing/2014/main" id="{D0402D7C-9CB9-4D88-3C68-67FB0EFF33B7}"/>
              </a:ext>
            </a:extLst>
          </p:cNvPr>
          <p:cNvSpPr txBox="1"/>
          <p:nvPr/>
        </p:nvSpPr>
        <p:spPr>
          <a:xfrm>
            <a:off x="2699007" y="291176"/>
            <a:ext cx="6793986"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ARM licensing model</a:t>
            </a:r>
          </a:p>
        </p:txBody>
      </p:sp>
      <p:sp>
        <p:nvSpPr>
          <p:cNvPr id="4" name="Rectangle: Diagonal Corners Snipped 3">
            <a:extLst>
              <a:ext uri="{FF2B5EF4-FFF2-40B4-BE49-F238E27FC236}">
                <a16:creationId xmlns:a16="http://schemas.microsoft.com/office/drawing/2014/main" id="{E7F31EC8-E14B-F9BA-0148-46F4293E2E28}"/>
              </a:ext>
            </a:extLst>
          </p:cNvPr>
          <p:cNvSpPr/>
          <p:nvPr/>
        </p:nvSpPr>
        <p:spPr>
          <a:xfrm>
            <a:off x="1517276" y="1896035"/>
            <a:ext cx="9157447" cy="3644153"/>
          </a:xfrm>
          <a:custGeom>
            <a:avLst/>
            <a:gdLst>
              <a:gd name="connsiteX0" fmla="*/ 0 w 9157447"/>
              <a:gd name="connsiteY0" fmla="*/ 0 h 3644153"/>
              <a:gd name="connsiteX1" fmla="*/ 8550076 w 9157447"/>
              <a:gd name="connsiteY1" fmla="*/ 0 h 3644153"/>
              <a:gd name="connsiteX2" fmla="*/ 9157447 w 9157447"/>
              <a:gd name="connsiteY2" fmla="*/ 607371 h 3644153"/>
              <a:gd name="connsiteX3" fmla="*/ 9157447 w 9157447"/>
              <a:gd name="connsiteY3" fmla="*/ 3644153 h 3644153"/>
              <a:gd name="connsiteX4" fmla="*/ 9157447 w 9157447"/>
              <a:gd name="connsiteY4" fmla="*/ 3644153 h 3644153"/>
              <a:gd name="connsiteX5" fmla="*/ 607371 w 9157447"/>
              <a:gd name="connsiteY5" fmla="*/ 3644153 h 3644153"/>
              <a:gd name="connsiteX6" fmla="*/ 0 w 9157447"/>
              <a:gd name="connsiteY6" fmla="*/ 3036782 h 3644153"/>
              <a:gd name="connsiteX7" fmla="*/ 0 w 9157447"/>
              <a:gd name="connsiteY7" fmla="*/ 0 h 364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7447" h="3644153" fill="none" extrusionOk="0">
                <a:moveTo>
                  <a:pt x="0" y="0"/>
                </a:moveTo>
                <a:cubicBezTo>
                  <a:pt x="2565126" y="-89747"/>
                  <a:pt x="7005253" y="169659"/>
                  <a:pt x="8550076" y="0"/>
                </a:cubicBezTo>
                <a:cubicBezTo>
                  <a:pt x="8807559" y="313718"/>
                  <a:pt x="9052543" y="582351"/>
                  <a:pt x="9157447" y="607371"/>
                </a:cubicBezTo>
                <a:cubicBezTo>
                  <a:pt x="8995229" y="1038231"/>
                  <a:pt x="9003947" y="2726357"/>
                  <a:pt x="9157447" y="3644153"/>
                </a:cubicBezTo>
                <a:lnTo>
                  <a:pt x="9157447" y="3644153"/>
                </a:lnTo>
                <a:cubicBezTo>
                  <a:pt x="5156400" y="3645207"/>
                  <a:pt x="3555165" y="3620278"/>
                  <a:pt x="607371" y="3644153"/>
                </a:cubicBezTo>
                <a:cubicBezTo>
                  <a:pt x="370323" y="3402133"/>
                  <a:pt x="301955" y="3288573"/>
                  <a:pt x="0" y="3036782"/>
                </a:cubicBezTo>
                <a:cubicBezTo>
                  <a:pt x="167847" y="1826215"/>
                  <a:pt x="148627" y="1499608"/>
                  <a:pt x="0" y="0"/>
                </a:cubicBezTo>
                <a:close/>
              </a:path>
              <a:path w="9157447" h="3644153" stroke="0" extrusionOk="0">
                <a:moveTo>
                  <a:pt x="0" y="0"/>
                </a:moveTo>
                <a:cubicBezTo>
                  <a:pt x="2981435" y="72436"/>
                  <a:pt x="6214264" y="71782"/>
                  <a:pt x="8550076" y="0"/>
                </a:cubicBezTo>
                <a:cubicBezTo>
                  <a:pt x="8737476" y="264290"/>
                  <a:pt x="9040789" y="514187"/>
                  <a:pt x="9157447" y="607371"/>
                </a:cubicBezTo>
                <a:cubicBezTo>
                  <a:pt x="9267180" y="1911202"/>
                  <a:pt x="9179500" y="2872005"/>
                  <a:pt x="9157447" y="3644153"/>
                </a:cubicBezTo>
                <a:lnTo>
                  <a:pt x="9157447" y="3644153"/>
                </a:lnTo>
                <a:cubicBezTo>
                  <a:pt x="7696911" y="3670702"/>
                  <a:pt x="1707021" y="3491673"/>
                  <a:pt x="607371" y="3644153"/>
                </a:cubicBezTo>
                <a:cubicBezTo>
                  <a:pt x="292011" y="3369490"/>
                  <a:pt x="190410" y="3274220"/>
                  <a:pt x="0" y="3036782"/>
                </a:cubicBezTo>
                <a:cubicBezTo>
                  <a:pt x="143924" y="1710127"/>
                  <a:pt x="103516" y="641187"/>
                  <a:pt x="0" y="0"/>
                </a:cubicBezTo>
                <a:close/>
              </a:path>
            </a:pathLst>
          </a:custGeom>
          <a:blipFill>
            <a:blip r:embed="rId2"/>
            <a:tile tx="0" ty="0" sx="100000" sy="100000" flip="none" algn="tl"/>
          </a:blipFill>
          <a:ln>
            <a:solidFill>
              <a:schemeClr val="accent4">
                <a:lumMod val="50000"/>
              </a:schemeClr>
            </a:solidFill>
            <a:extLst>
              <a:ext uri="{C807C97D-BFC1-408E-A445-0C87EB9F89A2}">
                <ask:lineSketchStyleProps xmlns:ask="http://schemas.microsoft.com/office/drawing/2018/sketchyshapes" sd="2281673282">
                  <a:prstGeom prst="snip2DiagRect">
                    <a:avLst>
                      <a:gd name="adj1" fmla="val 0"/>
                      <a:gd name="adj2" fmla="val 16667"/>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3879721-7830-4615-9CFA-D540283C1C0D}"/>
              </a:ext>
            </a:extLst>
          </p:cNvPr>
          <p:cNvSpPr txBox="1"/>
          <p:nvPr/>
        </p:nvSpPr>
        <p:spPr>
          <a:xfrm>
            <a:off x="1913965" y="2261853"/>
            <a:ext cx="8680076" cy="3046988"/>
          </a:xfrm>
          <a:prstGeom prst="rect">
            <a:avLst/>
          </a:prstGeom>
          <a:noFill/>
        </p:spPr>
        <p:txBody>
          <a:bodyPr wrap="square">
            <a:spAutoFit/>
          </a:bodyPr>
          <a:lstStyle>
            <a:defPPr>
              <a:defRPr lang="en-US"/>
            </a:defPPr>
            <a:lvl1pPr marR="0">
              <a:spcBef>
                <a:spcPts val="0"/>
              </a:spcBef>
              <a:spcAft>
                <a:spcPts val="500"/>
              </a:spcAft>
              <a:tabLst>
                <a:tab pos="3933825" algn="l"/>
              </a:tabLst>
              <a:defRPr sz="2400" b="1" kern="100">
                <a:solidFill>
                  <a:srgbClr val="002060"/>
                </a:solidFill>
                <a:highlight>
                  <a:srgbClr val="A7A7FF"/>
                </a:highlight>
                <a:latin typeface="DaunPenh" panose="01010101010101010101" pitchFamily="2" charset="0"/>
                <a:ea typeface="Calibri" panose="020F0502020204030204" pitchFamily="34" charset="0"/>
                <a:cs typeface="DaunPenh" panose="01010101010101010101" pitchFamily="2" charset="0"/>
              </a:defRPr>
            </a:lvl1pPr>
          </a:lstStyle>
          <a:p>
            <a:r>
              <a:rPr lang="en-US" sz="3200" dirty="0">
                <a:solidFill>
                  <a:schemeClr val="accent4">
                    <a:lumMod val="50000"/>
                  </a:schemeClr>
                </a:solidFill>
              </a:rPr>
              <a:t>ARM's licensing model is based on the concept of intellectual property (IP) licensing. ARM, designs and licenses processor architectures and related technologies rather than manufacturing and selling physical chips. This approach allows ARM to focus on innovation and design, while partnering with semiconductor companies to produce chips based on their architectures.</a:t>
            </a:r>
          </a:p>
        </p:txBody>
      </p:sp>
    </p:spTree>
    <p:extLst>
      <p:ext uri="{BB962C8B-B14F-4D97-AF65-F5344CB8AC3E}">
        <p14:creationId xmlns:p14="http://schemas.microsoft.com/office/powerpoint/2010/main" val="777774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Snipped 13">
            <a:extLst>
              <a:ext uri="{FF2B5EF4-FFF2-40B4-BE49-F238E27FC236}">
                <a16:creationId xmlns:a16="http://schemas.microsoft.com/office/drawing/2014/main" id="{7A1137C7-480E-6D2A-B3CD-32FFDB7CE163}"/>
              </a:ext>
            </a:extLst>
          </p:cNvPr>
          <p:cNvSpPr/>
          <p:nvPr/>
        </p:nvSpPr>
        <p:spPr>
          <a:xfrm>
            <a:off x="1634920" y="3309281"/>
            <a:ext cx="9270923" cy="3151226"/>
          </a:xfrm>
          <a:custGeom>
            <a:avLst/>
            <a:gdLst>
              <a:gd name="connsiteX0" fmla="*/ 0 w 9270923"/>
              <a:gd name="connsiteY0" fmla="*/ 0 h 3151226"/>
              <a:gd name="connsiteX1" fmla="*/ 9270923 w 9270923"/>
              <a:gd name="connsiteY1" fmla="*/ 0 h 3151226"/>
              <a:gd name="connsiteX2" fmla="*/ 9270923 w 9270923"/>
              <a:gd name="connsiteY2" fmla="*/ 0 h 3151226"/>
              <a:gd name="connsiteX3" fmla="*/ 9270923 w 9270923"/>
              <a:gd name="connsiteY3" fmla="*/ 3151226 h 3151226"/>
              <a:gd name="connsiteX4" fmla="*/ 9270923 w 9270923"/>
              <a:gd name="connsiteY4" fmla="*/ 3151226 h 3151226"/>
              <a:gd name="connsiteX5" fmla="*/ 0 w 9270923"/>
              <a:gd name="connsiteY5" fmla="*/ 3151226 h 3151226"/>
              <a:gd name="connsiteX6" fmla="*/ 0 w 9270923"/>
              <a:gd name="connsiteY6" fmla="*/ 3151226 h 3151226"/>
              <a:gd name="connsiteX7" fmla="*/ 0 w 9270923"/>
              <a:gd name="connsiteY7" fmla="*/ 0 h 3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70923" h="3151226" fill="none" extrusionOk="0">
                <a:moveTo>
                  <a:pt x="0" y="0"/>
                </a:moveTo>
                <a:cubicBezTo>
                  <a:pt x="3867836" y="-149795"/>
                  <a:pt x="4808755" y="153605"/>
                  <a:pt x="9270923" y="0"/>
                </a:cubicBezTo>
                <a:lnTo>
                  <a:pt x="9270923" y="0"/>
                </a:lnTo>
                <a:cubicBezTo>
                  <a:pt x="9126999" y="1185144"/>
                  <a:pt x="9167407" y="2065448"/>
                  <a:pt x="9270923" y="3151226"/>
                </a:cubicBezTo>
                <a:lnTo>
                  <a:pt x="9270923" y="3151226"/>
                </a:lnTo>
                <a:cubicBezTo>
                  <a:pt x="7017856" y="3240973"/>
                  <a:pt x="1176068" y="2981567"/>
                  <a:pt x="0" y="3151226"/>
                </a:cubicBezTo>
                <a:lnTo>
                  <a:pt x="0" y="3151226"/>
                </a:lnTo>
                <a:cubicBezTo>
                  <a:pt x="147998" y="1873231"/>
                  <a:pt x="-71999" y="1134825"/>
                  <a:pt x="0" y="0"/>
                </a:cubicBezTo>
                <a:close/>
              </a:path>
              <a:path w="9270923" h="3151226" stroke="0" extrusionOk="0">
                <a:moveTo>
                  <a:pt x="0" y="0"/>
                </a:moveTo>
                <a:cubicBezTo>
                  <a:pt x="2789942" y="72436"/>
                  <a:pt x="4725015" y="71782"/>
                  <a:pt x="9270923" y="0"/>
                </a:cubicBezTo>
                <a:lnTo>
                  <a:pt x="9270923" y="0"/>
                </a:lnTo>
                <a:cubicBezTo>
                  <a:pt x="9111433" y="1330781"/>
                  <a:pt x="9410856" y="2459751"/>
                  <a:pt x="9270923" y="3151226"/>
                </a:cubicBezTo>
                <a:lnTo>
                  <a:pt x="9270923" y="3151226"/>
                </a:lnTo>
                <a:cubicBezTo>
                  <a:pt x="6166137" y="3260959"/>
                  <a:pt x="2368000" y="3173279"/>
                  <a:pt x="0" y="3151226"/>
                </a:cubicBezTo>
                <a:lnTo>
                  <a:pt x="0" y="3151226"/>
                </a:lnTo>
                <a:cubicBezTo>
                  <a:pt x="-26549" y="1845297"/>
                  <a:pt x="152480" y="1018834"/>
                  <a:pt x="0" y="0"/>
                </a:cubicBezTo>
                <a:close/>
              </a:path>
            </a:pathLst>
          </a:custGeom>
          <a:blipFill>
            <a:blip r:embed="rId2"/>
            <a:tile tx="0" ty="0" sx="100000" sy="100000" flip="none" algn="tl"/>
          </a:blipFill>
          <a:ln>
            <a:solidFill>
              <a:schemeClr val="accent4">
                <a:lumMod val="50000"/>
              </a:schemeClr>
            </a:solidFill>
            <a:extLst>
              <a:ext uri="{C807C97D-BFC1-408E-A445-0C87EB9F89A2}">
                <ask:lineSketchStyleProps xmlns:ask="http://schemas.microsoft.com/office/drawing/2018/sketchyshapes" sd="2281673282">
                  <a:prstGeom prst="snip2DiagRect">
                    <a:avLst>
                      <a:gd name="adj1" fmla="val 0"/>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55704492-BBD6-7BB7-E947-8200F52B027F}"/>
              </a:ext>
            </a:extLst>
          </p:cNvPr>
          <p:cNvSpPr>
            <a:spLocks noGrp="1"/>
          </p:cNvSpPr>
          <p:nvPr>
            <p:ph type="sldNum" sz="quarter" idx="12"/>
          </p:nvPr>
        </p:nvSpPr>
        <p:spPr>
          <a:xfrm>
            <a:off x="10617835" y="6095382"/>
            <a:ext cx="771089" cy="365125"/>
          </a:xfrm>
        </p:spPr>
        <p:txBody>
          <a:bodyPr/>
          <a:lstStyle/>
          <a:p>
            <a:fld id="{F4FAB6BF-40DC-425D-9FBF-182EC001560C}" type="slidenum">
              <a:rPr lang="en-US" smtClean="0"/>
              <a:t>44</a:t>
            </a:fld>
            <a:endParaRPr lang="en-US" dirty="0"/>
          </a:p>
        </p:txBody>
      </p:sp>
      <p:sp>
        <p:nvSpPr>
          <p:cNvPr id="4" name="Rectangle: Diagonal Corners Snipped 3">
            <a:extLst>
              <a:ext uri="{FF2B5EF4-FFF2-40B4-BE49-F238E27FC236}">
                <a16:creationId xmlns:a16="http://schemas.microsoft.com/office/drawing/2014/main" id="{E7F31EC8-E14B-F9BA-0148-46F4293E2E28}"/>
              </a:ext>
            </a:extLst>
          </p:cNvPr>
          <p:cNvSpPr/>
          <p:nvPr/>
        </p:nvSpPr>
        <p:spPr>
          <a:xfrm>
            <a:off x="1634920" y="350087"/>
            <a:ext cx="9270923" cy="2848030"/>
          </a:xfrm>
          <a:custGeom>
            <a:avLst/>
            <a:gdLst>
              <a:gd name="connsiteX0" fmla="*/ 0 w 9270923"/>
              <a:gd name="connsiteY0" fmla="*/ 0 h 2848030"/>
              <a:gd name="connsiteX1" fmla="*/ 9270923 w 9270923"/>
              <a:gd name="connsiteY1" fmla="*/ 0 h 2848030"/>
              <a:gd name="connsiteX2" fmla="*/ 9270923 w 9270923"/>
              <a:gd name="connsiteY2" fmla="*/ 0 h 2848030"/>
              <a:gd name="connsiteX3" fmla="*/ 9270923 w 9270923"/>
              <a:gd name="connsiteY3" fmla="*/ 2848030 h 2848030"/>
              <a:gd name="connsiteX4" fmla="*/ 9270923 w 9270923"/>
              <a:gd name="connsiteY4" fmla="*/ 2848030 h 2848030"/>
              <a:gd name="connsiteX5" fmla="*/ 0 w 9270923"/>
              <a:gd name="connsiteY5" fmla="*/ 2848030 h 2848030"/>
              <a:gd name="connsiteX6" fmla="*/ 0 w 9270923"/>
              <a:gd name="connsiteY6" fmla="*/ 2848030 h 2848030"/>
              <a:gd name="connsiteX7" fmla="*/ 0 w 9270923"/>
              <a:gd name="connsiteY7" fmla="*/ 0 h 28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70923" h="2848030" fill="none" extrusionOk="0">
                <a:moveTo>
                  <a:pt x="0" y="0"/>
                </a:moveTo>
                <a:cubicBezTo>
                  <a:pt x="3867836" y="-149795"/>
                  <a:pt x="4808755" y="153605"/>
                  <a:pt x="9270923" y="0"/>
                </a:cubicBezTo>
                <a:lnTo>
                  <a:pt x="9270923" y="0"/>
                </a:lnTo>
                <a:cubicBezTo>
                  <a:pt x="9126999" y="672516"/>
                  <a:pt x="9167407" y="1642316"/>
                  <a:pt x="9270923" y="2848030"/>
                </a:cubicBezTo>
                <a:lnTo>
                  <a:pt x="9270923" y="2848030"/>
                </a:lnTo>
                <a:cubicBezTo>
                  <a:pt x="7017856" y="2937777"/>
                  <a:pt x="1176068" y="2678371"/>
                  <a:pt x="0" y="2848030"/>
                </a:cubicBezTo>
                <a:lnTo>
                  <a:pt x="0" y="2848030"/>
                </a:lnTo>
                <a:cubicBezTo>
                  <a:pt x="147998" y="1804612"/>
                  <a:pt x="-71999" y="846024"/>
                  <a:pt x="0" y="0"/>
                </a:cubicBezTo>
                <a:close/>
              </a:path>
              <a:path w="9270923" h="2848030" stroke="0" extrusionOk="0">
                <a:moveTo>
                  <a:pt x="0" y="0"/>
                </a:moveTo>
                <a:cubicBezTo>
                  <a:pt x="2789942" y="72436"/>
                  <a:pt x="4725015" y="71782"/>
                  <a:pt x="9270923" y="0"/>
                </a:cubicBezTo>
                <a:lnTo>
                  <a:pt x="9270923" y="0"/>
                </a:lnTo>
                <a:cubicBezTo>
                  <a:pt x="9111433" y="904998"/>
                  <a:pt x="9410856" y="1798082"/>
                  <a:pt x="9270923" y="2848030"/>
                </a:cubicBezTo>
                <a:lnTo>
                  <a:pt x="9270923" y="2848030"/>
                </a:lnTo>
                <a:cubicBezTo>
                  <a:pt x="6166137" y="2957763"/>
                  <a:pt x="2368000" y="2870083"/>
                  <a:pt x="0" y="2848030"/>
                </a:cubicBezTo>
                <a:lnTo>
                  <a:pt x="0" y="2848030"/>
                </a:lnTo>
                <a:cubicBezTo>
                  <a:pt x="-26549" y="1489219"/>
                  <a:pt x="152480" y="1303052"/>
                  <a:pt x="0" y="0"/>
                </a:cubicBezTo>
                <a:close/>
              </a:path>
            </a:pathLst>
          </a:custGeom>
          <a:blipFill>
            <a:blip r:embed="rId2"/>
            <a:tile tx="0" ty="0" sx="100000" sy="100000" flip="none" algn="tl"/>
          </a:blipFill>
          <a:ln>
            <a:solidFill>
              <a:schemeClr val="accent4">
                <a:lumMod val="50000"/>
              </a:schemeClr>
            </a:solidFill>
            <a:extLst>
              <a:ext uri="{C807C97D-BFC1-408E-A445-0C87EB9F89A2}">
                <ask:lineSketchStyleProps xmlns:ask="http://schemas.microsoft.com/office/drawing/2018/sketchyshapes" sd="2281673282">
                  <a:prstGeom prst="snip2DiagRect">
                    <a:avLst>
                      <a:gd name="adj1" fmla="val 0"/>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879721-7830-4615-9CFA-D540283C1C0D}"/>
              </a:ext>
            </a:extLst>
          </p:cNvPr>
          <p:cNvSpPr txBox="1"/>
          <p:nvPr/>
        </p:nvSpPr>
        <p:spPr>
          <a:xfrm>
            <a:off x="1888717" y="532407"/>
            <a:ext cx="8680076" cy="2554545"/>
          </a:xfrm>
          <a:prstGeom prst="rect">
            <a:avLst/>
          </a:prstGeom>
          <a:noFill/>
        </p:spPr>
        <p:txBody>
          <a:bodyPr wrap="square">
            <a:spAutoFit/>
          </a:bodyPr>
          <a:lstStyle>
            <a:defPPr>
              <a:defRPr lang="en-US"/>
            </a:defPPr>
            <a:lvl1pPr marR="0">
              <a:spcBef>
                <a:spcPts val="0"/>
              </a:spcBef>
              <a:spcAft>
                <a:spcPts val="500"/>
              </a:spcAft>
              <a:tabLst>
                <a:tab pos="3933825" algn="l"/>
              </a:tabLst>
              <a:defRPr sz="2400" b="1" kern="100">
                <a:solidFill>
                  <a:srgbClr val="002060"/>
                </a:solidFill>
                <a:highlight>
                  <a:srgbClr val="A7A7FF"/>
                </a:highlight>
                <a:latin typeface="DaunPenh" panose="01010101010101010101" pitchFamily="2" charset="0"/>
                <a:ea typeface="Calibri" panose="020F0502020204030204" pitchFamily="34" charset="0"/>
                <a:cs typeface="DaunPenh" panose="01010101010101010101" pitchFamily="2" charset="0"/>
              </a:defRPr>
            </a:lvl1pPr>
          </a:lstStyle>
          <a:p>
            <a:r>
              <a:rPr lang="en-US" sz="3200" dirty="0">
                <a:solidFill>
                  <a:schemeClr val="accent4">
                    <a:lumMod val="50000"/>
                  </a:schemeClr>
                </a:solidFill>
              </a:rPr>
              <a:t>Architecture License: This license grants the licensee the right to use ARM's processor architecture to design their own chips. It provides access to the instruction set architecture (ISA) and the necessary design specifications. Companies with an architecture license can create custom processors tailored to their specific requirements.</a:t>
            </a:r>
          </a:p>
        </p:txBody>
      </p:sp>
      <p:sp>
        <p:nvSpPr>
          <p:cNvPr id="11" name="TextBox 10">
            <a:extLst>
              <a:ext uri="{FF2B5EF4-FFF2-40B4-BE49-F238E27FC236}">
                <a16:creationId xmlns:a16="http://schemas.microsoft.com/office/drawing/2014/main" id="{2DADBA63-8058-74B7-DB1C-4AC0CABEF062}"/>
              </a:ext>
            </a:extLst>
          </p:cNvPr>
          <p:cNvSpPr txBox="1"/>
          <p:nvPr/>
        </p:nvSpPr>
        <p:spPr>
          <a:xfrm rot="16200000">
            <a:off x="-1815247" y="2763787"/>
            <a:ext cx="6101602" cy="646331"/>
          </a:xfrm>
          <a:prstGeom prst="rect">
            <a:avLst/>
          </a:prstGeom>
          <a:noFill/>
        </p:spPr>
        <p:txBody>
          <a:bodyPr wrap="square">
            <a:spAutoFit/>
          </a:bodyPr>
          <a:lstStyle/>
          <a:p>
            <a:pPr>
              <a:spcAft>
                <a:spcPts val="500"/>
              </a:spcAft>
              <a:tabLst>
                <a:tab pos="3933825" algn="l"/>
              </a:tabLst>
            </a:pPr>
            <a:r>
              <a:rPr lang="en-US" sz="3600" b="1" kern="100" dirty="0">
                <a:solidFill>
                  <a:schemeClr val="accent4">
                    <a:lumMod val="50000"/>
                  </a:schemeClr>
                </a:solidFill>
                <a:latin typeface="DaunPenh" panose="01010101010101010101" pitchFamily="2" charset="0"/>
                <a:ea typeface="Calibri" panose="020F0502020204030204" pitchFamily="34" charset="0"/>
                <a:cs typeface="DaunPenh" panose="01010101010101010101" pitchFamily="2" charset="0"/>
              </a:rPr>
              <a:t>ARM offers two main types of licenses:</a:t>
            </a:r>
          </a:p>
        </p:txBody>
      </p:sp>
      <p:sp>
        <p:nvSpPr>
          <p:cNvPr id="13" name="TextBox 12">
            <a:extLst>
              <a:ext uri="{FF2B5EF4-FFF2-40B4-BE49-F238E27FC236}">
                <a16:creationId xmlns:a16="http://schemas.microsoft.com/office/drawing/2014/main" id="{913529BB-A317-511B-5326-88CDCD7F1CFB}"/>
              </a:ext>
            </a:extLst>
          </p:cNvPr>
          <p:cNvSpPr txBox="1"/>
          <p:nvPr/>
        </p:nvSpPr>
        <p:spPr>
          <a:xfrm>
            <a:off x="1888717" y="3451621"/>
            <a:ext cx="8847044" cy="3046988"/>
          </a:xfrm>
          <a:prstGeom prst="rect">
            <a:avLst/>
          </a:prstGeom>
          <a:noFill/>
        </p:spPr>
        <p:txBody>
          <a:bodyPr wrap="square">
            <a:spAutoFit/>
          </a:bodyPr>
          <a:lstStyle/>
          <a:p>
            <a:r>
              <a:rPr lang="en-US" sz="3200" b="1" kern="100" dirty="0">
                <a:solidFill>
                  <a:schemeClr val="accent4">
                    <a:lumMod val="50000"/>
                  </a:schemeClr>
                </a:solidFill>
                <a:latin typeface="DaunPenh" panose="01010101010101010101" pitchFamily="2" charset="0"/>
                <a:ea typeface="Calibri" panose="020F0502020204030204" pitchFamily="34" charset="0"/>
                <a:cs typeface="DaunPenh" panose="01010101010101010101" pitchFamily="2" charset="0"/>
              </a:rPr>
              <a:t>Processor IP License: This license provides the licensee with a pre-designed processor core, known as intellectual property (IP), which they can integrate into their own chips. ARM offers a range of processor IP cores, from low-power microcontrollers to high-performance application processors. Licensees can customize and optimize these cores to suit their target markets and applications</a:t>
            </a:r>
            <a:r>
              <a:rPr lang="en-US" sz="1800" dirty="0">
                <a:solidFill>
                  <a:schemeClr val="accent4">
                    <a:lumMod val="50000"/>
                  </a:schemeClr>
                </a:solidFill>
              </a:rPr>
              <a:t>.</a:t>
            </a:r>
          </a:p>
        </p:txBody>
      </p:sp>
    </p:spTree>
    <p:extLst>
      <p:ext uri="{BB962C8B-B14F-4D97-AF65-F5344CB8AC3E}">
        <p14:creationId xmlns:p14="http://schemas.microsoft.com/office/powerpoint/2010/main" val="97276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113135-5770-46D4-5E19-F933445D6FCA}"/>
              </a:ext>
            </a:extLst>
          </p:cNvPr>
          <p:cNvSpPr>
            <a:spLocks noGrp="1"/>
          </p:cNvSpPr>
          <p:nvPr>
            <p:ph type="sldNum" sz="quarter" idx="12"/>
          </p:nvPr>
        </p:nvSpPr>
        <p:spPr>
          <a:xfrm>
            <a:off x="11225652" y="6367368"/>
            <a:ext cx="771089" cy="365125"/>
          </a:xfrm>
        </p:spPr>
        <p:txBody>
          <a:bodyPr/>
          <a:lstStyle/>
          <a:p>
            <a:fld id="{F4FAB6BF-40DC-425D-9FBF-182EC001560C}" type="slidenum">
              <a:rPr lang="en-US" smtClean="0"/>
              <a:t>45</a:t>
            </a:fld>
            <a:endParaRPr lang="en-US" dirty="0"/>
          </a:p>
        </p:txBody>
      </p:sp>
      <p:sp>
        <p:nvSpPr>
          <p:cNvPr id="3" name="TextBox 2">
            <a:extLst>
              <a:ext uri="{FF2B5EF4-FFF2-40B4-BE49-F238E27FC236}">
                <a16:creationId xmlns:a16="http://schemas.microsoft.com/office/drawing/2014/main" id="{A1F20018-3200-56A9-AD63-9AC06A510954}"/>
              </a:ext>
            </a:extLst>
          </p:cNvPr>
          <p:cNvSpPr txBox="1"/>
          <p:nvPr/>
        </p:nvSpPr>
        <p:spPr>
          <a:xfrm rot="16200000">
            <a:off x="-2096202" y="2069308"/>
            <a:ext cx="5923430" cy="1569660"/>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Which companies use ARM?</a:t>
            </a:r>
          </a:p>
        </p:txBody>
      </p:sp>
      <p:graphicFrame>
        <p:nvGraphicFramePr>
          <p:cNvPr id="4" name="Diagram 3">
            <a:extLst>
              <a:ext uri="{FF2B5EF4-FFF2-40B4-BE49-F238E27FC236}">
                <a16:creationId xmlns:a16="http://schemas.microsoft.com/office/drawing/2014/main" id="{83CEF9ED-02B7-97CC-23B1-164C03DB7166}"/>
              </a:ext>
            </a:extLst>
          </p:cNvPr>
          <p:cNvGraphicFramePr/>
          <p:nvPr>
            <p:extLst>
              <p:ext uri="{D42A27DB-BD31-4B8C-83A1-F6EECF244321}">
                <p14:modId xmlns:p14="http://schemas.microsoft.com/office/powerpoint/2010/main" val="3285077884"/>
              </p:ext>
            </p:extLst>
          </p:nvPr>
        </p:nvGraphicFramePr>
        <p:xfrm>
          <a:off x="1044640" y="233322"/>
          <a:ext cx="10181012" cy="6391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6414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46</a:t>
            </a:fld>
            <a:endParaRPr lang="en-US" dirty="0"/>
          </a:p>
        </p:txBody>
      </p:sp>
      <p:sp>
        <p:nvSpPr>
          <p:cNvPr id="3" name="TextBox 2">
            <a:extLst>
              <a:ext uri="{FF2B5EF4-FFF2-40B4-BE49-F238E27FC236}">
                <a16:creationId xmlns:a16="http://schemas.microsoft.com/office/drawing/2014/main" id="{E4E2C1A9-AA65-92E8-369E-29E4E140A3B5}"/>
              </a:ext>
            </a:extLst>
          </p:cNvPr>
          <p:cNvSpPr txBox="1"/>
          <p:nvPr/>
        </p:nvSpPr>
        <p:spPr>
          <a:xfrm>
            <a:off x="3061729" y="269079"/>
            <a:ext cx="5790638"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ARM Partnership </a:t>
            </a:r>
          </a:p>
        </p:txBody>
      </p:sp>
      <p:pic>
        <p:nvPicPr>
          <p:cNvPr id="4" name="Picture 3">
            <a:extLst>
              <a:ext uri="{FF2B5EF4-FFF2-40B4-BE49-F238E27FC236}">
                <a16:creationId xmlns:a16="http://schemas.microsoft.com/office/drawing/2014/main" id="{34E55814-8ECB-1B58-545A-5DADCA831396}"/>
              </a:ext>
            </a:extLst>
          </p:cNvPr>
          <p:cNvPicPr>
            <a:picLocks noChangeAspect="1"/>
          </p:cNvPicPr>
          <p:nvPr/>
        </p:nvPicPr>
        <p:blipFill rotWithShape="1">
          <a:blip r:embed="rId2"/>
          <a:srcRect l="6620" t="16878" r="7742" b="21474"/>
          <a:stretch/>
        </p:blipFill>
        <p:spPr>
          <a:xfrm>
            <a:off x="1829921" y="1181037"/>
            <a:ext cx="8532158" cy="5407884"/>
          </a:xfrm>
          <a:prstGeom prst="rect">
            <a:avLst/>
          </a:prstGeom>
        </p:spPr>
      </p:pic>
    </p:spTree>
    <p:extLst>
      <p:ext uri="{BB962C8B-B14F-4D97-AF65-F5344CB8AC3E}">
        <p14:creationId xmlns:p14="http://schemas.microsoft.com/office/powerpoint/2010/main" val="1422700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croll: Vertical 6">
            <a:extLst>
              <a:ext uri="{FF2B5EF4-FFF2-40B4-BE49-F238E27FC236}">
                <a16:creationId xmlns:a16="http://schemas.microsoft.com/office/drawing/2014/main" id="{42AD9075-58F8-95A8-70D8-0A7961122A3A}"/>
              </a:ext>
            </a:extLst>
          </p:cNvPr>
          <p:cNvSpPr/>
          <p:nvPr/>
        </p:nvSpPr>
        <p:spPr>
          <a:xfrm>
            <a:off x="2414867" y="201706"/>
            <a:ext cx="7362265" cy="6454588"/>
          </a:xfrm>
          <a:custGeom>
            <a:avLst/>
            <a:gdLst>
              <a:gd name="connsiteX0" fmla="*/ 252148 w 7362265"/>
              <a:gd name="connsiteY0" fmla="*/ 6454588 h 6454588"/>
              <a:gd name="connsiteX1" fmla="*/ 504296 w 7362265"/>
              <a:gd name="connsiteY1" fmla="*/ 6202440 h 6454588"/>
              <a:gd name="connsiteX2" fmla="*/ 252148 w 7362265"/>
              <a:gd name="connsiteY2" fmla="*/ 6202440 h 6454588"/>
              <a:gd name="connsiteX3" fmla="*/ 378222 w 7362265"/>
              <a:gd name="connsiteY3" fmla="*/ 6076366 h 6454588"/>
              <a:gd name="connsiteX4" fmla="*/ 252148 w 7362265"/>
              <a:gd name="connsiteY4" fmla="*/ 5950292 h 6454588"/>
              <a:gd name="connsiteX5" fmla="*/ 504297 w 7362265"/>
              <a:gd name="connsiteY5" fmla="*/ 5950291 h 6454588"/>
              <a:gd name="connsiteX6" fmla="*/ 504297 w 7362265"/>
              <a:gd name="connsiteY6" fmla="*/ 5380477 h 6454588"/>
              <a:gd name="connsiteX7" fmla="*/ 504297 w 7362265"/>
              <a:gd name="connsiteY7" fmla="*/ 4867644 h 6454588"/>
              <a:gd name="connsiteX8" fmla="*/ 504297 w 7362265"/>
              <a:gd name="connsiteY8" fmla="*/ 4411792 h 6454588"/>
              <a:gd name="connsiteX9" fmla="*/ 504297 w 7362265"/>
              <a:gd name="connsiteY9" fmla="*/ 3841978 h 6454588"/>
              <a:gd name="connsiteX10" fmla="*/ 504297 w 7362265"/>
              <a:gd name="connsiteY10" fmla="*/ 3215182 h 6454588"/>
              <a:gd name="connsiteX11" fmla="*/ 504297 w 7362265"/>
              <a:gd name="connsiteY11" fmla="*/ 2816312 h 6454588"/>
              <a:gd name="connsiteX12" fmla="*/ 504297 w 7362265"/>
              <a:gd name="connsiteY12" fmla="*/ 2246498 h 6454588"/>
              <a:gd name="connsiteX13" fmla="*/ 504297 w 7362265"/>
              <a:gd name="connsiteY13" fmla="*/ 1790647 h 6454588"/>
              <a:gd name="connsiteX14" fmla="*/ 504297 w 7362265"/>
              <a:gd name="connsiteY14" fmla="*/ 1277814 h 6454588"/>
              <a:gd name="connsiteX15" fmla="*/ 504297 w 7362265"/>
              <a:gd name="connsiteY15" fmla="*/ 878944 h 6454588"/>
              <a:gd name="connsiteX16" fmla="*/ 504297 w 7362265"/>
              <a:gd name="connsiteY16" fmla="*/ 252148 h 6454588"/>
              <a:gd name="connsiteX17" fmla="*/ 756445 w 7362265"/>
              <a:gd name="connsiteY17" fmla="*/ 0 h 6454588"/>
              <a:gd name="connsiteX18" fmla="*/ 1461125 w 7362265"/>
              <a:gd name="connsiteY18" fmla="*/ 0 h 6454588"/>
              <a:gd name="connsiteX19" fmla="*/ 2165805 w 7362265"/>
              <a:gd name="connsiteY19" fmla="*/ 0 h 6454588"/>
              <a:gd name="connsiteX20" fmla="*/ 2552801 w 7362265"/>
              <a:gd name="connsiteY20" fmla="*/ 0 h 6454588"/>
              <a:gd name="connsiteX21" fmla="*/ 3257481 w 7362265"/>
              <a:gd name="connsiteY21" fmla="*/ 0 h 6454588"/>
              <a:gd name="connsiteX22" fmla="*/ 3835088 w 7362265"/>
              <a:gd name="connsiteY22" fmla="*/ 0 h 6454588"/>
              <a:gd name="connsiteX23" fmla="*/ 4412694 w 7362265"/>
              <a:gd name="connsiteY23" fmla="*/ 0 h 6454588"/>
              <a:gd name="connsiteX24" fmla="*/ 4863228 w 7362265"/>
              <a:gd name="connsiteY24" fmla="*/ 0 h 6454588"/>
              <a:gd name="connsiteX25" fmla="*/ 5567908 w 7362265"/>
              <a:gd name="connsiteY25" fmla="*/ 0 h 6454588"/>
              <a:gd name="connsiteX26" fmla="*/ 6209051 w 7362265"/>
              <a:gd name="connsiteY26" fmla="*/ 0 h 6454588"/>
              <a:gd name="connsiteX27" fmla="*/ 6596047 w 7362265"/>
              <a:gd name="connsiteY27" fmla="*/ 0 h 6454588"/>
              <a:gd name="connsiteX28" fmla="*/ 7110117 w 7362265"/>
              <a:gd name="connsiteY28" fmla="*/ 0 h 6454588"/>
              <a:gd name="connsiteX29" fmla="*/ 7362265 w 7362265"/>
              <a:gd name="connsiteY29" fmla="*/ 252148 h 6454588"/>
              <a:gd name="connsiteX30" fmla="*/ 7110117 w 7362265"/>
              <a:gd name="connsiteY30" fmla="*/ 504296 h 6454588"/>
              <a:gd name="connsiteX31" fmla="*/ 6857968 w 7362265"/>
              <a:gd name="connsiteY31" fmla="*/ 504297 h 6454588"/>
              <a:gd name="connsiteX32" fmla="*/ 6857968 w 7362265"/>
              <a:gd name="connsiteY32" fmla="*/ 1131093 h 6454588"/>
              <a:gd name="connsiteX33" fmla="*/ 6857968 w 7362265"/>
              <a:gd name="connsiteY33" fmla="*/ 1586944 h 6454588"/>
              <a:gd name="connsiteX34" fmla="*/ 6857968 w 7362265"/>
              <a:gd name="connsiteY34" fmla="*/ 2156758 h 6454588"/>
              <a:gd name="connsiteX35" fmla="*/ 6857968 w 7362265"/>
              <a:gd name="connsiteY35" fmla="*/ 2669591 h 6454588"/>
              <a:gd name="connsiteX36" fmla="*/ 6857968 w 7362265"/>
              <a:gd name="connsiteY36" fmla="*/ 3239406 h 6454588"/>
              <a:gd name="connsiteX37" fmla="*/ 6857968 w 7362265"/>
              <a:gd name="connsiteY37" fmla="*/ 3809220 h 6454588"/>
              <a:gd name="connsiteX38" fmla="*/ 6857968 w 7362265"/>
              <a:gd name="connsiteY38" fmla="*/ 4322053 h 6454588"/>
              <a:gd name="connsiteX39" fmla="*/ 6857968 w 7362265"/>
              <a:gd name="connsiteY39" fmla="*/ 5005830 h 6454588"/>
              <a:gd name="connsiteX40" fmla="*/ 6857968 w 7362265"/>
              <a:gd name="connsiteY40" fmla="*/ 5632626 h 6454588"/>
              <a:gd name="connsiteX41" fmla="*/ 6857968 w 7362265"/>
              <a:gd name="connsiteY41" fmla="*/ 6202440 h 6454588"/>
              <a:gd name="connsiteX42" fmla="*/ 6605820 w 7362265"/>
              <a:gd name="connsiteY42" fmla="*/ 6454588 h 6454588"/>
              <a:gd name="connsiteX43" fmla="*/ 6028213 w 7362265"/>
              <a:gd name="connsiteY43" fmla="*/ 6454588 h 6454588"/>
              <a:gd name="connsiteX44" fmla="*/ 5323533 w 7362265"/>
              <a:gd name="connsiteY44" fmla="*/ 6454588 h 6454588"/>
              <a:gd name="connsiteX45" fmla="*/ 4618853 w 7362265"/>
              <a:gd name="connsiteY45" fmla="*/ 6454588 h 6454588"/>
              <a:gd name="connsiteX46" fmla="*/ 4231857 w 7362265"/>
              <a:gd name="connsiteY46" fmla="*/ 6454588 h 6454588"/>
              <a:gd name="connsiteX47" fmla="*/ 3781324 w 7362265"/>
              <a:gd name="connsiteY47" fmla="*/ 6454588 h 6454588"/>
              <a:gd name="connsiteX48" fmla="*/ 3076644 w 7362265"/>
              <a:gd name="connsiteY48" fmla="*/ 6454588 h 6454588"/>
              <a:gd name="connsiteX49" fmla="*/ 2371964 w 7362265"/>
              <a:gd name="connsiteY49" fmla="*/ 6454588 h 6454588"/>
              <a:gd name="connsiteX50" fmla="*/ 1921431 w 7362265"/>
              <a:gd name="connsiteY50" fmla="*/ 6454588 h 6454588"/>
              <a:gd name="connsiteX51" fmla="*/ 1216751 w 7362265"/>
              <a:gd name="connsiteY51" fmla="*/ 6454588 h 6454588"/>
              <a:gd name="connsiteX52" fmla="*/ 766218 w 7362265"/>
              <a:gd name="connsiteY52" fmla="*/ 6454588 h 6454588"/>
              <a:gd name="connsiteX53" fmla="*/ 252148 w 7362265"/>
              <a:gd name="connsiteY53" fmla="*/ 6454588 h 6454588"/>
              <a:gd name="connsiteX54" fmla="*/ 1008594 w 7362265"/>
              <a:gd name="connsiteY54" fmla="*/ 252148 h 6454588"/>
              <a:gd name="connsiteX55" fmla="*/ 756446 w 7362265"/>
              <a:gd name="connsiteY55" fmla="*/ 504296 h 6454588"/>
              <a:gd name="connsiteX56" fmla="*/ 630372 w 7362265"/>
              <a:gd name="connsiteY56" fmla="*/ 378222 h 6454588"/>
              <a:gd name="connsiteX57" fmla="*/ 756446 w 7362265"/>
              <a:gd name="connsiteY57" fmla="*/ 252148 h 6454588"/>
              <a:gd name="connsiteX58" fmla="*/ 1008594 w 7362265"/>
              <a:gd name="connsiteY58" fmla="*/ 252148 h 6454588"/>
              <a:gd name="connsiteX0" fmla="*/ 1008594 w 7362265"/>
              <a:gd name="connsiteY0" fmla="*/ 252148 h 6454588"/>
              <a:gd name="connsiteX1" fmla="*/ 756446 w 7362265"/>
              <a:gd name="connsiteY1" fmla="*/ 504296 h 6454588"/>
              <a:gd name="connsiteX2" fmla="*/ 630372 w 7362265"/>
              <a:gd name="connsiteY2" fmla="*/ 378222 h 6454588"/>
              <a:gd name="connsiteX3" fmla="*/ 756446 w 7362265"/>
              <a:gd name="connsiteY3" fmla="*/ 252148 h 6454588"/>
              <a:gd name="connsiteX4" fmla="*/ 1008594 w 7362265"/>
              <a:gd name="connsiteY4" fmla="*/ 252148 h 6454588"/>
              <a:gd name="connsiteX5" fmla="*/ 504297 w 7362265"/>
              <a:gd name="connsiteY5" fmla="*/ 6202440 h 6454588"/>
              <a:gd name="connsiteX6" fmla="*/ 252149 w 7362265"/>
              <a:gd name="connsiteY6" fmla="*/ 6454588 h 6454588"/>
              <a:gd name="connsiteX7" fmla="*/ 1 w 7362265"/>
              <a:gd name="connsiteY7" fmla="*/ 6202440 h 6454588"/>
              <a:gd name="connsiteX8" fmla="*/ 252149 w 7362265"/>
              <a:gd name="connsiteY8" fmla="*/ 5950292 h 6454588"/>
              <a:gd name="connsiteX9" fmla="*/ 378223 w 7362265"/>
              <a:gd name="connsiteY9" fmla="*/ 6076366 h 6454588"/>
              <a:gd name="connsiteX10" fmla="*/ 252149 w 7362265"/>
              <a:gd name="connsiteY10" fmla="*/ 6202440 h 6454588"/>
              <a:gd name="connsiteX11" fmla="*/ 504297 w 7362265"/>
              <a:gd name="connsiteY11" fmla="*/ 6202440 h 6454588"/>
              <a:gd name="connsiteX0" fmla="*/ 504297 w 7362265"/>
              <a:gd name="connsiteY0" fmla="*/ 5950291 h 6454588"/>
              <a:gd name="connsiteX1" fmla="*/ 504297 w 7362265"/>
              <a:gd name="connsiteY1" fmla="*/ 5494440 h 6454588"/>
              <a:gd name="connsiteX2" fmla="*/ 504297 w 7362265"/>
              <a:gd name="connsiteY2" fmla="*/ 4981607 h 6454588"/>
              <a:gd name="connsiteX3" fmla="*/ 504297 w 7362265"/>
              <a:gd name="connsiteY3" fmla="*/ 4468774 h 6454588"/>
              <a:gd name="connsiteX4" fmla="*/ 504297 w 7362265"/>
              <a:gd name="connsiteY4" fmla="*/ 4069904 h 6454588"/>
              <a:gd name="connsiteX5" fmla="*/ 504297 w 7362265"/>
              <a:gd name="connsiteY5" fmla="*/ 3614052 h 6454588"/>
              <a:gd name="connsiteX6" fmla="*/ 504297 w 7362265"/>
              <a:gd name="connsiteY6" fmla="*/ 2987257 h 6454588"/>
              <a:gd name="connsiteX7" fmla="*/ 504297 w 7362265"/>
              <a:gd name="connsiteY7" fmla="*/ 2360461 h 6454588"/>
              <a:gd name="connsiteX8" fmla="*/ 504297 w 7362265"/>
              <a:gd name="connsiteY8" fmla="*/ 1961591 h 6454588"/>
              <a:gd name="connsiteX9" fmla="*/ 504297 w 7362265"/>
              <a:gd name="connsiteY9" fmla="*/ 1277814 h 6454588"/>
              <a:gd name="connsiteX10" fmla="*/ 504297 w 7362265"/>
              <a:gd name="connsiteY10" fmla="*/ 252148 h 6454588"/>
              <a:gd name="connsiteX11" fmla="*/ 756445 w 7362265"/>
              <a:gd name="connsiteY11" fmla="*/ 0 h 6454588"/>
              <a:gd name="connsiteX12" fmla="*/ 1206978 w 7362265"/>
              <a:gd name="connsiteY12" fmla="*/ 0 h 6454588"/>
              <a:gd name="connsiteX13" fmla="*/ 1593974 w 7362265"/>
              <a:gd name="connsiteY13" fmla="*/ 0 h 6454588"/>
              <a:gd name="connsiteX14" fmla="*/ 2235118 w 7362265"/>
              <a:gd name="connsiteY14" fmla="*/ 0 h 6454588"/>
              <a:gd name="connsiteX15" fmla="*/ 2622114 w 7362265"/>
              <a:gd name="connsiteY15" fmla="*/ 0 h 6454588"/>
              <a:gd name="connsiteX16" fmla="*/ 3072647 w 7362265"/>
              <a:gd name="connsiteY16" fmla="*/ 0 h 6454588"/>
              <a:gd name="connsiteX17" fmla="*/ 3713791 w 7362265"/>
              <a:gd name="connsiteY17" fmla="*/ 0 h 6454588"/>
              <a:gd name="connsiteX18" fmla="*/ 4227860 w 7362265"/>
              <a:gd name="connsiteY18" fmla="*/ 0 h 6454588"/>
              <a:gd name="connsiteX19" fmla="*/ 4614857 w 7362265"/>
              <a:gd name="connsiteY19" fmla="*/ 0 h 6454588"/>
              <a:gd name="connsiteX20" fmla="*/ 5128927 w 7362265"/>
              <a:gd name="connsiteY20" fmla="*/ 0 h 6454588"/>
              <a:gd name="connsiteX21" fmla="*/ 5833607 w 7362265"/>
              <a:gd name="connsiteY21" fmla="*/ 0 h 6454588"/>
              <a:gd name="connsiteX22" fmla="*/ 6220603 w 7362265"/>
              <a:gd name="connsiteY22" fmla="*/ 0 h 6454588"/>
              <a:gd name="connsiteX23" fmla="*/ 7110117 w 7362265"/>
              <a:gd name="connsiteY23" fmla="*/ 0 h 6454588"/>
              <a:gd name="connsiteX24" fmla="*/ 7362265 w 7362265"/>
              <a:gd name="connsiteY24" fmla="*/ 252148 h 6454588"/>
              <a:gd name="connsiteX25" fmla="*/ 7110117 w 7362265"/>
              <a:gd name="connsiteY25" fmla="*/ 504296 h 6454588"/>
              <a:gd name="connsiteX26" fmla="*/ 6857968 w 7362265"/>
              <a:gd name="connsiteY26" fmla="*/ 504297 h 6454588"/>
              <a:gd name="connsiteX27" fmla="*/ 6857968 w 7362265"/>
              <a:gd name="connsiteY27" fmla="*/ 960148 h 6454588"/>
              <a:gd name="connsiteX28" fmla="*/ 6857968 w 7362265"/>
              <a:gd name="connsiteY28" fmla="*/ 1586944 h 6454588"/>
              <a:gd name="connsiteX29" fmla="*/ 6857968 w 7362265"/>
              <a:gd name="connsiteY29" fmla="*/ 2213740 h 6454588"/>
              <a:gd name="connsiteX30" fmla="*/ 6857968 w 7362265"/>
              <a:gd name="connsiteY30" fmla="*/ 2897517 h 6454588"/>
              <a:gd name="connsiteX31" fmla="*/ 6857968 w 7362265"/>
              <a:gd name="connsiteY31" fmla="*/ 3353369 h 6454588"/>
              <a:gd name="connsiteX32" fmla="*/ 6857968 w 7362265"/>
              <a:gd name="connsiteY32" fmla="*/ 3980164 h 6454588"/>
              <a:gd name="connsiteX33" fmla="*/ 6857968 w 7362265"/>
              <a:gd name="connsiteY33" fmla="*/ 4436016 h 6454588"/>
              <a:gd name="connsiteX34" fmla="*/ 6857968 w 7362265"/>
              <a:gd name="connsiteY34" fmla="*/ 4948849 h 6454588"/>
              <a:gd name="connsiteX35" fmla="*/ 6857968 w 7362265"/>
              <a:gd name="connsiteY35" fmla="*/ 5404700 h 6454588"/>
              <a:gd name="connsiteX36" fmla="*/ 6857968 w 7362265"/>
              <a:gd name="connsiteY36" fmla="*/ 6202440 h 6454588"/>
              <a:gd name="connsiteX37" fmla="*/ 6605820 w 7362265"/>
              <a:gd name="connsiteY37" fmla="*/ 6454588 h 6454588"/>
              <a:gd name="connsiteX38" fmla="*/ 5901140 w 7362265"/>
              <a:gd name="connsiteY38" fmla="*/ 6454588 h 6454588"/>
              <a:gd name="connsiteX39" fmla="*/ 5323533 w 7362265"/>
              <a:gd name="connsiteY39" fmla="*/ 6454588 h 6454588"/>
              <a:gd name="connsiteX40" fmla="*/ 4809464 w 7362265"/>
              <a:gd name="connsiteY40" fmla="*/ 6454588 h 6454588"/>
              <a:gd name="connsiteX41" fmla="*/ 4422467 w 7362265"/>
              <a:gd name="connsiteY41" fmla="*/ 6454588 h 6454588"/>
              <a:gd name="connsiteX42" fmla="*/ 3971934 w 7362265"/>
              <a:gd name="connsiteY42" fmla="*/ 6454588 h 6454588"/>
              <a:gd name="connsiteX43" fmla="*/ 3267254 w 7362265"/>
              <a:gd name="connsiteY43" fmla="*/ 6454588 h 6454588"/>
              <a:gd name="connsiteX44" fmla="*/ 2562574 w 7362265"/>
              <a:gd name="connsiteY44" fmla="*/ 6454588 h 6454588"/>
              <a:gd name="connsiteX45" fmla="*/ 2048504 w 7362265"/>
              <a:gd name="connsiteY45" fmla="*/ 6454588 h 6454588"/>
              <a:gd name="connsiteX46" fmla="*/ 1534435 w 7362265"/>
              <a:gd name="connsiteY46" fmla="*/ 6454588 h 6454588"/>
              <a:gd name="connsiteX47" fmla="*/ 893291 w 7362265"/>
              <a:gd name="connsiteY47" fmla="*/ 6454588 h 6454588"/>
              <a:gd name="connsiteX48" fmla="*/ 252148 w 7362265"/>
              <a:gd name="connsiteY48" fmla="*/ 6454588 h 6454588"/>
              <a:gd name="connsiteX49" fmla="*/ 0 w 7362265"/>
              <a:gd name="connsiteY49" fmla="*/ 6202440 h 6454588"/>
              <a:gd name="connsiteX50" fmla="*/ 252148 w 7362265"/>
              <a:gd name="connsiteY50" fmla="*/ 5950292 h 6454588"/>
              <a:gd name="connsiteX51" fmla="*/ 504297 w 7362265"/>
              <a:gd name="connsiteY51" fmla="*/ 5950291 h 6454588"/>
              <a:gd name="connsiteX52" fmla="*/ 756445 w 7362265"/>
              <a:gd name="connsiteY52" fmla="*/ 0 h 6454588"/>
              <a:gd name="connsiteX53" fmla="*/ 1008593 w 7362265"/>
              <a:gd name="connsiteY53" fmla="*/ 252148 h 6454588"/>
              <a:gd name="connsiteX54" fmla="*/ 756445 w 7362265"/>
              <a:gd name="connsiteY54" fmla="*/ 504296 h 6454588"/>
              <a:gd name="connsiteX55" fmla="*/ 630371 w 7362265"/>
              <a:gd name="connsiteY55" fmla="*/ 378222 h 6454588"/>
              <a:gd name="connsiteX56" fmla="*/ 756445 w 7362265"/>
              <a:gd name="connsiteY56" fmla="*/ 252148 h 6454588"/>
              <a:gd name="connsiteX57" fmla="*/ 1008594 w 7362265"/>
              <a:gd name="connsiteY57" fmla="*/ 252148 h 6454588"/>
              <a:gd name="connsiteX58" fmla="*/ 6857968 w 7362265"/>
              <a:gd name="connsiteY58" fmla="*/ 504297 h 6454588"/>
              <a:gd name="connsiteX59" fmla="*/ 6181254 w 7362265"/>
              <a:gd name="connsiteY59" fmla="*/ 504297 h 6454588"/>
              <a:gd name="connsiteX60" fmla="*/ 5504539 w 7362265"/>
              <a:gd name="connsiteY60" fmla="*/ 504297 h 6454588"/>
              <a:gd name="connsiteX61" fmla="*/ 4888840 w 7362265"/>
              <a:gd name="connsiteY61" fmla="*/ 504297 h 6454588"/>
              <a:gd name="connsiteX62" fmla="*/ 4395171 w 7362265"/>
              <a:gd name="connsiteY62" fmla="*/ 504297 h 6454588"/>
              <a:gd name="connsiteX63" fmla="*/ 4023533 w 7362265"/>
              <a:gd name="connsiteY63" fmla="*/ 504297 h 6454588"/>
              <a:gd name="connsiteX64" fmla="*/ 3346819 w 7362265"/>
              <a:gd name="connsiteY64" fmla="*/ 504297 h 6454588"/>
              <a:gd name="connsiteX65" fmla="*/ 2731120 w 7362265"/>
              <a:gd name="connsiteY65" fmla="*/ 504297 h 6454588"/>
              <a:gd name="connsiteX66" fmla="*/ 2054405 w 7362265"/>
              <a:gd name="connsiteY66" fmla="*/ 504297 h 6454588"/>
              <a:gd name="connsiteX67" fmla="*/ 1377691 w 7362265"/>
              <a:gd name="connsiteY67" fmla="*/ 504297 h 6454588"/>
              <a:gd name="connsiteX68" fmla="*/ 756445 w 7362265"/>
              <a:gd name="connsiteY68" fmla="*/ 504297 h 6454588"/>
              <a:gd name="connsiteX69" fmla="*/ 252148 w 7362265"/>
              <a:gd name="connsiteY69" fmla="*/ 5950291 h 6454588"/>
              <a:gd name="connsiteX70" fmla="*/ 378222 w 7362265"/>
              <a:gd name="connsiteY70" fmla="*/ 6076365 h 6454588"/>
              <a:gd name="connsiteX71" fmla="*/ 252148 w 7362265"/>
              <a:gd name="connsiteY71" fmla="*/ 6202439 h 6454588"/>
              <a:gd name="connsiteX72" fmla="*/ 504297 w 7362265"/>
              <a:gd name="connsiteY72" fmla="*/ 6202440 h 6454588"/>
              <a:gd name="connsiteX73" fmla="*/ 252148 w 7362265"/>
              <a:gd name="connsiteY73" fmla="*/ 6454588 h 6454588"/>
              <a:gd name="connsiteX74" fmla="*/ 504296 w 7362265"/>
              <a:gd name="connsiteY74" fmla="*/ 6202440 h 6454588"/>
              <a:gd name="connsiteX75" fmla="*/ 504297 w 7362265"/>
              <a:gd name="connsiteY75" fmla="*/ 5950291 h 645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362265" h="6454588" stroke="0" extrusionOk="0">
                <a:moveTo>
                  <a:pt x="252148" y="6454588"/>
                </a:moveTo>
                <a:cubicBezTo>
                  <a:pt x="393206" y="6450283"/>
                  <a:pt x="480279" y="6353129"/>
                  <a:pt x="504296" y="6202440"/>
                </a:cubicBezTo>
                <a:cubicBezTo>
                  <a:pt x="405445" y="6205089"/>
                  <a:pt x="369621" y="6173291"/>
                  <a:pt x="252148" y="6202440"/>
                </a:cubicBezTo>
                <a:cubicBezTo>
                  <a:pt x="327863" y="6203057"/>
                  <a:pt x="387880" y="6143009"/>
                  <a:pt x="378222" y="6076366"/>
                </a:cubicBezTo>
                <a:cubicBezTo>
                  <a:pt x="374478" y="6013915"/>
                  <a:pt x="329112" y="5945374"/>
                  <a:pt x="252148" y="5950292"/>
                </a:cubicBezTo>
                <a:cubicBezTo>
                  <a:pt x="354865" y="5944846"/>
                  <a:pt x="433295" y="5971073"/>
                  <a:pt x="504297" y="5950291"/>
                </a:cubicBezTo>
                <a:cubicBezTo>
                  <a:pt x="489756" y="5808836"/>
                  <a:pt x="562703" y="5653118"/>
                  <a:pt x="504297" y="5380477"/>
                </a:cubicBezTo>
                <a:cubicBezTo>
                  <a:pt x="445891" y="5107836"/>
                  <a:pt x="541002" y="5078732"/>
                  <a:pt x="504297" y="4867644"/>
                </a:cubicBezTo>
                <a:cubicBezTo>
                  <a:pt x="467592" y="4656556"/>
                  <a:pt x="512228" y="4610499"/>
                  <a:pt x="504297" y="4411792"/>
                </a:cubicBezTo>
                <a:cubicBezTo>
                  <a:pt x="496366" y="4213085"/>
                  <a:pt x="567322" y="3975506"/>
                  <a:pt x="504297" y="3841978"/>
                </a:cubicBezTo>
                <a:cubicBezTo>
                  <a:pt x="441272" y="3708450"/>
                  <a:pt x="566605" y="3386629"/>
                  <a:pt x="504297" y="3215182"/>
                </a:cubicBezTo>
                <a:cubicBezTo>
                  <a:pt x="441989" y="3043735"/>
                  <a:pt x="526175" y="2940033"/>
                  <a:pt x="504297" y="2816312"/>
                </a:cubicBezTo>
                <a:cubicBezTo>
                  <a:pt x="482419" y="2692591"/>
                  <a:pt x="551220" y="2518797"/>
                  <a:pt x="504297" y="2246498"/>
                </a:cubicBezTo>
                <a:cubicBezTo>
                  <a:pt x="457374" y="1974199"/>
                  <a:pt x="516722" y="1899466"/>
                  <a:pt x="504297" y="1790647"/>
                </a:cubicBezTo>
                <a:cubicBezTo>
                  <a:pt x="491872" y="1681828"/>
                  <a:pt x="521130" y="1390983"/>
                  <a:pt x="504297" y="1277814"/>
                </a:cubicBezTo>
                <a:cubicBezTo>
                  <a:pt x="487464" y="1164645"/>
                  <a:pt x="536915" y="1051620"/>
                  <a:pt x="504297" y="878944"/>
                </a:cubicBezTo>
                <a:cubicBezTo>
                  <a:pt x="471679" y="706268"/>
                  <a:pt x="545258" y="464436"/>
                  <a:pt x="504297" y="252148"/>
                </a:cubicBezTo>
                <a:cubicBezTo>
                  <a:pt x="470927" y="89486"/>
                  <a:pt x="589588" y="2361"/>
                  <a:pt x="756445" y="0"/>
                </a:cubicBezTo>
                <a:cubicBezTo>
                  <a:pt x="997411" y="-67171"/>
                  <a:pt x="1147566" y="77882"/>
                  <a:pt x="1461125" y="0"/>
                </a:cubicBezTo>
                <a:cubicBezTo>
                  <a:pt x="1774684" y="-77882"/>
                  <a:pt x="1939314" y="76919"/>
                  <a:pt x="2165805" y="0"/>
                </a:cubicBezTo>
                <a:cubicBezTo>
                  <a:pt x="2392296" y="-76919"/>
                  <a:pt x="2375918" y="21202"/>
                  <a:pt x="2552801" y="0"/>
                </a:cubicBezTo>
                <a:cubicBezTo>
                  <a:pt x="2729684" y="-21202"/>
                  <a:pt x="3070048" y="75060"/>
                  <a:pt x="3257481" y="0"/>
                </a:cubicBezTo>
                <a:cubicBezTo>
                  <a:pt x="3444914" y="-75060"/>
                  <a:pt x="3690981" y="32537"/>
                  <a:pt x="3835088" y="0"/>
                </a:cubicBezTo>
                <a:cubicBezTo>
                  <a:pt x="3979195" y="-32537"/>
                  <a:pt x="4130812" y="43971"/>
                  <a:pt x="4412694" y="0"/>
                </a:cubicBezTo>
                <a:cubicBezTo>
                  <a:pt x="4694576" y="-43971"/>
                  <a:pt x="4684842" y="11412"/>
                  <a:pt x="4863228" y="0"/>
                </a:cubicBezTo>
                <a:cubicBezTo>
                  <a:pt x="5041614" y="-11412"/>
                  <a:pt x="5384678" y="2371"/>
                  <a:pt x="5567908" y="0"/>
                </a:cubicBezTo>
                <a:cubicBezTo>
                  <a:pt x="5751138" y="-2371"/>
                  <a:pt x="6016522" y="30539"/>
                  <a:pt x="6209051" y="0"/>
                </a:cubicBezTo>
                <a:cubicBezTo>
                  <a:pt x="6401580" y="-30539"/>
                  <a:pt x="6448084" y="9344"/>
                  <a:pt x="6596047" y="0"/>
                </a:cubicBezTo>
                <a:cubicBezTo>
                  <a:pt x="6744010" y="-9344"/>
                  <a:pt x="6859299" y="11317"/>
                  <a:pt x="7110117" y="0"/>
                </a:cubicBezTo>
                <a:cubicBezTo>
                  <a:pt x="7270350" y="21538"/>
                  <a:pt x="7365097" y="89421"/>
                  <a:pt x="7362265" y="252148"/>
                </a:cubicBezTo>
                <a:cubicBezTo>
                  <a:pt x="7375442" y="387797"/>
                  <a:pt x="7236050" y="499871"/>
                  <a:pt x="7110117" y="504296"/>
                </a:cubicBezTo>
                <a:cubicBezTo>
                  <a:pt x="7000304" y="533886"/>
                  <a:pt x="6951085" y="502734"/>
                  <a:pt x="6857968" y="504297"/>
                </a:cubicBezTo>
                <a:cubicBezTo>
                  <a:pt x="6906400" y="663840"/>
                  <a:pt x="6824652" y="941741"/>
                  <a:pt x="6857968" y="1131093"/>
                </a:cubicBezTo>
                <a:cubicBezTo>
                  <a:pt x="6891284" y="1320445"/>
                  <a:pt x="6825627" y="1375763"/>
                  <a:pt x="6857968" y="1586944"/>
                </a:cubicBezTo>
                <a:cubicBezTo>
                  <a:pt x="6890309" y="1798125"/>
                  <a:pt x="6853050" y="1951223"/>
                  <a:pt x="6857968" y="2156758"/>
                </a:cubicBezTo>
                <a:cubicBezTo>
                  <a:pt x="6862886" y="2362293"/>
                  <a:pt x="6823765" y="2492626"/>
                  <a:pt x="6857968" y="2669591"/>
                </a:cubicBezTo>
                <a:cubicBezTo>
                  <a:pt x="6892171" y="2846556"/>
                  <a:pt x="6841722" y="3060236"/>
                  <a:pt x="6857968" y="3239406"/>
                </a:cubicBezTo>
                <a:cubicBezTo>
                  <a:pt x="6874214" y="3418576"/>
                  <a:pt x="6830289" y="3620312"/>
                  <a:pt x="6857968" y="3809220"/>
                </a:cubicBezTo>
                <a:cubicBezTo>
                  <a:pt x="6885647" y="3998128"/>
                  <a:pt x="6813013" y="4067143"/>
                  <a:pt x="6857968" y="4322053"/>
                </a:cubicBezTo>
                <a:cubicBezTo>
                  <a:pt x="6902923" y="4576963"/>
                  <a:pt x="6796713" y="4673281"/>
                  <a:pt x="6857968" y="5005830"/>
                </a:cubicBezTo>
                <a:cubicBezTo>
                  <a:pt x="6919223" y="5338379"/>
                  <a:pt x="6795382" y="5390929"/>
                  <a:pt x="6857968" y="5632626"/>
                </a:cubicBezTo>
                <a:cubicBezTo>
                  <a:pt x="6920554" y="5874323"/>
                  <a:pt x="6848255" y="5936678"/>
                  <a:pt x="6857968" y="6202440"/>
                </a:cubicBezTo>
                <a:cubicBezTo>
                  <a:pt x="6833322" y="6355686"/>
                  <a:pt x="6742228" y="6458861"/>
                  <a:pt x="6605820" y="6454588"/>
                </a:cubicBezTo>
                <a:cubicBezTo>
                  <a:pt x="6348609" y="6477766"/>
                  <a:pt x="6232540" y="6392779"/>
                  <a:pt x="6028213" y="6454588"/>
                </a:cubicBezTo>
                <a:cubicBezTo>
                  <a:pt x="5823886" y="6516397"/>
                  <a:pt x="5486705" y="6399304"/>
                  <a:pt x="5323533" y="6454588"/>
                </a:cubicBezTo>
                <a:cubicBezTo>
                  <a:pt x="5160361" y="6509872"/>
                  <a:pt x="4762630" y="6449250"/>
                  <a:pt x="4618853" y="6454588"/>
                </a:cubicBezTo>
                <a:cubicBezTo>
                  <a:pt x="4475076" y="6459926"/>
                  <a:pt x="4423334" y="6413383"/>
                  <a:pt x="4231857" y="6454588"/>
                </a:cubicBezTo>
                <a:cubicBezTo>
                  <a:pt x="4040380" y="6495793"/>
                  <a:pt x="3984431" y="6439463"/>
                  <a:pt x="3781324" y="6454588"/>
                </a:cubicBezTo>
                <a:cubicBezTo>
                  <a:pt x="3578217" y="6469713"/>
                  <a:pt x="3332973" y="6429630"/>
                  <a:pt x="3076644" y="6454588"/>
                </a:cubicBezTo>
                <a:cubicBezTo>
                  <a:pt x="2820315" y="6479546"/>
                  <a:pt x="2554277" y="6435264"/>
                  <a:pt x="2371964" y="6454588"/>
                </a:cubicBezTo>
                <a:cubicBezTo>
                  <a:pt x="2189651" y="6473912"/>
                  <a:pt x="2113472" y="6429857"/>
                  <a:pt x="1921431" y="6454588"/>
                </a:cubicBezTo>
                <a:cubicBezTo>
                  <a:pt x="1729390" y="6479319"/>
                  <a:pt x="1501420" y="6389491"/>
                  <a:pt x="1216751" y="6454588"/>
                </a:cubicBezTo>
                <a:cubicBezTo>
                  <a:pt x="932082" y="6519685"/>
                  <a:pt x="890099" y="6412196"/>
                  <a:pt x="766218" y="6454588"/>
                </a:cubicBezTo>
                <a:cubicBezTo>
                  <a:pt x="642337" y="6496980"/>
                  <a:pt x="386408" y="6412877"/>
                  <a:pt x="252148" y="6454588"/>
                </a:cubicBezTo>
                <a:close/>
                <a:moveTo>
                  <a:pt x="1008594" y="252148"/>
                </a:moveTo>
                <a:cubicBezTo>
                  <a:pt x="1014196" y="385342"/>
                  <a:pt x="908275" y="530611"/>
                  <a:pt x="756446" y="504296"/>
                </a:cubicBezTo>
                <a:cubicBezTo>
                  <a:pt x="680985" y="489805"/>
                  <a:pt x="632394" y="444347"/>
                  <a:pt x="630372" y="378222"/>
                </a:cubicBezTo>
                <a:cubicBezTo>
                  <a:pt x="642255" y="318992"/>
                  <a:pt x="673165" y="253835"/>
                  <a:pt x="756446" y="252148"/>
                </a:cubicBezTo>
                <a:cubicBezTo>
                  <a:pt x="818367" y="230498"/>
                  <a:pt x="955501" y="254657"/>
                  <a:pt x="1008594" y="252148"/>
                </a:cubicBezTo>
                <a:close/>
              </a:path>
              <a:path w="7362265" h="6454588" fill="darkenLess" stroke="0" extrusionOk="0">
                <a:moveTo>
                  <a:pt x="1008594" y="252148"/>
                </a:moveTo>
                <a:cubicBezTo>
                  <a:pt x="1011225" y="365817"/>
                  <a:pt x="920779" y="517229"/>
                  <a:pt x="756446" y="504296"/>
                </a:cubicBezTo>
                <a:cubicBezTo>
                  <a:pt x="689074" y="504631"/>
                  <a:pt x="641040" y="454719"/>
                  <a:pt x="630372" y="378222"/>
                </a:cubicBezTo>
                <a:cubicBezTo>
                  <a:pt x="617955" y="296365"/>
                  <a:pt x="677683" y="248798"/>
                  <a:pt x="756446" y="252148"/>
                </a:cubicBezTo>
                <a:cubicBezTo>
                  <a:pt x="826998" y="223749"/>
                  <a:pt x="926611" y="253278"/>
                  <a:pt x="1008594" y="252148"/>
                </a:cubicBezTo>
                <a:close/>
                <a:moveTo>
                  <a:pt x="504297" y="6202440"/>
                </a:moveTo>
                <a:cubicBezTo>
                  <a:pt x="477540" y="6367139"/>
                  <a:pt x="373887" y="6420590"/>
                  <a:pt x="252149" y="6454588"/>
                </a:cubicBezTo>
                <a:cubicBezTo>
                  <a:pt x="90593" y="6464028"/>
                  <a:pt x="-16286" y="6334080"/>
                  <a:pt x="1" y="6202440"/>
                </a:cubicBezTo>
                <a:cubicBezTo>
                  <a:pt x="-6897" y="6056236"/>
                  <a:pt x="121136" y="5965259"/>
                  <a:pt x="252149" y="5950292"/>
                </a:cubicBezTo>
                <a:cubicBezTo>
                  <a:pt x="333842" y="5963792"/>
                  <a:pt x="367978" y="6005693"/>
                  <a:pt x="378223" y="6076366"/>
                </a:cubicBezTo>
                <a:cubicBezTo>
                  <a:pt x="387900" y="6148343"/>
                  <a:pt x="318108" y="6212006"/>
                  <a:pt x="252149" y="6202440"/>
                </a:cubicBezTo>
                <a:cubicBezTo>
                  <a:pt x="345144" y="6175367"/>
                  <a:pt x="413949" y="6222789"/>
                  <a:pt x="504297" y="6202440"/>
                </a:cubicBezTo>
                <a:close/>
              </a:path>
              <a:path w="7362265" h="6454588" fill="none" extrusionOk="0">
                <a:moveTo>
                  <a:pt x="504297" y="5950291"/>
                </a:moveTo>
                <a:cubicBezTo>
                  <a:pt x="498110" y="5749765"/>
                  <a:pt x="510344" y="5687589"/>
                  <a:pt x="504297" y="5494440"/>
                </a:cubicBezTo>
                <a:cubicBezTo>
                  <a:pt x="498250" y="5301291"/>
                  <a:pt x="561428" y="5104079"/>
                  <a:pt x="504297" y="4981607"/>
                </a:cubicBezTo>
                <a:cubicBezTo>
                  <a:pt x="447166" y="4859135"/>
                  <a:pt x="538635" y="4629353"/>
                  <a:pt x="504297" y="4468774"/>
                </a:cubicBezTo>
                <a:cubicBezTo>
                  <a:pt x="469959" y="4308195"/>
                  <a:pt x="545830" y="4186475"/>
                  <a:pt x="504297" y="4069904"/>
                </a:cubicBezTo>
                <a:cubicBezTo>
                  <a:pt x="462764" y="3953333"/>
                  <a:pt x="536190" y="3744200"/>
                  <a:pt x="504297" y="3614052"/>
                </a:cubicBezTo>
                <a:cubicBezTo>
                  <a:pt x="472404" y="3483904"/>
                  <a:pt x="547472" y="3242739"/>
                  <a:pt x="504297" y="2987257"/>
                </a:cubicBezTo>
                <a:cubicBezTo>
                  <a:pt x="461122" y="2731776"/>
                  <a:pt x="538092" y="2654029"/>
                  <a:pt x="504297" y="2360461"/>
                </a:cubicBezTo>
                <a:cubicBezTo>
                  <a:pt x="470502" y="2066893"/>
                  <a:pt x="536816" y="2070157"/>
                  <a:pt x="504297" y="1961591"/>
                </a:cubicBezTo>
                <a:cubicBezTo>
                  <a:pt x="471778" y="1853025"/>
                  <a:pt x="513156" y="1608018"/>
                  <a:pt x="504297" y="1277814"/>
                </a:cubicBezTo>
                <a:cubicBezTo>
                  <a:pt x="495438" y="947610"/>
                  <a:pt x="566971" y="589039"/>
                  <a:pt x="504297" y="252148"/>
                </a:cubicBezTo>
                <a:cubicBezTo>
                  <a:pt x="525129" y="97073"/>
                  <a:pt x="609973" y="-9899"/>
                  <a:pt x="756445" y="0"/>
                </a:cubicBezTo>
                <a:cubicBezTo>
                  <a:pt x="859087" y="-46311"/>
                  <a:pt x="1084578" y="21252"/>
                  <a:pt x="1206978" y="0"/>
                </a:cubicBezTo>
                <a:cubicBezTo>
                  <a:pt x="1329378" y="-21252"/>
                  <a:pt x="1450593" y="17834"/>
                  <a:pt x="1593974" y="0"/>
                </a:cubicBezTo>
                <a:cubicBezTo>
                  <a:pt x="1737355" y="-17834"/>
                  <a:pt x="2033117" y="55388"/>
                  <a:pt x="2235118" y="0"/>
                </a:cubicBezTo>
                <a:cubicBezTo>
                  <a:pt x="2437119" y="-55388"/>
                  <a:pt x="2453591" y="45207"/>
                  <a:pt x="2622114" y="0"/>
                </a:cubicBezTo>
                <a:cubicBezTo>
                  <a:pt x="2790637" y="-45207"/>
                  <a:pt x="2873913" y="18145"/>
                  <a:pt x="3072647" y="0"/>
                </a:cubicBezTo>
                <a:cubicBezTo>
                  <a:pt x="3271381" y="-18145"/>
                  <a:pt x="3491008" y="49878"/>
                  <a:pt x="3713791" y="0"/>
                </a:cubicBezTo>
                <a:cubicBezTo>
                  <a:pt x="3936574" y="-49878"/>
                  <a:pt x="4036034" y="21668"/>
                  <a:pt x="4227860" y="0"/>
                </a:cubicBezTo>
                <a:cubicBezTo>
                  <a:pt x="4419686" y="-21668"/>
                  <a:pt x="4446787" y="27555"/>
                  <a:pt x="4614857" y="0"/>
                </a:cubicBezTo>
                <a:cubicBezTo>
                  <a:pt x="4782927" y="-27555"/>
                  <a:pt x="4991630" y="46894"/>
                  <a:pt x="5128927" y="0"/>
                </a:cubicBezTo>
                <a:cubicBezTo>
                  <a:pt x="5266224" y="-46894"/>
                  <a:pt x="5658306" y="71966"/>
                  <a:pt x="5833607" y="0"/>
                </a:cubicBezTo>
                <a:cubicBezTo>
                  <a:pt x="6008908" y="-71966"/>
                  <a:pt x="6133819" y="15985"/>
                  <a:pt x="6220603" y="0"/>
                </a:cubicBezTo>
                <a:cubicBezTo>
                  <a:pt x="6307387" y="-15985"/>
                  <a:pt x="6859678" y="56791"/>
                  <a:pt x="7110117" y="0"/>
                </a:cubicBezTo>
                <a:cubicBezTo>
                  <a:pt x="7271185" y="22663"/>
                  <a:pt x="7365061" y="99119"/>
                  <a:pt x="7362265" y="252148"/>
                </a:cubicBezTo>
                <a:cubicBezTo>
                  <a:pt x="7375579" y="428177"/>
                  <a:pt x="7240774" y="541735"/>
                  <a:pt x="7110117" y="504296"/>
                </a:cubicBezTo>
                <a:cubicBezTo>
                  <a:pt x="7052154" y="529308"/>
                  <a:pt x="6960051" y="502512"/>
                  <a:pt x="6857968" y="504297"/>
                </a:cubicBezTo>
                <a:cubicBezTo>
                  <a:pt x="6897218" y="632860"/>
                  <a:pt x="6839062" y="780783"/>
                  <a:pt x="6857968" y="960148"/>
                </a:cubicBezTo>
                <a:cubicBezTo>
                  <a:pt x="6876874" y="1139513"/>
                  <a:pt x="6822280" y="1316261"/>
                  <a:pt x="6857968" y="1586944"/>
                </a:cubicBezTo>
                <a:cubicBezTo>
                  <a:pt x="6893656" y="1857627"/>
                  <a:pt x="6807142" y="2038176"/>
                  <a:pt x="6857968" y="2213740"/>
                </a:cubicBezTo>
                <a:cubicBezTo>
                  <a:pt x="6908794" y="2389304"/>
                  <a:pt x="6823658" y="2585656"/>
                  <a:pt x="6857968" y="2897517"/>
                </a:cubicBezTo>
                <a:cubicBezTo>
                  <a:pt x="6892278" y="3209378"/>
                  <a:pt x="6824987" y="3209616"/>
                  <a:pt x="6857968" y="3353369"/>
                </a:cubicBezTo>
                <a:cubicBezTo>
                  <a:pt x="6890949" y="3497122"/>
                  <a:pt x="6837086" y="3698922"/>
                  <a:pt x="6857968" y="3980164"/>
                </a:cubicBezTo>
                <a:cubicBezTo>
                  <a:pt x="6878850" y="4261407"/>
                  <a:pt x="6831790" y="4297546"/>
                  <a:pt x="6857968" y="4436016"/>
                </a:cubicBezTo>
                <a:cubicBezTo>
                  <a:pt x="6884146" y="4574486"/>
                  <a:pt x="6853135" y="4842722"/>
                  <a:pt x="6857968" y="4948849"/>
                </a:cubicBezTo>
                <a:cubicBezTo>
                  <a:pt x="6862801" y="5054976"/>
                  <a:pt x="6841213" y="5285615"/>
                  <a:pt x="6857968" y="5404700"/>
                </a:cubicBezTo>
                <a:cubicBezTo>
                  <a:pt x="6874723" y="5523785"/>
                  <a:pt x="6788035" y="5861697"/>
                  <a:pt x="6857968" y="6202440"/>
                </a:cubicBezTo>
                <a:cubicBezTo>
                  <a:pt x="6831951" y="6348334"/>
                  <a:pt x="6751698" y="6453930"/>
                  <a:pt x="6605820" y="6454588"/>
                </a:cubicBezTo>
                <a:cubicBezTo>
                  <a:pt x="6320213" y="6508319"/>
                  <a:pt x="6088149" y="6395815"/>
                  <a:pt x="5901140" y="6454588"/>
                </a:cubicBezTo>
                <a:cubicBezTo>
                  <a:pt x="5714131" y="6513361"/>
                  <a:pt x="5553291" y="6454186"/>
                  <a:pt x="5323533" y="6454588"/>
                </a:cubicBezTo>
                <a:cubicBezTo>
                  <a:pt x="5093775" y="6454990"/>
                  <a:pt x="5036809" y="6446849"/>
                  <a:pt x="4809464" y="6454588"/>
                </a:cubicBezTo>
                <a:cubicBezTo>
                  <a:pt x="4582119" y="6462327"/>
                  <a:pt x="4608369" y="6436715"/>
                  <a:pt x="4422467" y="6454588"/>
                </a:cubicBezTo>
                <a:cubicBezTo>
                  <a:pt x="4236565" y="6472461"/>
                  <a:pt x="4124593" y="6416963"/>
                  <a:pt x="3971934" y="6454588"/>
                </a:cubicBezTo>
                <a:cubicBezTo>
                  <a:pt x="3819275" y="6492213"/>
                  <a:pt x="3445224" y="6423761"/>
                  <a:pt x="3267254" y="6454588"/>
                </a:cubicBezTo>
                <a:cubicBezTo>
                  <a:pt x="3089284" y="6485415"/>
                  <a:pt x="2866048" y="6426841"/>
                  <a:pt x="2562574" y="6454588"/>
                </a:cubicBezTo>
                <a:cubicBezTo>
                  <a:pt x="2259100" y="6482335"/>
                  <a:pt x="2211473" y="6406217"/>
                  <a:pt x="2048504" y="6454588"/>
                </a:cubicBezTo>
                <a:cubicBezTo>
                  <a:pt x="1885535" y="6502959"/>
                  <a:pt x="1790100" y="6435836"/>
                  <a:pt x="1534435" y="6454588"/>
                </a:cubicBezTo>
                <a:cubicBezTo>
                  <a:pt x="1278770" y="6473340"/>
                  <a:pt x="1037486" y="6394374"/>
                  <a:pt x="893291" y="6454588"/>
                </a:cubicBezTo>
                <a:cubicBezTo>
                  <a:pt x="749096" y="6514802"/>
                  <a:pt x="416391" y="6407875"/>
                  <a:pt x="252148" y="6454588"/>
                </a:cubicBezTo>
                <a:cubicBezTo>
                  <a:pt x="77828" y="6460019"/>
                  <a:pt x="19317" y="6308869"/>
                  <a:pt x="0" y="6202440"/>
                </a:cubicBezTo>
                <a:cubicBezTo>
                  <a:pt x="5642" y="6055978"/>
                  <a:pt x="97440" y="5981309"/>
                  <a:pt x="252148" y="5950292"/>
                </a:cubicBezTo>
                <a:cubicBezTo>
                  <a:pt x="313828" y="5922691"/>
                  <a:pt x="389308" y="5955834"/>
                  <a:pt x="504297" y="5950291"/>
                </a:cubicBezTo>
                <a:close/>
                <a:moveTo>
                  <a:pt x="756445" y="0"/>
                </a:moveTo>
                <a:cubicBezTo>
                  <a:pt x="864470" y="-4061"/>
                  <a:pt x="998865" y="129273"/>
                  <a:pt x="1008593" y="252148"/>
                </a:cubicBezTo>
                <a:cubicBezTo>
                  <a:pt x="1038420" y="381479"/>
                  <a:pt x="922723" y="507052"/>
                  <a:pt x="756445" y="504296"/>
                </a:cubicBezTo>
                <a:cubicBezTo>
                  <a:pt x="685363" y="513364"/>
                  <a:pt x="632347" y="431166"/>
                  <a:pt x="630371" y="378222"/>
                </a:cubicBezTo>
                <a:cubicBezTo>
                  <a:pt x="614049" y="300285"/>
                  <a:pt x="707505" y="251103"/>
                  <a:pt x="756445" y="252148"/>
                </a:cubicBezTo>
                <a:cubicBezTo>
                  <a:pt x="868777" y="234589"/>
                  <a:pt x="915736" y="270873"/>
                  <a:pt x="1008594" y="252148"/>
                </a:cubicBezTo>
                <a:moveTo>
                  <a:pt x="6857968" y="504297"/>
                </a:moveTo>
                <a:cubicBezTo>
                  <a:pt x="6521873" y="523489"/>
                  <a:pt x="6504949" y="463403"/>
                  <a:pt x="6181254" y="504297"/>
                </a:cubicBezTo>
                <a:cubicBezTo>
                  <a:pt x="5857559" y="545191"/>
                  <a:pt x="5686689" y="449628"/>
                  <a:pt x="5504539" y="504297"/>
                </a:cubicBezTo>
                <a:cubicBezTo>
                  <a:pt x="5322389" y="558966"/>
                  <a:pt x="5027775" y="486854"/>
                  <a:pt x="4888840" y="504297"/>
                </a:cubicBezTo>
                <a:cubicBezTo>
                  <a:pt x="4749905" y="521740"/>
                  <a:pt x="4505471" y="454921"/>
                  <a:pt x="4395171" y="504297"/>
                </a:cubicBezTo>
                <a:cubicBezTo>
                  <a:pt x="4284871" y="553673"/>
                  <a:pt x="4175875" y="483083"/>
                  <a:pt x="4023533" y="504297"/>
                </a:cubicBezTo>
                <a:cubicBezTo>
                  <a:pt x="3871191" y="525511"/>
                  <a:pt x="3503656" y="474659"/>
                  <a:pt x="3346819" y="504297"/>
                </a:cubicBezTo>
                <a:cubicBezTo>
                  <a:pt x="3189982" y="533935"/>
                  <a:pt x="3010416" y="486296"/>
                  <a:pt x="2731120" y="504297"/>
                </a:cubicBezTo>
                <a:cubicBezTo>
                  <a:pt x="2451824" y="522298"/>
                  <a:pt x="2369785" y="448615"/>
                  <a:pt x="2054405" y="504297"/>
                </a:cubicBezTo>
                <a:cubicBezTo>
                  <a:pt x="1739025" y="559979"/>
                  <a:pt x="1557421" y="431769"/>
                  <a:pt x="1377691" y="504297"/>
                </a:cubicBezTo>
                <a:cubicBezTo>
                  <a:pt x="1197961" y="576825"/>
                  <a:pt x="964350" y="450381"/>
                  <a:pt x="756445" y="504297"/>
                </a:cubicBezTo>
                <a:moveTo>
                  <a:pt x="252148" y="5950291"/>
                </a:moveTo>
                <a:cubicBezTo>
                  <a:pt x="323553" y="5950674"/>
                  <a:pt x="376697" y="6005985"/>
                  <a:pt x="378222" y="6076365"/>
                </a:cubicBezTo>
                <a:cubicBezTo>
                  <a:pt x="366485" y="6139633"/>
                  <a:pt x="317448" y="6192732"/>
                  <a:pt x="252148" y="6202439"/>
                </a:cubicBezTo>
                <a:cubicBezTo>
                  <a:pt x="318293" y="6191869"/>
                  <a:pt x="431277" y="6223745"/>
                  <a:pt x="504297" y="6202440"/>
                </a:cubicBezTo>
                <a:moveTo>
                  <a:pt x="252148" y="6454588"/>
                </a:moveTo>
                <a:cubicBezTo>
                  <a:pt x="396090" y="6460376"/>
                  <a:pt x="501889" y="6327566"/>
                  <a:pt x="504296" y="6202440"/>
                </a:cubicBezTo>
                <a:cubicBezTo>
                  <a:pt x="493672" y="6127185"/>
                  <a:pt x="510307" y="6034847"/>
                  <a:pt x="504297" y="5950291"/>
                </a:cubicBezTo>
              </a:path>
              <a:path w="7362265" h="6454588" fill="none" stroke="0" extrusionOk="0">
                <a:moveTo>
                  <a:pt x="504297" y="5950291"/>
                </a:moveTo>
                <a:cubicBezTo>
                  <a:pt x="455928" y="5736503"/>
                  <a:pt x="565944" y="5643284"/>
                  <a:pt x="504297" y="5380477"/>
                </a:cubicBezTo>
                <a:cubicBezTo>
                  <a:pt x="442650" y="5117670"/>
                  <a:pt x="549155" y="4913947"/>
                  <a:pt x="504297" y="4753681"/>
                </a:cubicBezTo>
                <a:cubicBezTo>
                  <a:pt x="459439" y="4593415"/>
                  <a:pt x="532722" y="4306428"/>
                  <a:pt x="504297" y="4126885"/>
                </a:cubicBezTo>
                <a:cubicBezTo>
                  <a:pt x="475872" y="3947342"/>
                  <a:pt x="505575" y="3780956"/>
                  <a:pt x="504297" y="3557071"/>
                </a:cubicBezTo>
                <a:cubicBezTo>
                  <a:pt x="503019" y="3333186"/>
                  <a:pt x="563454" y="3066109"/>
                  <a:pt x="504297" y="2930275"/>
                </a:cubicBezTo>
                <a:cubicBezTo>
                  <a:pt x="445140" y="2794441"/>
                  <a:pt x="533891" y="2523712"/>
                  <a:pt x="504297" y="2246498"/>
                </a:cubicBezTo>
                <a:cubicBezTo>
                  <a:pt x="474703" y="1969284"/>
                  <a:pt x="550634" y="2020523"/>
                  <a:pt x="504297" y="1847628"/>
                </a:cubicBezTo>
                <a:cubicBezTo>
                  <a:pt x="457960" y="1674733"/>
                  <a:pt x="568701" y="1407407"/>
                  <a:pt x="504297" y="1163851"/>
                </a:cubicBezTo>
                <a:cubicBezTo>
                  <a:pt x="439893" y="920295"/>
                  <a:pt x="533992" y="909178"/>
                  <a:pt x="504297" y="764981"/>
                </a:cubicBezTo>
                <a:cubicBezTo>
                  <a:pt x="474602" y="620784"/>
                  <a:pt x="519328" y="425231"/>
                  <a:pt x="504297" y="252148"/>
                </a:cubicBezTo>
                <a:cubicBezTo>
                  <a:pt x="470332" y="104225"/>
                  <a:pt x="606523" y="-29697"/>
                  <a:pt x="756445" y="0"/>
                </a:cubicBezTo>
                <a:cubicBezTo>
                  <a:pt x="1061484" y="-13017"/>
                  <a:pt x="1268491" y="18135"/>
                  <a:pt x="1397588" y="0"/>
                </a:cubicBezTo>
                <a:cubicBezTo>
                  <a:pt x="1526685" y="-18135"/>
                  <a:pt x="1852138" y="5937"/>
                  <a:pt x="1975195" y="0"/>
                </a:cubicBezTo>
                <a:cubicBezTo>
                  <a:pt x="2098252" y="-5937"/>
                  <a:pt x="2444688" y="81151"/>
                  <a:pt x="2679875" y="0"/>
                </a:cubicBezTo>
                <a:cubicBezTo>
                  <a:pt x="2915062" y="-81151"/>
                  <a:pt x="2900811" y="42629"/>
                  <a:pt x="3066871" y="0"/>
                </a:cubicBezTo>
                <a:cubicBezTo>
                  <a:pt x="3232931" y="-42629"/>
                  <a:pt x="3294600" y="12692"/>
                  <a:pt x="3453868" y="0"/>
                </a:cubicBezTo>
                <a:cubicBezTo>
                  <a:pt x="3613136" y="-12692"/>
                  <a:pt x="3744964" y="8756"/>
                  <a:pt x="3840864" y="0"/>
                </a:cubicBezTo>
                <a:cubicBezTo>
                  <a:pt x="3936764" y="-8756"/>
                  <a:pt x="4150496" y="20011"/>
                  <a:pt x="4354934" y="0"/>
                </a:cubicBezTo>
                <a:cubicBezTo>
                  <a:pt x="4559372" y="-20011"/>
                  <a:pt x="4688998" y="51093"/>
                  <a:pt x="4805467" y="0"/>
                </a:cubicBezTo>
                <a:cubicBezTo>
                  <a:pt x="4921936" y="-51093"/>
                  <a:pt x="5053982" y="41029"/>
                  <a:pt x="5256000" y="0"/>
                </a:cubicBezTo>
                <a:cubicBezTo>
                  <a:pt x="5458018" y="-41029"/>
                  <a:pt x="5782442" y="1094"/>
                  <a:pt x="5960680" y="0"/>
                </a:cubicBezTo>
                <a:cubicBezTo>
                  <a:pt x="6138918" y="-1094"/>
                  <a:pt x="6344872" y="18760"/>
                  <a:pt x="6474750" y="0"/>
                </a:cubicBezTo>
                <a:cubicBezTo>
                  <a:pt x="6604628" y="-18760"/>
                  <a:pt x="6859231" y="50428"/>
                  <a:pt x="7110117" y="0"/>
                </a:cubicBezTo>
                <a:cubicBezTo>
                  <a:pt x="7258283" y="-5093"/>
                  <a:pt x="7346660" y="99018"/>
                  <a:pt x="7362265" y="252148"/>
                </a:cubicBezTo>
                <a:cubicBezTo>
                  <a:pt x="7377950" y="419866"/>
                  <a:pt x="7236216" y="503894"/>
                  <a:pt x="7110117" y="504296"/>
                </a:cubicBezTo>
                <a:cubicBezTo>
                  <a:pt x="7058218" y="520491"/>
                  <a:pt x="6966740" y="483829"/>
                  <a:pt x="6857968" y="504297"/>
                </a:cubicBezTo>
                <a:cubicBezTo>
                  <a:pt x="6861724" y="706105"/>
                  <a:pt x="6819352" y="898006"/>
                  <a:pt x="6857968" y="1131093"/>
                </a:cubicBezTo>
                <a:cubicBezTo>
                  <a:pt x="6896584" y="1364180"/>
                  <a:pt x="6827000" y="1584410"/>
                  <a:pt x="6857968" y="1700907"/>
                </a:cubicBezTo>
                <a:cubicBezTo>
                  <a:pt x="6888936" y="1817404"/>
                  <a:pt x="6851746" y="2065535"/>
                  <a:pt x="6857968" y="2327703"/>
                </a:cubicBezTo>
                <a:cubicBezTo>
                  <a:pt x="6864190" y="2589871"/>
                  <a:pt x="6794002" y="2872570"/>
                  <a:pt x="6857968" y="3011480"/>
                </a:cubicBezTo>
                <a:cubicBezTo>
                  <a:pt x="6921934" y="3150390"/>
                  <a:pt x="6837123" y="3435474"/>
                  <a:pt x="6857968" y="3695257"/>
                </a:cubicBezTo>
                <a:cubicBezTo>
                  <a:pt x="6878813" y="3955040"/>
                  <a:pt x="6834758" y="4198980"/>
                  <a:pt x="6857968" y="4379034"/>
                </a:cubicBezTo>
                <a:cubicBezTo>
                  <a:pt x="6881178" y="4559088"/>
                  <a:pt x="6823903" y="4778703"/>
                  <a:pt x="6857968" y="5005830"/>
                </a:cubicBezTo>
                <a:cubicBezTo>
                  <a:pt x="6892033" y="5232957"/>
                  <a:pt x="6809795" y="5353029"/>
                  <a:pt x="6857968" y="5461681"/>
                </a:cubicBezTo>
                <a:cubicBezTo>
                  <a:pt x="6906141" y="5570333"/>
                  <a:pt x="6843951" y="5938568"/>
                  <a:pt x="6857968" y="6202440"/>
                </a:cubicBezTo>
                <a:cubicBezTo>
                  <a:pt x="6848539" y="6345487"/>
                  <a:pt x="6752124" y="6438496"/>
                  <a:pt x="6605820" y="6454588"/>
                </a:cubicBezTo>
                <a:cubicBezTo>
                  <a:pt x="6510060" y="6487471"/>
                  <a:pt x="6401835" y="6424529"/>
                  <a:pt x="6218824" y="6454588"/>
                </a:cubicBezTo>
                <a:cubicBezTo>
                  <a:pt x="6035813" y="6484647"/>
                  <a:pt x="5841097" y="6407558"/>
                  <a:pt x="5577680" y="6454588"/>
                </a:cubicBezTo>
                <a:cubicBezTo>
                  <a:pt x="5314263" y="6501618"/>
                  <a:pt x="5236253" y="6390907"/>
                  <a:pt x="4936537" y="6454588"/>
                </a:cubicBezTo>
                <a:cubicBezTo>
                  <a:pt x="4636821" y="6518269"/>
                  <a:pt x="4582704" y="6424728"/>
                  <a:pt x="4486004" y="6454588"/>
                </a:cubicBezTo>
                <a:cubicBezTo>
                  <a:pt x="4389304" y="6484448"/>
                  <a:pt x="4228238" y="6433038"/>
                  <a:pt x="4035471" y="6454588"/>
                </a:cubicBezTo>
                <a:cubicBezTo>
                  <a:pt x="3842704" y="6476138"/>
                  <a:pt x="3684770" y="6421617"/>
                  <a:pt x="3457864" y="6454588"/>
                </a:cubicBezTo>
                <a:cubicBezTo>
                  <a:pt x="3230958" y="6487559"/>
                  <a:pt x="2913222" y="6385591"/>
                  <a:pt x="2753184" y="6454588"/>
                </a:cubicBezTo>
                <a:cubicBezTo>
                  <a:pt x="2593146" y="6523585"/>
                  <a:pt x="2429175" y="6431209"/>
                  <a:pt x="2302651" y="6454588"/>
                </a:cubicBezTo>
                <a:cubicBezTo>
                  <a:pt x="2176127" y="6477967"/>
                  <a:pt x="1991702" y="6412347"/>
                  <a:pt x="1788581" y="6454588"/>
                </a:cubicBezTo>
                <a:cubicBezTo>
                  <a:pt x="1585460" y="6496829"/>
                  <a:pt x="1461261" y="6390471"/>
                  <a:pt x="1210975" y="6454588"/>
                </a:cubicBezTo>
                <a:cubicBezTo>
                  <a:pt x="960689" y="6518705"/>
                  <a:pt x="636575" y="6417252"/>
                  <a:pt x="252148" y="6454588"/>
                </a:cubicBezTo>
                <a:cubicBezTo>
                  <a:pt x="124814" y="6465981"/>
                  <a:pt x="-32929" y="6352603"/>
                  <a:pt x="0" y="6202440"/>
                </a:cubicBezTo>
                <a:cubicBezTo>
                  <a:pt x="3933" y="6030927"/>
                  <a:pt x="112161" y="5953207"/>
                  <a:pt x="252148" y="5950292"/>
                </a:cubicBezTo>
                <a:cubicBezTo>
                  <a:pt x="359839" y="5938134"/>
                  <a:pt x="434611" y="5972546"/>
                  <a:pt x="504297" y="5950291"/>
                </a:cubicBezTo>
                <a:close/>
                <a:moveTo>
                  <a:pt x="756445" y="0"/>
                </a:moveTo>
                <a:cubicBezTo>
                  <a:pt x="874045" y="-15779"/>
                  <a:pt x="1018960" y="129484"/>
                  <a:pt x="1008593" y="252148"/>
                </a:cubicBezTo>
                <a:cubicBezTo>
                  <a:pt x="1038190" y="412626"/>
                  <a:pt x="892816" y="502677"/>
                  <a:pt x="756445" y="504296"/>
                </a:cubicBezTo>
                <a:cubicBezTo>
                  <a:pt x="683547" y="506733"/>
                  <a:pt x="640221" y="450234"/>
                  <a:pt x="630371" y="378222"/>
                </a:cubicBezTo>
                <a:cubicBezTo>
                  <a:pt x="637373" y="303171"/>
                  <a:pt x="686735" y="255261"/>
                  <a:pt x="756445" y="252148"/>
                </a:cubicBezTo>
                <a:cubicBezTo>
                  <a:pt x="877398" y="230145"/>
                  <a:pt x="887434" y="274039"/>
                  <a:pt x="1008594" y="252148"/>
                </a:cubicBezTo>
                <a:moveTo>
                  <a:pt x="6857968" y="504297"/>
                </a:moveTo>
                <a:cubicBezTo>
                  <a:pt x="6643349" y="549175"/>
                  <a:pt x="6495340" y="477063"/>
                  <a:pt x="6303284" y="504297"/>
                </a:cubicBezTo>
                <a:cubicBezTo>
                  <a:pt x="6111228" y="531531"/>
                  <a:pt x="5864617" y="486912"/>
                  <a:pt x="5748600" y="504297"/>
                </a:cubicBezTo>
                <a:cubicBezTo>
                  <a:pt x="5632583" y="521682"/>
                  <a:pt x="5304431" y="426276"/>
                  <a:pt x="5071886" y="504297"/>
                </a:cubicBezTo>
                <a:cubicBezTo>
                  <a:pt x="4839341" y="582318"/>
                  <a:pt x="4827902" y="483064"/>
                  <a:pt x="4700248" y="504297"/>
                </a:cubicBezTo>
                <a:cubicBezTo>
                  <a:pt x="4572594" y="525530"/>
                  <a:pt x="4478472" y="470612"/>
                  <a:pt x="4328609" y="504297"/>
                </a:cubicBezTo>
                <a:cubicBezTo>
                  <a:pt x="4178746" y="537982"/>
                  <a:pt x="3808618" y="461039"/>
                  <a:pt x="3651895" y="504297"/>
                </a:cubicBezTo>
                <a:cubicBezTo>
                  <a:pt x="3495172" y="547555"/>
                  <a:pt x="3406754" y="494007"/>
                  <a:pt x="3219242" y="504297"/>
                </a:cubicBezTo>
                <a:cubicBezTo>
                  <a:pt x="3031730" y="514587"/>
                  <a:pt x="2861052" y="460156"/>
                  <a:pt x="2664558" y="504297"/>
                </a:cubicBezTo>
                <a:cubicBezTo>
                  <a:pt x="2468064" y="548438"/>
                  <a:pt x="2204248" y="484498"/>
                  <a:pt x="2048859" y="504297"/>
                </a:cubicBezTo>
                <a:cubicBezTo>
                  <a:pt x="1893470" y="524096"/>
                  <a:pt x="1691458" y="503485"/>
                  <a:pt x="1372144" y="504297"/>
                </a:cubicBezTo>
                <a:cubicBezTo>
                  <a:pt x="1052830" y="505109"/>
                  <a:pt x="970991" y="457388"/>
                  <a:pt x="756445" y="504297"/>
                </a:cubicBezTo>
                <a:moveTo>
                  <a:pt x="252148" y="5950291"/>
                </a:moveTo>
                <a:cubicBezTo>
                  <a:pt x="325405" y="5942844"/>
                  <a:pt x="375123" y="5992706"/>
                  <a:pt x="378222" y="6076365"/>
                </a:cubicBezTo>
                <a:cubicBezTo>
                  <a:pt x="376577" y="6144797"/>
                  <a:pt x="320454" y="6200396"/>
                  <a:pt x="252148" y="6202439"/>
                </a:cubicBezTo>
                <a:cubicBezTo>
                  <a:pt x="318676" y="6198414"/>
                  <a:pt x="401146" y="6226154"/>
                  <a:pt x="504297" y="6202440"/>
                </a:cubicBezTo>
                <a:moveTo>
                  <a:pt x="252148" y="6454588"/>
                </a:moveTo>
                <a:cubicBezTo>
                  <a:pt x="382042" y="6488238"/>
                  <a:pt x="503837" y="6333120"/>
                  <a:pt x="504296" y="6202440"/>
                </a:cubicBezTo>
                <a:cubicBezTo>
                  <a:pt x="493528" y="6127056"/>
                  <a:pt x="512532" y="6025473"/>
                  <a:pt x="504297" y="5950291"/>
                </a:cubicBezTo>
              </a:path>
            </a:pathLst>
          </a:custGeom>
          <a:blipFill>
            <a:blip r:embed="rId2"/>
            <a:tile tx="0" ty="0" sx="100000" sy="100000" flip="none" algn="tl"/>
          </a:blipFill>
          <a:ln>
            <a:solidFill>
              <a:schemeClr val="bg1">
                <a:lumMod val="50000"/>
                <a:lumOff val="50000"/>
              </a:schemeClr>
            </a:solidFill>
            <a:extLst>
              <a:ext uri="{C807C97D-BFC1-408E-A445-0C87EB9F89A2}">
                <ask:lineSketchStyleProps xmlns:ask="http://schemas.microsoft.com/office/drawing/2018/sketchyshapes" sd="3237117723">
                  <a:prstGeom prst="verticalScroll">
                    <a:avLst>
                      <a:gd name="adj" fmla="val 7813"/>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76F768C-D355-8C0D-A694-64FA7CF95908}"/>
              </a:ext>
            </a:extLst>
          </p:cNvPr>
          <p:cNvSpPr>
            <a:spLocks noGrp="1"/>
          </p:cNvSpPr>
          <p:nvPr>
            <p:ph type="sldNum" sz="quarter" idx="12"/>
          </p:nvPr>
        </p:nvSpPr>
        <p:spPr/>
        <p:txBody>
          <a:bodyPr/>
          <a:lstStyle/>
          <a:p>
            <a:fld id="{F4FAB6BF-40DC-425D-9FBF-182EC001560C}" type="slidenum">
              <a:rPr lang="en-US" smtClean="0"/>
              <a:t>47</a:t>
            </a:fld>
            <a:endParaRPr lang="en-US"/>
          </a:p>
        </p:txBody>
      </p:sp>
      <p:sp>
        <p:nvSpPr>
          <p:cNvPr id="4" name="TextBox 3">
            <a:extLst>
              <a:ext uri="{FF2B5EF4-FFF2-40B4-BE49-F238E27FC236}">
                <a16:creationId xmlns:a16="http://schemas.microsoft.com/office/drawing/2014/main" id="{759F56DD-2ED4-4811-EB65-85F70D1A6E7E}"/>
              </a:ext>
            </a:extLst>
          </p:cNvPr>
          <p:cNvSpPr txBox="1"/>
          <p:nvPr/>
        </p:nvSpPr>
        <p:spPr>
          <a:xfrm>
            <a:off x="3111313" y="1124666"/>
            <a:ext cx="6133540" cy="6265241"/>
          </a:xfrm>
          <a:prstGeom prst="rect">
            <a:avLst/>
          </a:prstGeom>
          <a:noFill/>
        </p:spPr>
        <p:txBody>
          <a:bodyPr wrap="square">
            <a:spAutoFit/>
          </a:bodyPr>
          <a:lstStyle>
            <a:defPPr>
              <a:defRPr lang="en-US"/>
            </a:defPPr>
            <a:lvl1pPr marR="0">
              <a:lnSpc>
                <a:spcPct val="107000"/>
              </a:lnSpc>
              <a:spcBef>
                <a:spcPts val="0"/>
              </a:spcBef>
              <a:spcAft>
                <a:spcPts val="800"/>
              </a:spcAft>
              <a:tabLst>
                <a:tab pos="3933825" algn="l"/>
              </a:tabLst>
              <a:defRPr sz="2000" kern="100">
                <a:ln>
                  <a:solidFill>
                    <a:schemeClr val="bg1"/>
                  </a:solidFill>
                </a:ln>
                <a:solidFill>
                  <a:schemeClr val="bg1"/>
                </a:solidFill>
                <a:latin typeface="Gabriola" panose="04040605051002020D02" pitchFamily="82" charset="0"/>
                <a:ea typeface="Calibri" panose="020F0502020204030204" pitchFamily="34" charset="0"/>
                <a:cs typeface="DaunPenh" panose="01010101010101010101" pitchFamily="2" charset="0"/>
              </a:defRPr>
            </a:lvl1pPr>
          </a:lstStyle>
          <a:p>
            <a:pPr marL="342900" indent="-342900">
              <a:buFont typeface="Wingdings" panose="05000000000000000000" pitchFamily="2" charset="2"/>
              <a:buChar char="ü"/>
            </a:pPr>
            <a:r>
              <a:rPr lang="en-US" sz="2200" b="1" dirty="0">
                <a:ln>
                  <a:solidFill>
                    <a:schemeClr val="accent3">
                      <a:lumMod val="75000"/>
                    </a:schemeClr>
                  </a:solidFill>
                </a:ln>
                <a:solidFill>
                  <a:schemeClr val="accent3">
                    <a:lumMod val="75000"/>
                  </a:schemeClr>
                </a:solidFill>
              </a:rPr>
              <a:t> M</a:t>
            </a:r>
            <a:r>
              <a:rPr lang="en-US" sz="2200" dirty="0"/>
              <a:t>: Multiplier</a:t>
            </a:r>
          </a:p>
          <a:p>
            <a:r>
              <a:rPr lang="en-US" sz="2200" dirty="0"/>
              <a:t>ARM processor have hardware multiplier unit doing multiplication</a:t>
            </a:r>
          </a:p>
          <a:p>
            <a:pPr marL="342900" indent="-342900">
              <a:buFont typeface="Wingdings" panose="05000000000000000000" pitchFamily="2" charset="2"/>
              <a:buChar char="ü"/>
            </a:pPr>
            <a:r>
              <a:rPr lang="en-US" sz="2200" b="1" dirty="0">
                <a:ln>
                  <a:solidFill>
                    <a:schemeClr val="accent3">
                      <a:lumMod val="75000"/>
                    </a:schemeClr>
                  </a:solidFill>
                </a:ln>
                <a:solidFill>
                  <a:schemeClr val="accent3">
                    <a:lumMod val="75000"/>
                  </a:schemeClr>
                </a:solidFill>
              </a:rPr>
              <a:t>I</a:t>
            </a:r>
            <a:r>
              <a:rPr lang="en-US" sz="2200" dirty="0"/>
              <a:t>: Embedded ICE </a:t>
            </a:r>
            <a:r>
              <a:rPr lang="en-US" sz="2200" dirty="0" err="1"/>
              <a:t>Macrocel</a:t>
            </a:r>
            <a:endParaRPr lang="en-US" sz="2200" dirty="0"/>
          </a:p>
          <a:p>
            <a:r>
              <a:rPr lang="en-US" sz="2200" dirty="0"/>
              <a:t>Hardware circuit used to generate trace information. Used in advance debugging.</a:t>
            </a:r>
          </a:p>
          <a:p>
            <a:pPr marL="342900" indent="-342900">
              <a:buFont typeface="Wingdings" panose="05000000000000000000" pitchFamily="2" charset="2"/>
              <a:buChar char="ü"/>
            </a:pPr>
            <a:r>
              <a:rPr lang="en-US" sz="2200" b="1" dirty="0">
                <a:ln>
                  <a:solidFill>
                    <a:schemeClr val="accent3">
                      <a:lumMod val="75000"/>
                    </a:schemeClr>
                  </a:solidFill>
                </a:ln>
                <a:solidFill>
                  <a:schemeClr val="accent3">
                    <a:lumMod val="75000"/>
                  </a:schemeClr>
                </a:solidFill>
              </a:rPr>
              <a:t>E</a:t>
            </a:r>
            <a:r>
              <a:rPr lang="en-US" sz="2200" dirty="0"/>
              <a:t>: Enhanced Instruction Set</a:t>
            </a:r>
          </a:p>
          <a:p>
            <a:pPr marL="342900" indent="-342900">
              <a:buFont typeface="Wingdings" panose="05000000000000000000" pitchFamily="2" charset="2"/>
              <a:buChar char="ü"/>
            </a:pPr>
            <a:r>
              <a:rPr lang="en-US" sz="2200" b="1" dirty="0">
                <a:ln>
                  <a:solidFill>
                    <a:schemeClr val="accent3">
                      <a:lumMod val="75000"/>
                    </a:schemeClr>
                  </a:solidFill>
                </a:ln>
                <a:solidFill>
                  <a:schemeClr val="accent3">
                    <a:lumMod val="75000"/>
                  </a:schemeClr>
                </a:solidFill>
              </a:rPr>
              <a:t>J</a:t>
            </a:r>
            <a:r>
              <a:rPr lang="en-US" sz="2200" dirty="0"/>
              <a:t>: Java Acceleration by </a:t>
            </a:r>
            <a:r>
              <a:rPr lang="en-US" sz="2200" dirty="0" err="1"/>
              <a:t>Jazelle</a:t>
            </a:r>
            <a:r>
              <a:rPr lang="en-US" sz="2200" dirty="0"/>
              <a:t> mode</a:t>
            </a:r>
          </a:p>
          <a:p>
            <a:pPr marL="342900" indent="-342900">
              <a:buFont typeface="Wingdings" panose="05000000000000000000" pitchFamily="2" charset="2"/>
              <a:buChar char="ü"/>
            </a:pPr>
            <a:r>
              <a:rPr lang="en-US" sz="2200" b="1" dirty="0">
                <a:ln>
                  <a:solidFill>
                    <a:schemeClr val="accent3">
                      <a:lumMod val="75000"/>
                    </a:schemeClr>
                  </a:solidFill>
                </a:ln>
                <a:solidFill>
                  <a:schemeClr val="accent3">
                    <a:lumMod val="75000"/>
                  </a:schemeClr>
                </a:solidFill>
              </a:rPr>
              <a:t>F</a:t>
            </a:r>
            <a:r>
              <a:rPr lang="en-US" sz="2200" dirty="0"/>
              <a:t>: Vector Floating point</a:t>
            </a:r>
          </a:p>
          <a:p>
            <a:r>
              <a:rPr lang="en-US" sz="2200" dirty="0"/>
              <a:t>Hardware implementation of floating operations.</a:t>
            </a:r>
          </a:p>
          <a:p>
            <a:pPr marL="342900" indent="-342900">
              <a:buFont typeface="Wingdings" panose="05000000000000000000" pitchFamily="2" charset="2"/>
              <a:buChar char="ü"/>
            </a:pPr>
            <a:r>
              <a:rPr lang="en-US" sz="2200" b="1" dirty="0">
                <a:ln>
                  <a:solidFill>
                    <a:schemeClr val="accent3">
                      <a:lumMod val="75000"/>
                    </a:schemeClr>
                  </a:solidFill>
                </a:ln>
                <a:solidFill>
                  <a:schemeClr val="accent3">
                    <a:lumMod val="75000"/>
                  </a:schemeClr>
                </a:solidFill>
              </a:rPr>
              <a:t>S</a:t>
            </a:r>
            <a:r>
              <a:rPr lang="en-US" sz="2200" dirty="0"/>
              <a:t>: Synthesizable Version</a:t>
            </a:r>
          </a:p>
          <a:p>
            <a:r>
              <a:rPr lang="en-US" sz="2200" dirty="0"/>
              <a:t>The ARM architecture can be modified as it comes in </a:t>
            </a:r>
          </a:p>
          <a:p>
            <a:r>
              <a:rPr lang="en-US" sz="2200" dirty="0"/>
              <a:t>terms of soft processor core.</a:t>
            </a:r>
          </a:p>
          <a:p>
            <a:br>
              <a:rPr lang="en-US" sz="2200" b="1" dirty="0"/>
            </a:br>
            <a:endParaRPr lang="en-US" sz="2200" b="1" dirty="0"/>
          </a:p>
        </p:txBody>
      </p:sp>
      <p:sp>
        <p:nvSpPr>
          <p:cNvPr id="6" name="TextBox 5">
            <a:extLst>
              <a:ext uri="{FF2B5EF4-FFF2-40B4-BE49-F238E27FC236}">
                <a16:creationId xmlns:a16="http://schemas.microsoft.com/office/drawing/2014/main" id="{C82C8ECC-DEA9-9205-7550-077C3F0BAB1E}"/>
              </a:ext>
            </a:extLst>
          </p:cNvPr>
          <p:cNvSpPr txBox="1"/>
          <p:nvPr/>
        </p:nvSpPr>
        <p:spPr>
          <a:xfrm>
            <a:off x="4260476" y="695576"/>
            <a:ext cx="3671046" cy="523220"/>
          </a:xfrm>
          <a:prstGeom prst="rect">
            <a:avLst/>
          </a:prstGeom>
          <a:noFill/>
        </p:spPr>
        <p:txBody>
          <a:bodyPr wrap="square" rtlCol="0">
            <a:spAutoFit/>
          </a:bodyPr>
          <a:lstStyle/>
          <a:p>
            <a:r>
              <a:rPr lang="en-US" sz="2800" kern="100" dirty="0">
                <a:ln>
                  <a:solidFill>
                    <a:schemeClr val="bg1"/>
                  </a:solidFill>
                </a:ln>
                <a:solidFill>
                  <a:schemeClr val="bg1"/>
                </a:solidFill>
                <a:latin typeface="Gabriola" panose="04040605051002020D02" pitchFamily="82" charset="0"/>
                <a:ea typeface="Calibri" panose="020F0502020204030204" pitchFamily="34" charset="0"/>
                <a:cs typeface="DaunPenh" panose="01010101010101010101" pitchFamily="2" charset="0"/>
              </a:rPr>
              <a:t>ARM Product Code Description</a:t>
            </a:r>
          </a:p>
        </p:txBody>
      </p:sp>
    </p:spTree>
    <p:extLst>
      <p:ext uri="{BB962C8B-B14F-4D97-AF65-F5344CB8AC3E}">
        <p14:creationId xmlns:p14="http://schemas.microsoft.com/office/powerpoint/2010/main" val="2055735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F3176B-FADC-5711-C329-979957413DB6}"/>
              </a:ext>
            </a:extLst>
          </p:cNvPr>
          <p:cNvSpPr>
            <a:spLocks noGrp="1"/>
          </p:cNvSpPr>
          <p:nvPr>
            <p:ph type="sldNum" sz="quarter" idx="12"/>
          </p:nvPr>
        </p:nvSpPr>
        <p:spPr/>
        <p:txBody>
          <a:bodyPr/>
          <a:lstStyle/>
          <a:p>
            <a:fld id="{F4FAB6BF-40DC-425D-9FBF-182EC001560C}" type="slidenum">
              <a:rPr lang="en-US" smtClean="0"/>
              <a:t>48</a:t>
            </a:fld>
            <a:endParaRPr lang="en-US"/>
          </a:p>
        </p:txBody>
      </p:sp>
      <p:sp>
        <p:nvSpPr>
          <p:cNvPr id="3" name="TextBox 2">
            <a:extLst>
              <a:ext uri="{FF2B5EF4-FFF2-40B4-BE49-F238E27FC236}">
                <a16:creationId xmlns:a16="http://schemas.microsoft.com/office/drawing/2014/main" id="{7E8D263E-2B7A-4835-D9DF-58482D8D3967}"/>
              </a:ext>
            </a:extLst>
          </p:cNvPr>
          <p:cNvSpPr txBox="1"/>
          <p:nvPr/>
        </p:nvSpPr>
        <p:spPr>
          <a:xfrm>
            <a:off x="1417814" y="256287"/>
            <a:ext cx="1820394"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So …</a:t>
            </a:r>
          </a:p>
        </p:txBody>
      </p:sp>
      <p:sp>
        <p:nvSpPr>
          <p:cNvPr id="4" name="Flowchart: Terminator 3">
            <a:extLst>
              <a:ext uri="{FF2B5EF4-FFF2-40B4-BE49-F238E27FC236}">
                <a16:creationId xmlns:a16="http://schemas.microsoft.com/office/drawing/2014/main" id="{DE5B17C9-17FA-BD12-FACF-EDCBA01060C5}"/>
              </a:ext>
            </a:extLst>
          </p:cNvPr>
          <p:cNvSpPr/>
          <p:nvPr/>
        </p:nvSpPr>
        <p:spPr>
          <a:xfrm>
            <a:off x="5674660" y="1886662"/>
            <a:ext cx="5230906" cy="1042147"/>
          </a:xfrm>
          <a:prstGeom prst="flowChartTerminator">
            <a:avLst/>
          </a:prstGeom>
          <a:solidFill>
            <a:schemeClr val="accent1">
              <a:lumMod val="50000"/>
            </a:schemeClr>
          </a:solidFill>
          <a:ln w="28575">
            <a:solidFill>
              <a:srgbClr val="E78045"/>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D3F118-9A60-7CBF-1BCF-99B1C7DE42D1}"/>
              </a:ext>
            </a:extLst>
          </p:cNvPr>
          <p:cNvSpPr txBox="1"/>
          <p:nvPr/>
        </p:nvSpPr>
        <p:spPr>
          <a:xfrm flipH="1">
            <a:off x="6020923" y="2082762"/>
            <a:ext cx="4538381"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Great Performance</a:t>
            </a:r>
          </a:p>
        </p:txBody>
      </p:sp>
      <p:sp>
        <p:nvSpPr>
          <p:cNvPr id="6" name="Flowchart: Terminator 5">
            <a:extLst>
              <a:ext uri="{FF2B5EF4-FFF2-40B4-BE49-F238E27FC236}">
                <a16:creationId xmlns:a16="http://schemas.microsoft.com/office/drawing/2014/main" id="{AA62AA27-2CDB-2254-05DC-B0E2E320FAF2}"/>
              </a:ext>
            </a:extLst>
          </p:cNvPr>
          <p:cNvSpPr/>
          <p:nvPr/>
        </p:nvSpPr>
        <p:spPr>
          <a:xfrm>
            <a:off x="1645860" y="5512694"/>
            <a:ext cx="6144191" cy="1042147"/>
          </a:xfrm>
          <a:prstGeom prst="flowChartTerminator">
            <a:avLst/>
          </a:prstGeom>
          <a:solidFill>
            <a:schemeClr val="accent1">
              <a:lumMod val="50000"/>
            </a:schemeClr>
          </a:solidFill>
          <a:ln w="28575">
            <a:solidFill>
              <a:srgbClr val="E78045"/>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4EDCBA-4204-C9B5-EBAC-16670B862132}"/>
              </a:ext>
            </a:extLst>
          </p:cNvPr>
          <p:cNvSpPr txBox="1"/>
          <p:nvPr/>
        </p:nvSpPr>
        <p:spPr>
          <a:xfrm flipH="1">
            <a:off x="1992123" y="5715256"/>
            <a:ext cx="5515540"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Great Computing Power</a:t>
            </a:r>
          </a:p>
        </p:txBody>
      </p:sp>
      <p:sp>
        <p:nvSpPr>
          <p:cNvPr id="8" name="Flowchart: Terminator 7">
            <a:extLst>
              <a:ext uri="{FF2B5EF4-FFF2-40B4-BE49-F238E27FC236}">
                <a16:creationId xmlns:a16="http://schemas.microsoft.com/office/drawing/2014/main" id="{4E4F22BC-9A0D-F1F9-AD2B-090121052F1E}"/>
              </a:ext>
            </a:extLst>
          </p:cNvPr>
          <p:cNvSpPr/>
          <p:nvPr/>
        </p:nvSpPr>
        <p:spPr>
          <a:xfrm>
            <a:off x="1127878" y="3111519"/>
            <a:ext cx="7125818" cy="1042147"/>
          </a:xfrm>
          <a:prstGeom prst="flowChartTerminator">
            <a:avLst/>
          </a:prstGeom>
          <a:solidFill>
            <a:schemeClr val="accent1">
              <a:lumMod val="50000"/>
            </a:schemeClr>
          </a:solidFill>
          <a:ln w="28575">
            <a:solidFill>
              <a:srgbClr val="E78045"/>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03BE9C-25AC-9D13-4E75-22DCD4F5D70C}"/>
              </a:ext>
            </a:extLst>
          </p:cNvPr>
          <p:cNvSpPr txBox="1"/>
          <p:nvPr/>
        </p:nvSpPr>
        <p:spPr>
          <a:xfrm flipH="1">
            <a:off x="1659035" y="3309428"/>
            <a:ext cx="6248397"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Cost Sensitive Applications</a:t>
            </a:r>
          </a:p>
        </p:txBody>
      </p:sp>
      <p:sp>
        <p:nvSpPr>
          <p:cNvPr id="10" name="Flowchart: Terminator 9">
            <a:extLst>
              <a:ext uri="{FF2B5EF4-FFF2-40B4-BE49-F238E27FC236}">
                <a16:creationId xmlns:a16="http://schemas.microsoft.com/office/drawing/2014/main" id="{AD32DE88-F747-6660-C1DA-62FD800B38E4}"/>
              </a:ext>
            </a:extLst>
          </p:cNvPr>
          <p:cNvSpPr/>
          <p:nvPr/>
        </p:nvSpPr>
        <p:spPr>
          <a:xfrm>
            <a:off x="6020923" y="626323"/>
            <a:ext cx="2092135" cy="1042147"/>
          </a:xfrm>
          <a:prstGeom prst="flowChartTerminator">
            <a:avLst/>
          </a:prstGeom>
          <a:solidFill>
            <a:srgbClr val="E78045"/>
          </a:solidFill>
          <a:ln w="28575">
            <a:solidFill>
              <a:schemeClr val="accent1">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BBF82B8-6E1B-CE43-F268-771084C68C35}"/>
              </a:ext>
            </a:extLst>
          </p:cNvPr>
          <p:cNvSpPr txBox="1"/>
          <p:nvPr/>
        </p:nvSpPr>
        <p:spPr>
          <a:xfrm flipH="1">
            <a:off x="6322925" y="824232"/>
            <a:ext cx="1584507"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Cheap</a:t>
            </a:r>
          </a:p>
        </p:txBody>
      </p:sp>
      <p:sp>
        <p:nvSpPr>
          <p:cNvPr id="12" name="Flowchart: Terminator 11">
            <a:extLst>
              <a:ext uri="{FF2B5EF4-FFF2-40B4-BE49-F238E27FC236}">
                <a16:creationId xmlns:a16="http://schemas.microsoft.com/office/drawing/2014/main" id="{1403227B-1F88-1A81-A8D2-7BC38D96DAF1}"/>
              </a:ext>
            </a:extLst>
          </p:cNvPr>
          <p:cNvSpPr/>
          <p:nvPr/>
        </p:nvSpPr>
        <p:spPr>
          <a:xfrm>
            <a:off x="4903219" y="4287317"/>
            <a:ext cx="6144191" cy="1042147"/>
          </a:xfrm>
          <a:prstGeom prst="flowChartTerminator">
            <a:avLst/>
          </a:prstGeom>
          <a:solidFill>
            <a:srgbClr val="E78045"/>
          </a:solidFill>
          <a:ln w="28575">
            <a:solidFill>
              <a:schemeClr val="accent1">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0FE815B-D28C-2D24-AEF0-86A7B95EB889}"/>
              </a:ext>
            </a:extLst>
          </p:cNvPr>
          <p:cNvSpPr txBox="1"/>
          <p:nvPr/>
        </p:nvSpPr>
        <p:spPr>
          <a:xfrm flipH="1">
            <a:off x="5260872" y="4490264"/>
            <a:ext cx="5627594"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Low Power Consumption</a:t>
            </a:r>
          </a:p>
        </p:txBody>
      </p:sp>
      <p:sp>
        <p:nvSpPr>
          <p:cNvPr id="14" name="Flowchart: Terminator 13">
            <a:extLst>
              <a:ext uri="{FF2B5EF4-FFF2-40B4-BE49-F238E27FC236}">
                <a16:creationId xmlns:a16="http://schemas.microsoft.com/office/drawing/2014/main" id="{AA0F4C5F-428D-24AB-A304-2348931D97D1}"/>
              </a:ext>
            </a:extLst>
          </p:cNvPr>
          <p:cNvSpPr/>
          <p:nvPr/>
        </p:nvSpPr>
        <p:spPr>
          <a:xfrm>
            <a:off x="1417814" y="1414647"/>
            <a:ext cx="4122646" cy="1042147"/>
          </a:xfrm>
          <a:prstGeom prst="flowChartTerminator">
            <a:avLst/>
          </a:prstGeom>
          <a:solidFill>
            <a:schemeClr val="accent5"/>
          </a:solidFill>
          <a:ln w="28575">
            <a:solidFill>
              <a:schemeClr val="accent1">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887BE98-BF9A-CE89-1863-A1380CBF7C55}"/>
              </a:ext>
            </a:extLst>
          </p:cNvPr>
          <p:cNvSpPr txBox="1"/>
          <p:nvPr/>
        </p:nvSpPr>
        <p:spPr>
          <a:xfrm flipH="1">
            <a:off x="1697402" y="1612554"/>
            <a:ext cx="3621181"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Easy to Develop</a:t>
            </a:r>
          </a:p>
        </p:txBody>
      </p:sp>
      <p:sp>
        <p:nvSpPr>
          <p:cNvPr id="16" name="TextBox 15">
            <a:extLst>
              <a:ext uri="{FF2B5EF4-FFF2-40B4-BE49-F238E27FC236}">
                <a16:creationId xmlns:a16="http://schemas.microsoft.com/office/drawing/2014/main" id="{0D9F1629-EB2F-91C7-446C-5E19F8E9BD4A}"/>
              </a:ext>
            </a:extLst>
          </p:cNvPr>
          <p:cNvSpPr txBox="1"/>
          <p:nvPr/>
        </p:nvSpPr>
        <p:spPr>
          <a:xfrm flipH="1">
            <a:off x="1659035" y="3309426"/>
            <a:ext cx="6248397"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Cost Sensitive Applications</a:t>
            </a:r>
          </a:p>
        </p:txBody>
      </p:sp>
    </p:spTree>
    <p:extLst>
      <p:ext uri="{BB962C8B-B14F-4D97-AF65-F5344CB8AC3E}">
        <p14:creationId xmlns:p14="http://schemas.microsoft.com/office/powerpoint/2010/main" val="3781210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4"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5"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0"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2"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4"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6" name="Group 65">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0"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3"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3" name="TextBox 2">
            <a:extLst>
              <a:ext uri="{FF2B5EF4-FFF2-40B4-BE49-F238E27FC236}">
                <a16:creationId xmlns:a16="http://schemas.microsoft.com/office/drawing/2014/main" id="{BEFDFF79-22A0-E331-D59A-65CAC74EB8C8}"/>
              </a:ext>
            </a:extLst>
          </p:cNvPr>
          <p:cNvSpPr txBox="1"/>
          <p:nvPr/>
        </p:nvSpPr>
        <p:spPr>
          <a:xfrm>
            <a:off x="2669778" y="2522537"/>
            <a:ext cx="6858000" cy="1367896"/>
          </a:xfrm>
          <a:prstGeom prst="rect">
            <a:avLst/>
          </a:prstGeom>
        </p:spPr>
        <p:txBody>
          <a:bodyPr vert="horz" lIns="91440" tIns="45720" rIns="91440" bIns="45720" rtlCol="0" anchor="b">
            <a:noAutofit/>
          </a:bodyPr>
          <a:lstStyle/>
          <a:p>
            <a:pPr algn="ctr" defTabSz="914400">
              <a:lnSpc>
                <a:spcPct val="90000"/>
              </a:lnSpc>
              <a:spcBef>
                <a:spcPct val="0"/>
              </a:spcBef>
              <a:spcAft>
                <a:spcPts val="600"/>
              </a:spcAft>
            </a:pPr>
            <a:r>
              <a:rPr lang="en-US" sz="6600" b="1" cap="all" dirty="0">
                <a:ln>
                  <a:solidFill>
                    <a:srgbClr val="9966FF"/>
                  </a:solidFill>
                </a:ln>
                <a:solidFill>
                  <a:srgbClr val="9966FF"/>
                </a:solidFill>
                <a:latin typeface="Aldhabi" panose="01000000000000000000" pitchFamily="2" charset="-78"/>
                <a:ea typeface="+mj-ea"/>
                <a:cs typeface="Aldhabi" panose="01000000000000000000" pitchFamily="2" charset="-78"/>
              </a:rPr>
              <a:t>RISC-V</a:t>
            </a:r>
          </a:p>
        </p:txBody>
      </p:sp>
    </p:spTree>
    <p:extLst>
      <p:ext uri="{BB962C8B-B14F-4D97-AF65-F5344CB8AC3E}">
        <p14:creationId xmlns:p14="http://schemas.microsoft.com/office/powerpoint/2010/main" val="391850369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746099-2B91-B3C7-D067-691F2C20EF46}"/>
              </a:ext>
            </a:extLst>
          </p:cNvPr>
          <p:cNvSpPr>
            <a:spLocks noGrp="1"/>
          </p:cNvSpPr>
          <p:nvPr>
            <p:ph type="sldNum" sz="quarter" idx="12"/>
          </p:nvPr>
        </p:nvSpPr>
        <p:spPr>
          <a:xfrm>
            <a:off x="10275156" y="5888394"/>
            <a:ext cx="773420" cy="354886"/>
          </a:xfrm>
        </p:spPr>
        <p:txBody>
          <a:bodyPr/>
          <a:lstStyle/>
          <a:p>
            <a:fld id="{F4FAB6BF-40DC-425D-9FBF-182EC001560C}" type="slidenum">
              <a:rPr lang="en-US" smtClean="0"/>
              <a:t>5</a:t>
            </a:fld>
            <a:endParaRPr lang="en-US"/>
          </a:p>
        </p:txBody>
      </p:sp>
      <p:sp>
        <p:nvSpPr>
          <p:cNvPr id="4" name="TextBox 3">
            <a:extLst>
              <a:ext uri="{FF2B5EF4-FFF2-40B4-BE49-F238E27FC236}">
                <a16:creationId xmlns:a16="http://schemas.microsoft.com/office/drawing/2014/main" id="{4FA54FED-336D-C0E4-1330-D5157406B6AC}"/>
              </a:ext>
            </a:extLst>
          </p:cNvPr>
          <p:cNvSpPr txBox="1"/>
          <p:nvPr/>
        </p:nvSpPr>
        <p:spPr>
          <a:xfrm>
            <a:off x="2398143" y="290737"/>
            <a:ext cx="7395714" cy="830997"/>
          </a:xfrm>
          <a:prstGeom prst="rect">
            <a:avLst/>
          </a:prstGeom>
          <a:noFill/>
        </p:spPr>
        <p:txBody>
          <a:bodyPr wrap="square" rtlCol="0">
            <a:spAutoFit/>
          </a:bodyPr>
          <a:lstStyle/>
          <a:p>
            <a:r>
              <a:rPr lang="en-US" sz="4800" spc="50" dirty="0">
                <a:ln w="0"/>
                <a:solidFill>
                  <a:srgbClr val="660033"/>
                </a:solidFill>
                <a:latin typeface="Cooper Black" panose="0208090404030B020404" pitchFamily="18" charset="0"/>
                <a:ea typeface="+mj-ea"/>
                <a:cs typeface="Times New Roman" panose="02020603050405020304" pitchFamily="18" charset="0"/>
              </a:rPr>
              <a:t>The story begins …</a:t>
            </a:r>
          </a:p>
        </p:txBody>
      </p:sp>
      <p:sp>
        <p:nvSpPr>
          <p:cNvPr id="13" name="TextBox 12">
            <a:extLst>
              <a:ext uri="{FF2B5EF4-FFF2-40B4-BE49-F238E27FC236}">
                <a16:creationId xmlns:a16="http://schemas.microsoft.com/office/drawing/2014/main" id="{C57B43CA-B8AB-C7E3-BF31-C571DFE2641A}"/>
              </a:ext>
            </a:extLst>
          </p:cNvPr>
          <p:cNvSpPr txBox="1"/>
          <p:nvPr/>
        </p:nvSpPr>
        <p:spPr>
          <a:xfrm>
            <a:off x="1770743" y="1424930"/>
            <a:ext cx="8650514" cy="1569660"/>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t>ISAs can vary widely, depending on the architecture and design principles of the processor. Some popular ISAs include x86, </a:t>
            </a:r>
            <a:r>
              <a:rPr lang="en-US" dirty="0">
                <a:solidFill>
                  <a:srgbClr val="660033"/>
                </a:solidFill>
              </a:rPr>
              <a:t>ARM</a:t>
            </a:r>
            <a:r>
              <a:rPr lang="en-US" dirty="0"/>
              <a:t>, MIPS, PowerPC, and </a:t>
            </a:r>
            <a:r>
              <a:rPr lang="en-US" dirty="0">
                <a:solidFill>
                  <a:srgbClr val="660033"/>
                </a:solidFill>
              </a:rPr>
              <a:t>RISC-V</a:t>
            </a:r>
            <a:r>
              <a:rPr lang="en-US" dirty="0"/>
              <a:t>. </a:t>
            </a:r>
          </a:p>
        </p:txBody>
      </p:sp>
      <p:sp>
        <p:nvSpPr>
          <p:cNvPr id="17" name="TextBox 16">
            <a:extLst>
              <a:ext uri="{FF2B5EF4-FFF2-40B4-BE49-F238E27FC236}">
                <a16:creationId xmlns:a16="http://schemas.microsoft.com/office/drawing/2014/main" id="{21D512CD-CDFD-EC96-BBEB-047BC13A022C}"/>
              </a:ext>
            </a:extLst>
          </p:cNvPr>
          <p:cNvSpPr txBox="1"/>
          <p:nvPr/>
        </p:nvSpPr>
        <p:spPr>
          <a:xfrm>
            <a:off x="2283125" y="5099979"/>
            <a:ext cx="8023114" cy="1569660"/>
          </a:xfrm>
          <a:prstGeom prst="rect">
            <a:avLst/>
          </a:prstGeom>
          <a:noFill/>
        </p:spPr>
        <p:txBody>
          <a:bodyPr wrap="square">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Reduced Instruction Set Computer (</a:t>
            </a:r>
            <a:r>
              <a:rPr lang="en-US" sz="3200" b="1" kern="100" dirty="0">
                <a:solidFill>
                  <a:schemeClr val="accent4">
                    <a:lumMod val="75000"/>
                  </a:schemeClr>
                </a:solidFill>
                <a:latin typeface="DaunPenh" panose="01010101010101010101" pitchFamily="2" charset="0"/>
                <a:ea typeface="Calibri" panose="020F0502020204030204" pitchFamily="34" charset="0"/>
                <a:cs typeface="DaunPenh" panose="01010101010101010101" pitchFamily="2" charset="0"/>
              </a:rPr>
              <a:t>RISC</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Simpler &amp; more streamlined set of instructions that typically execute in a single clock cycle</a:t>
            </a:r>
          </a:p>
        </p:txBody>
      </p:sp>
      <p:sp>
        <p:nvSpPr>
          <p:cNvPr id="21" name="TextBox 20">
            <a:extLst>
              <a:ext uri="{FF2B5EF4-FFF2-40B4-BE49-F238E27FC236}">
                <a16:creationId xmlns:a16="http://schemas.microsoft.com/office/drawing/2014/main" id="{60A4CE5C-ACAF-8A91-D021-89D78F2874E5}"/>
              </a:ext>
            </a:extLst>
          </p:cNvPr>
          <p:cNvSpPr txBox="1"/>
          <p:nvPr/>
        </p:nvSpPr>
        <p:spPr>
          <a:xfrm>
            <a:off x="1770743" y="2986980"/>
            <a:ext cx="8023114" cy="1077218"/>
          </a:xfrm>
          <a:prstGeom prst="rect">
            <a:avLst/>
          </a:prstGeom>
          <a:noFill/>
        </p:spPr>
        <p:txBody>
          <a:bodyPr wrap="square">
            <a:spAutoFit/>
          </a:bodyPr>
          <a:lstStyle/>
          <a:p>
            <a:r>
              <a:rPr lang="en-US" sz="3200" b="1" kern="100">
                <a:solidFill>
                  <a:srgbClr val="002060"/>
                </a:solidFill>
                <a:latin typeface="DaunPenh" panose="01010101010101010101" pitchFamily="2" charset="0"/>
                <a:ea typeface="Calibri" panose="020F0502020204030204" pitchFamily="34" charset="0"/>
                <a:cs typeface="DaunPenh" panose="01010101010101010101" pitchFamily="2" charset="0"/>
              </a:rPr>
              <a:t>ISAs can be classified into different categories based on their design philosophy:</a:t>
            </a:r>
            <a:endPar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endParaRPr>
          </a:p>
        </p:txBody>
      </p:sp>
      <p:sp>
        <p:nvSpPr>
          <p:cNvPr id="29" name="TextBox 28">
            <a:extLst>
              <a:ext uri="{FF2B5EF4-FFF2-40B4-BE49-F238E27FC236}">
                <a16:creationId xmlns:a16="http://schemas.microsoft.com/office/drawing/2014/main" id="{CFFD73E5-9080-57BF-69CA-151F371CDEF3}"/>
              </a:ext>
            </a:extLst>
          </p:cNvPr>
          <p:cNvSpPr txBox="1"/>
          <p:nvPr/>
        </p:nvSpPr>
        <p:spPr>
          <a:xfrm>
            <a:off x="2283125" y="4064198"/>
            <a:ext cx="8504413" cy="1077218"/>
          </a:xfrm>
          <a:prstGeom prst="rect">
            <a:avLst/>
          </a:prstGeom>
          <a:noFill/>
        </p:spPr>
        <p:txBody>
          <a:bodyPr wrap="square">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Complex Instruction Set Computer (</a:t>
            </a:r>
            <a:r>
              <a:rPr lang="en-US" sz="3200" b="1" kern="100" dirty="0">
                <a:solidFill>
                  <a:schemeClr val="accent4">
                    <a:lumMod val="75000"/>
                  </a:schemeClr>
                </a:solidFill>
                <a:latin typeface="DaunPenh" panose="01010101010101010101" pitchFamily="2" charset="0"/>
                <a:ea typeface="Calibri" panose="020F0502020204030204" pitchFamily="34" charset="0"/>
                <a:cs typeface="DaunPenh" panose="01010101010101010101" pitchFamily="2" charset="0"/>
              </a:rPr>
              <a:t>CISC</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Large &amp; diverse set of instructions that can perform complex operations</a:t>
            </a:r>
          </a:p>
        </p:txBody>
      </p:sp>
      <p:pic>
        <p:nvPicPr>
          <p:cNvPr id="33" name="Graphic 32" descr="Target outline">
            <a:extLst>
              <a:ext uri="{FF2B5EF4-FFF2-40B4-BE49-F238E27FC236}">
                <a16:creationId xmlns:a16="http://schemas.microsoft.com/office/drawing/2014/main" id="{A8644111-E625-6791-4433-F961AD2DC7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0743" y="3992499"/>
            <a:ext cx="512382" cy="512382"/>
          </a:xfrm>
          <a:prstGeom prst="rect">
            <a:avLst/>
          </a:prstGeom>
        </p:spPr>
      </p:pic>
      <p:pic>
        <p:nvPicPr>
          <p:cNvPr id="34" name="Graphic 33" descr="Target outline">
            <a:extLst>
              <a:ext uri="{FF2B5EF4-FFF2-40B4-BE49-F238E27FC236}">
                <a16:creationId xmlns:a16="http://schemas.microsoft.com/office/drawing/2014/main" id="{B683351A-85D4-539F-0E8E-89B1E0BE59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0743" y="5035356"/>
            <a:ext cx="512382" cy="512382"/>
          </a:xfrm>
          <a:prstGeom prst="rect">
            <a:avLst/>
          </a:prstGeom>
        </p:spPr>
      </p:pic>
    </p:spTree>
    <p:extLst>
      <p:ext uri="{BB962C8B-B14F-4D97-AF65-F5344CB8AC3E}">
        <p14:creationId xmlns:p14="http://schemas.microsoft.com/office/powerpoint/2010/main" val="2742118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50</a:t>
            </a:fld>
            <a:endParaRPr lang="en-US" dirty="0"/>
          </a:p>
        </p:txBody>
      </p:sp>
      <p:sp>
        <p:nvSpPr>
          <p:cNvPr id="3" name="TextBox 2">
            <a:extLst>
              <a:ext uri="{FF2B5EF4-FFF2-40B4-BE49-F238E27FC236}">
                <a16:creationId xmlns:a16="http://schemas.microsoft.com/office/drawing/2014/main" id="{E4E2C1A9-AA65-92E8-369E-29E4E140A3B5}"/>
              </a:ext>
            </a:extLst>
          </p:cNvPr>
          <p:cNvSpPr txBox="1"/>
          <p:nvPr/>
        </p:nvSpPr>
        <p:spPr>
          <a:xfrm>
            <a:off x="3412125" y="108957"/>
            <a:ext cx="7174747" cy="830997"/>
          </a:xfrm>
          <a:prstGeom prst="rect">
            <a:avLst/>
          </a:prstGeom>
          <a:noFill/>
        </p:spPr>
        <p:txBody>
          <a:bodyPr wrap="square" rtlCol="0">
            <a:spAutoFit/>
          </a:bodyPr>
          <a:lstStyle/>
          <a:p>
            <a:r>
              <a:rPr lang="en-US" sz="4800" spc="50" dirty="0">
                <a:ln w="0">
                  <a:solidFill>
                    <a:srgbClr val="9966FF"/>
                  </a:solidFill>
                </a:ln>
                <a:solidFill>
                  <a:srgbClr val="9966FF"/>
                </a:solidFill>
                <a:latin typeface="Cooper Black" panose="0208090404030B020404" pitchFamily="18" charset="0"/>
                <a:ea typeface="+mj-ea"/>
                <a:cs typeface="Times New Roman" panose="02020603050405020304" pitchFamily="18" charset="0"/>
              </a:rPr>
              <a:t>Exploring RISC-V ISA</a:t>
            </a:r>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6" name="TextBox 5">
            <a:extLst>
              <a:ext uri="{FF2B5EF4-FFF2-40B4-BE49-F238E27FC236}">
                <a16:creationId xmlns:a16="http://schemas.microsoft.com/office/drawing/2014/main" id="{976D0E6E-710A-CF88-9B55-65D7241D2097}"/>
              </a:ext>
            </a:extLst>
          </p:cNvPr>
          <p:cNvSpPr txBox="1"/>
          <p:nvPr/>
        </p:nvSpPr>
        <p:spPr>
          <a:xfrm>
            <a:off x="3412125" y="930539"/>
            <a:ext cx="305662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REGISTERS</a:t>
            </a:r>
            <a:endParaRPr lang="en-US" sz="2000" dirty="0">
              <a:ln>
                <a:solidFill>
                  <a:srgbClr val="6600CC"/>
                </a:solidFill>
              </a:ln>
              <a:solidFill>
                <a:srgbClr val="6600CC"/>
              </a:solidFill>
            </a:endParaRPr>
          </a:p>
        </p:txBody>
      </p:sp>
      <p:pic>
        <p:nvPicPr>
          <p:cNvPr id="8" name="Graphic 7" descr="Processor outline">
            <a:extLst>
              <a:ext uri="{FF2B5EF4-FFF2-40B4-BE49-F238E27FC236}">
                <a16:creationId xmlns:a16="http://schemas.microsoft.com/office/drawing/2014/main" id="{8F586D32-36AE-07C3-EB79-4DE554B1B2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591" y="1504635"/>
            <a:ext cx="464388" cy="464388"/>
          </a:xfrm>
          <a:prstGeom prst="rect">
            <a:avLst/>
          </a:prstGeom>
        </p:spPr>
      </p:pic>
      <p:sp>
        <p:nvSpPr>
          <p:cNvPr id="10" name="TextBox 9">
            <a:extLst>
              <a:ext uri="{FF2B5EF4-FFF2-40B4-BE49-F238E27FC236}">
                <a16:creationId xmlns:a16="http://schemas.microsoft.com/office/drawing/2014/main" id="{3138699F-A4B2-5132-EBD4-891D18E5E917}"/>
              </a:ext>
            </a:extLst>
          </p:cNvPr>
          <p:cNvSpPr txBox="1"/>
          <p:nvPr/>
        </p:nvSpPr>
        <p:spPr>
          <a:xfrm>
            <a:off x="3893248" y="1504635"/>
            <a:ext cx="7491609" cy="1146211"/>
          </a:xfrm>
          <a:prstGeom prst="rect">
            <a:avLst/>
          </a:prstGeom>
          <a:noFill/>
        </p:spPr>
        <p:txBody>
          <a:bodyPr wrap="square">
            <a:spAutoFit/>
          </a:bodyPr>
          <a:lstStyle/>
          <a:p>
            <a:pPr marL="0" marR="0">
              <a:lnSpc>
                <a:spcPct val="107000"/>
              </a:lnSpc>
              <a:spcBef>
                <a:spcPts val="0"/>
              </a:spcBef>
              <a:spcAft>
                <a:spcPts val="8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There are </a:t>
            </a:r>
            <a:r>
              <a:rPr lang="en-US" sz="3200" b="1" kern="100" dirty="0">
                <a:solidFill>
                  <a:srgbClr val="6600CC"/>
                </a:solidFill>
                <a:latin typeface="DaunPenh" panose="01010101010101010101" pitchFamily="2" charset="0"/>
                <a:ea typeface="Calibri" panose="020F0502020204030204" pitchFamily="34" charset="0"/>
                <a:cs typeface="DaunPenh" panose="01010101010101010101" pitchFamily="2" charset="0"/>
              </a:rPr>
              <a:t>31</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general-purpose registers, which hold fixed-point values + </a:t>
            </a:r>
            <a:r>
              <a:rPr lang="en-US" sz="3200" b="1" kern="100" dirty="0">
                <a:solidFill>
                  <a:srgbClr val="6600CC"/>
                </a:solidFill>
                <a:latin typeface="DaunPenh" panose="01010101010101010101" pitchFamily="2" charset="0"/>
                <a:ea typeface="Calibri" panose="020F0502020204030204" pitchFamily="34" charset="0"/>
                <a:cs typeface="DaunPenh" panose="01010101010101010101" pitchFamily="2" charset="0"/>
              </a:rPr>
              <a:t>1</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register hardwired to the constant 0.</a:t>
            </a:r>
          </a:p>
        </p:txBody>
      </p:sp>
      <p:sp>
        <p:nvSpPr>
          <p:cNvPr id="12" name="TextBox 11">
            <a:extLst>
              <a:ext uri="{FF2B5EF4-FFF2-40B4-BE49-F238E27FC236}">
                <a16:creationId xmlns:a16="http://schemas.microsoft.com/office/drawing/2014/main" id="{DC6001BA-5A25-FB68-6E89-B9171DE5DE39}"/>
              </a:ext>
            </a:extLst>
          </p:cNvPr>
          <p:cNvSpPr txBox="1"/>
          <p:nvPr/>
        </p:nvSpPr>
        <p:spPr>
          <a:xfrm>
            <a:off x="3903020" y="2513396"/>
            <a:ext cx="7491608" cy="1146211"/>
          </a:xfrm>
          <a:prstGeom prst="rect">
            <a:avLst/>
          </a:prstGeom>
          <a:noFill/>
        </p:spPr>
        <p:txBody>
          <a:bodyPr wrap="square">
            <a:spAutoFit/>
          </a:bodyPr>
          <a:lstStyle/>
          <a:p>
            <a:pPr marL="0" marR="0">
              <a:lnSpc>
                <a:spcPct val="107000"/>
              </a:lnSpc>
              <a:spcBef>
                <a:spcPts val="0"/>
              </a:spcBef>
              <a:spcAft>
                <a:spcPts val="8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For RV64, the registers are 64 bits wide, and for RV32, they are 32 bits wide. </a:t>
            </a:r>
          </a:p>
        </p:txBody>
      </p:sp>
      <p:pic>
        <p:nvPicPr>
          <p:cNvPr id="13" name="Graphic 12" descr="Processor outline">
            <a:extLst>
              <a:ext uri="{FF2B5EF4-FFF2-40B4-BE49-F238E27FC236}">
                <a16:creationId xmlns:a16="http://schemas.microsoft.com/office/drawing/2014/main" id="{0E0971C5-C8BD-7B4E-216A-BACD55587C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591" y="2513396"/>
            <a:ext cx="464388" cy="464388"/>
          </a:xfrm>
          <a:prstGeom prst="rect">
            <a:avLst/>
          </a:prstGeom>
        </p:spPr>
      </p:pic>
      <p:sp>
        <p:nvSpPr>
          <p:cNvPr id="15" name="TextBox 14">
            <a:extLst>
              <a:ext uri="{FF2B5EF4-FFF2-40B4-BE49-F238E27FC236}">
                <a16:creationId xmlns:a16="http://schemas.microsoft.com/office/drawing/2014/main" id="{CFCAA3D8-CEF2-C0C9-BFC9-D712C50B3056}"/>
              </a:ext>
            </a:extLst>
          </p:cNvPr>
          <p:cNvSpPr txBox="1"/>
          <p:nvPr/>
        </p:nvSpPr>
        <p:spPr>
          <a:xfrm>
            <a:off x="3914195" y="3552448"/>
            <a:ext cx="7491607" cy="1077218"/>
          </a:xfrm>
          <a:prstGeom prst="rect">
            <a:avLst/>
          </a:prstGeom>
          <a:noFill/>
        </p:spPr>
        <p:txBody>
          <a:bodyPr wrap="square">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There are 32, 64-bit registers, which hold single- or double-precision floating-point values. </a:t>
            </a:r>
          </a:p>
        </p:txBody>
      </p:sp>
      <p:pic>
        <p:nvPicPr>
          <p:cNvPr id="16" name="Graphic 15" descr="Processor outline">
            <a:extLst>
              <a:ext uri="{FF2B5EF4-FFF2-40B4-BE49-F238E27FC236}">
                <a16:creationId xmlns:a16="http://schemas.microsoft.com/office/drawing/2014/main" id="{BE9E9F9C-7B53-DBB1-8C20-DFDCDEB5F5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6539" y="3516174"/>
            <a:ext cx="464388" cy="464388"/>
          </a:xfrm>
          <a:prstGeom prst="rect">
            <a:avLst/>
          </a:prstGeom>
        </p:spPr>
      </p:pic>
      <p:sp>
        <p:nvSpPr>
          <p:cNvPr id="18" name="TextBox 17">
            <a:extLst>
              <a:ext uri="{FF2B5EF4-FFF2-40B4-BE49-F238E27FC236}">
                <a16:creationId xmlns:a16="http://schemas.microsoft.com/office/drawing/2014/main" id="{AFAA9E82-4402-1971-6576-E6D349825E74}"/>
              </a:ext>
            </a:extLst>
          </p:cNvPr>
          <p:cNvSpPr txBox="1"/>
          <p:nvPr/>
        </p:nvSpPr>
        <p:spPr>
          <a:xfrm>
            <a:off x="3869779" y="4561209"/>
            <a:ext cx="7505073" cy="2062103"/>
          </a:xfrm>
          <a:prstGeom prst="rect">
            <a:avLst/>
          </a:prstGeom>
          <a:noFill/>
        </p:spPr>
        <p:txBody>
          <a:bodyPr wrap="square">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There are 2 special user-visible registers. The program counter (pc) holds the address of the current instruction. The floating-point status register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fsr</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contains the operating mode and exception status of the floating-point unit.</a:t>
            </a:r>
          </a:p>
        </p:txBody>
      </p:sp>
      <p:pic>
        <p:nvPicPr>
          <p:cNvPr id="19" name="Graphic 18" descr="Processor outline">
            <a:extLst>
              <a:ext uri="{FF2B5EF4-FFF2-40B4-BE49-F238E27FC236}">
                <a16:creationId xmlns:a16="http://schemas.microsoft.com/office/drawing/2014/main" id="{5F906F45-4815-BCDC-D646-D218B10310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2125" y="4542987"/>
            <a:ext cx="464388" cy="464388"/>
          </a:xfrm>
          <a:prstGeom prst="rect">
            <a:avLst/>
          </a:prstGeom>
        </p:spPr>
      </p:pic>
    </p:spTree>
    <p:extLst>
      <p:ext uri="{BB962C8B-B14F-4D97-AF65-F5344CB8AC3E}">
        <p14:creationId xmlns:p14="http://schemas.microsoft.com/office/powerpoint/2010/main" val="536034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51</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pic>
        <p:nvPicPr>
          <p:cNvPr id="8" name="Graphic 7" descr="Processor outline">
            <a:extLst>
              <a:ext uri="{FF2B5EF4-FFF2-40B4-BE49-F238E27FC236}">
                <a16:creationId xmlns:a16="http://schemas.microsoft.com/office/drawing/2014/main" id="{8F586D32-36AE-07C3-EB79-4DE554B1B2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1964" y="834956"/>
            <a:ext cx="464388" cy="464388"/>
          </a:xfrm>
          <a:prstGeom prst="rect">
            <a:avLst/>
          </a:prstGeom>
        </p:spPr>
      </p:pic>
      <p:sp>
        <p:nvSpPr>
          <p:cNvPr id="10" name="TextBox 9">
            <a:extLst>
              <a:ext uri="{FF2B5EF4-FFF2-40B4-BE49-F238E27FC236}">
                <a16:creationId xmlns:a16="http://schemas.microsoft.com/office/drawing/2014/main" id="{3138699F-A4B2-5132-EBD4-891D18E5E917}"/>
              </a:ext>
            </a:extLst>
          </p:cNvPr>
          <p:cNvSpPr txBox="1"/>
          <p:nvPr/>
        </p:nvSpPr>
        <p:spPr>
          <a:xfrm>
            <a:off x="3866352" y="617129"/>
            <a:ext cx="7491609" cy="5365571"/>
          </a:xfrm>
          <a:prstGeom prst="rect">
            <a:avLst/>
          </a:prstGeom>
          <a:noFill/>
        </p:spPr>
        <p:txBody>
          <a:bodyPr wrap="square">
            <a:spAutoFit/>
          </a:bodyPr>
          <a:lstStyle/>
          <a:p>
            <a:pPr marL="0" marR="0">
              <a:lnSpc>
                <a:spcPct val="150000"/>
              </a:lnSpc>
              <a:spcBef>
                <a:spcPts val="0"/>
              </a:spcBef>
              <a:spcAft>
                <a:spcPts val="8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base RISC-V ISA has fixed-length 32-bit instructions that must be naturally aligned on 32-bit boundaries. </a:t>
            </a:r>
          </a:p>
          <a:p>
            <a:pPr marL="0" marR="0">
              <a:lnSpc>
                <a:spcPct val="150000"/>
              </a:lnSpc>
              <a:spcBef>
                <a:spcPts val="0"/>
              </a:spcBef>
              <a:spcAft>
                <a:spcPts val="8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However, the RISC-V encoding scheme is designed to support ISA extensions with variable-length instructions, where each instruction can be any number of 16-bit instruction parcels in length. Parcels are naturally aligned on 16-bit boundaries. </a:t>
            </a:r>
          </a:p>
        </p:txBody>
      </p:sp>
    </p:spTree>
    <p:extLst>
      <p:ext uri="{BB962C8B-B14F-4D97-AF65-F5344CB8AC3E}">
        <p14:creationId xmlns:p14="http://schemas.microsoft.com/office/powerpoint/2010/main" val="188203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52</a:t>
            </a:fld>
            <a:endParaRPr lang="en-US" dirty="0"/>
          </a:p>
        </p:txBody>
      </p:sp>
      <p:sp>
        <p:nvSpPr>
          <p:cNvPr id="6" name="TextBox 5">
            <a:extLst>
              <a:ext uri="{FF2B5EF4-FFF2-40B4-BE49-F238E27FC236}">
                <a16:creationId xmlns:a16="http://schemas.microsoft.com/office/drawing/2014/main" id="{976D0E6E-710A-CF88-9B55-65D7241D2097}"/>
              </a:ext>
            </a:extLst>
          </p:cNvPr>
          <p:cNvSpPr txBox="1"/>
          <p:nvPr/>
        </p:nvSpPr>
        <p:spPr>
          <a:xfrm>
            <a:off x="1289562" y="277282"/>
            <a:ext cx="305662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OPERATIONS</a:t>
            </a:r>
            <a:endParaRPr lang="en-US" sz="2000" dirty="0">
              <a:ln>
                <a:solidFill>
                  <a:srgbClr val="6600CC"/>
                </a:solidFill>
              </a:ln>
              <a:solidFill>
                <a:srgbClr val="6600CC"/>
              </a:solidFill>
            </a:endParaRPr>
          </a:p>
        </p:txBody>
      </p:sp>
      <p:pic>
        <p:nvPicPr>
          <p:cNvPr id="8" name="Graphic 7" descr="Processor outline">
            <a:extLst>
              <a:ext uri="{FF2B5EF4-FFF2-40B4-BE49-F238E27FC236}">
                <a16:creationId xmlns:a16="http://schemas.microsoft.com/office/drawing/2014/main" id="{8F586D32-36AE-07C3-EB79-4DE554B1B2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174" y="877780"/>
            <a:ext cx="464388" cy="464388"/>
          </a:xfrm>
          <a:prstGeom prst="rect">
            <a:avLst/>
          </a:prstGeom>
        </p:spPr>
      </p:pic>
      <p:sp>
        <p:nvSpPr>
          <p:cNvPr id="10" name="TextBox 9">
            <a:extLst>
              <a:ext uri="{FF2B5EF4-FFF2-40B4-BE49-F238E27FC236}">
                <a16:creationId xmlns:a16="http://schemas.microsoft.com/office/drawing/2014/main" id="{3138699F-A4B2-5132-EBD4-891D18E5E917}"/>
              </a:ext>
            </a:extLst>
          </p:cNvPr>
          <p:cNvSpPr txBox="1"/>
          <p:nvPr/>
        </p:nvSpPr>
        <p:spPr>
          <a:xfrm>
            <a:off x="1289562" y="854395"/>
            <a:ext cx="7491609" cy="619272"/>
          </a:xfrm>
          <a:prstGeom prst="rect">
            <a:avLst/>
          </a:prstGeom>
          <a:noFill/>
        </p:spPr>
        <p:txBody>
          <a:bodyPr wrap="square">
            <a:spAutoFit/>
          </a:bodyPr>
          <a:lstStyle/>
          <a:p>
            <a:pPr marL="0" marR="0">
              <a:lnSpc>
                <a:spcPct val="107000"/>
              </a:lnSpc>
              <a:spcBef>
                <a:spcPts val="0"/>
              </a:spcBef>
              <a:spcAft>
                <a:spcPts val="8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 the base ISA, there are six basic instruction formats. </a:t>
            </a:r>
          </a:p>
        </p:txBody>
      </p:sp>
      <p:pic>
        <p:nvPicPr>
          <p:cNvPr id="7" name="Picture 6">
            <a:extLst>
              <a:ext uri="{FF2B5EF4-FFF2-40B4-BE49-F238E27FC236}">
                <a16:creationId xmlns:a16="http://schemas.microsoft.com/office/drawing/2014/main" id="{B45931BA-5BCF-1751-368A-427406B07534}"/>
              </a:ext>
            </a:extLst>
          </p:cNvPr>
          <p:cNvPicPr>
            <a:picLocks noChangeAspect="1"/>
          </p:cNvPicPr>
          <p:nvPr/>
        </p:nvPicPr>
        <p:blipFill>
          <a:blip r:embed="rId4"/>
          <a:stretch>
            <a:fillRect/>
          </a:stretch>
        </p:blipFill>
        <p:spPr>
          <a:xfrm>
            <a:off x="1220466" y="1414453"/>
            <a:ext cx="6696761" cy="1352577"/>
          </a:xfrm>
          <a:prstGeom prst="rect">
            <a:avLst/>
          </a:prstGeom>
        </p:spPr>
      </p:pic>
      <p:sp>
        <p:nvSpPr>
          <p:cNvPr id="14" name="Rectangle 13">
            <a:extLst>
              <a:ext uri="{FF2B5EF4-FFF2-40B4-BE49-F238E27FC236}">
                <a16:creationId xmlns:a16="http://schemas.microsoft.com/office/drawing/2014/main" id="{7E51370F-CC12-3A3F-CFDA-7D00A552D141}"/>
              </a:ext>
            </a:extLst>
          </p:cNvPr>
          <p:cNvSpPr/>
          <p:nvPr/>
        </p:nvSpPr>
        <p:spPr>
          <a:xfrm>
            <a:off x="8165065" y="1218922"/>
            <a:ext cx="3380575" cy="1526241"/>
          </a:xfrm>
          <a:prstGeom prst="rect">
            <a:avLst/>
          </a:prstGeom>
          <a:solidFill>
            <a:schemeClr val="accent3">
              <a:lumMod val="60000"/>
              <a:lumOff val="40000"/>
            </a:schemeClr>
          </a:solid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a:solidFill>
                <a:schemeClr val="bg1"/>
              </a:solidFill>
            </a:endParaRPr>
          </a:p>
        </p:txBody>
      </p:sp>
      <p:sp>
        <p:nvSpPr>
          <p:cNvPr id="11" name="TextBox 10">
            <a:extLst>
              <a:ext uri="{FF2B5EF4-FFF2-40B4-BE49-F238E27FC236}">
                <a16:creationId xmlns:a16="http://schemas.microsoft.com/office/drawing/2014/main" id="{45627644-EE34-6729-8D5B-D5EC430E2FA5}"/>
              </a:ext>
            </a:extLst>
          </p:cNvPr>
          <p:cNvSpPr txBox="1"/>
          <p:nvPr/>
        </p:nvSpPr>
        <p:spPr>
          <a:xfrm>
            <a:off x="8227939" y="1209750"/>
            <a:ext cx="3407045" cy="1640064"/>
          </a:xfrm>
          <a:prstGeom prst="rect">
            <a:avLst/>
          </a:prstGeom>
          <a:noFill/>
        </p:spPr>
        <p:txBody>
          <a:bodyPr wrap="square">
            <a:spAutoFit/>
          </a:bodyPr>
          <a:lstStyle/>
          <a:p>
            <a:pPr marL="0" marR="0">
              <a:lnSpc>
                <a:spcPct val="107000"/>
              </a:lnSpc>
              <a:spcBef>
                <a:spcPts val="0"/>
              </a:spcBef>
              <a:spcAft>
                <a:spcPts val="800"/>
              </a:spcAft>
              <a:tabLst>
                <a:tab pos="3933825" algn="l"/>
              </a:tabLst>
            </a:pPr>
            <a:r>
              <a:rPr lang="en-US" sz="2500" b="1" kern="100" dirty="0">
                <a:solidFill>
                  <a:schemeClr val="bg1"/>
                </a:solidFill>
                <a:highlight>
                  <a:srgbClr val="9966FF"/>
                </a:highlight>
                <a:latin typeface="DaunPenh" panose="01010101010101010101" pitchFamily="2" charset="0"/>
                <a:ea typeface="Calibri" panose="020F0502020204030204" pitchFamily="34" charset="0"/>
                <a:cs typeface="DaunPenh" panose="01010101010101010101" pitchFamily="2" charset="0"/>
              </a:rPr>
              <a:t>R-type</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instructions specify two source registers (rs1 and rs2) and a destination register (</a:t>
            </a:r>
            <a:r>
              <a:rPr lang="en-US" sz="2300" b="1" kern="100" dirty="0" err="1">
                <a:solidFill>
                  <a:schemeClr val="bg1"/>
                </a:solidFill>
                <a:latin typeface="DaunPenh" panose="01010101010101010101" pitchFamily="2" charset="0"/>
                <a:ea typeface="Calibri" panose="020F0502020204030204" pitchFamily="34" charset="0"/>
                <a:cs typeface="DaunPenh" panose="01010101010101010101" pitchFamily="2" charset="0"/>
              </a:rPr>
              <a:t>rd</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The funct10 field is an additional opcode field.</a:t>
            </a:r>
          </a:p>
        </p:txBody>
      </p:sp>
      <p:sp>
        <p:nvSpPr>
          <p:cNvPr id="17" name="Rectangle 16">
            <a:extLst>
              <a:ext uri="{FF2B5EF4-FFF2-40B4-BE49-F238E27FC236}">
                <a16:creationId xmlns:a16="http://schemas.microsoft.com/office/drawing/2014/main" id="{D34E8FF3-1D44-EAC1-D296-640E8DB5EB13}"/>
              </a:ext>
            </a:extLst>
          </p:cNvPr>
          <p:cNvSpPr/>
          <p:nvPr/>
        </p:nvSpPr>
        <p:spPr>
          <a:xfrm>
            <a:off x="242047" y="2883268"/>
            <a:ext cx="5086125" cy="1583659"/>
          </a:xfrm>
          <a:prstGeom prst="rect">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5A0903-6F0C-905C-A733-3DA078DEAFF9}"/>
              </a:ext>
            </a:extLst>
          </p:cNvPr>
          <p:cNvSpPr/>
          <p:nvPr/>
        </p:nvSpPr>
        <p:spPr>
          <a:xfrm>
            <a:off x="958776" y="4583165"/>
            <a:ext cx="4376505" cy="1607107"/>
          </a:xfrm>
          <a:prstGeom prst="rect">
            <a:avLst/>
          </a:prstGeom>
          <a:solidFill>
            <a:schemeClr val="accent1">
              <a:lumMod val="60000"/>
              <a:lumOff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B8259C-447D-27C4-E3F6-696BD460560E}"/>
              </a:ext>
            </a:extLst>
          </p:cNvPr>
          <p:cNvSpPr/>
          <p:nvPr/>
        </p:nvSpPr>
        <p:spPr>
          <a:xfrm>
            <a:off x="5418975" y="2838276"/>
            <a:ext cx="5938986" cy="1467684"/>
          </a:xfrm>
          <a:prstGeom prst="rect">
            <a:avLst/>
          </a:prstGeom>
          <a:solidFill>
            <a:schemeClr val="accent4">
              <a:lumMod val="60000"/>
              <a:lumOff val="40000"/>
            </a:schemeClr>
          </a:solid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95E568-D1AE-E48E-A34F-6360249987C8}"/>
              </a:ext>
            </a:extLst>
          </p:cNvPr>
          <p:cNvSpPr txBox="1"/>
          <p:nvPr/>
        </p:nvSpPr>
        <p:spPr>
          <a:xfrm>
            <a:off x="5503498" y="2816191"/>
            <a:ext cx="6034096" cy="1640064"/>
          </a:xfrm>
          <a:prstGeom prst="rect">
            <a:avLst/>
          </a:prstGeom>
          <a:noFill/>
        </p:spPr>
        <p:txBody>
          <a:bodyPr wrap="square">
            <a:spAutoFit/>
          </a:bodyPr>
          <a:lstStyle/>
          <a:p>
            <a:pPr marL="0" marR="0">
              <a:lnSpc>
                <a:spcPct val="107000"/>
              </a:lnSpc>
              <a:spcBef>
                <a:spcPts val="0"/>
              </a:spcBef>
              <a:spcAft>
                <a:spcPts val="800"/>
              </a:spcAft>
              <a:tabLst>
                <a:tab pos="3933825" algn="l"/>
              </a:tabLst>
            </a:pPr>
            <a:r>
              <a:rPr lang="en-US" sz="2500" b="1" kern="100" dirty="0">
                <a:solidFill>
                  <a:schemeClr val="bg1"/>
                </a:solidFill>
                <a:highlight>
                  <a:srgbClr val="FF0000"/>
                </a:highlight>
                <a:latin typeface="DaunPenh" panose="01010101010101010101" pitchFamily="2" charset="0"/>
                <a:ea typeface="Calibri" panose="020F0502020204030204" pitchFamily="34" charset="0"/>
                <a:cs typeface="DaunPenh" panose="01010101010101010101" pitchFamily="2" charset="0"/>
              </a:rPr>
              <a:t>B-type</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instructions specify two source registers (rs1 and rs2) &amp; a third source operand encoded as a sign-extended 12-bit immediate. The immediate is encoded as the concatenation of the bits 31–27, and bits 16–10. The funct3 field is a second opcode field.</a:t>
            </a:r>
          </a:p>
        </p:txBody>
      </p:sp>
      <p:sp>
        <p:nvSpPr>
          <p:cNvPr id="38" name="Rectangle 37">
            <a:extLst>
              <a:ext uri="{FF2B5EF4-FFF2-40B4-BE49-F238E27FC236}">
                <a16:creationId xmlns:a16="http://schemas.microsoft.com/office/drawing/2014/main" id="{5286B93E-8181-C86D-8756-9BBDB3989DBF}"/>
              </a:ext>
            </a:extLst>
          </p:cNvPr>
          <p:cNvSpPr/>
          <p:nvPr/>
        </p:nvSpPr>
        <p:spPr>
          <a:xfrm>
            <a:off x="5436690" y="4405263"/>
            <a:ext cx="5920162" cy="762010"/>
          </a:xfrm>
          <a:prstGeom prst="rect">
            <a:avLst/>
          </a:prstGeom>
          <a:solidFill>
            <a:srgbClr val="FFB265"/>
          </a:solidFill>
          <a:ln w="19050">
            <a:solidFill>
              <a:srgbClr val="E7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F3A01C9-8B3D-10DD-BC37-2BFD2C33639F}"/>
              </a:ext>
            </a:extLst>
          </p:cNvPr>
          <p:cNvSpPr txBox="1"/>
          <p:nvPr/>
        </p:nvSpPr>
        <p:spPr>
          <a:xfrm>
            <a:off x="5488032" y="4408406"/>
            <a:ext cx="5917307" cy="882678"/>
          </a:xfrm>
          <a:prstGeom prst="rect">
            <a:avLst/>
          </a:prstGeom>
          <a:noFill/>
        </p:spPr>
        <p:txBody>
          <a:bodyPr wrap="square">
            <a:spAutoFit/>
          </a:bodyPr>
          <a:lstStyle/>
          <a:p>
            <a:pPr marL="0" marR="0">
              <a:lnSpc>
                <a:spcPct val="107000"/>
              </a:lnSpc>
              <a:spcBef>
                <a:spcPts val="0"/>
              </a:spcBef>
              <a:spcAft>
                <a:spcPts val="800"/>
              </a:spcAft>
              <a:tabLst>
                <a:tab pos="3933825" algn="l"/>
              </a:tabLst>
            </a:pPr>
            <a:r>
              <a:rPr lang="en-US" sz="2500" b="1" kern="100" dirty="0">
                <a:solidFill>
                  <a:schemeClr val="bg1"/>
                </a:solidFill>
                <a:highlight>
                  <a:srgbClr val="E78045"/>
                </a:highlight>
                <a:latin typeface="DaunPenh" panose="01010101010101010101" pitchFamily="2" charset="0"/>
                <a:ea typeface="Calibri" panose="020F0502020204030204" pitchFamily="34" charset="0"/>
                <a:cs typeface="DaunPenh" panose="01010101010101010101" pitchFamily="2" charset="0"/>
              </a:rPr>
              <a:t>L-type</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instructions specify a destination register (</a:t>
            </a:r>
            <a:r>
              <a:rPr lang="en-US" sz="2300" b="1" kern="100" dirty="0" err="1">
                <a:solidFill>
                  <a:schemeClr val="bg1"/>
                </a:solidFill>
                <a:latin typeface="DaunPenh" panose="01010101010101010101" pitchFamily="2" charset="0"/>
                <a:ea typeface="Calibri" panose="020F0502020204030204" pitchFamily="34" charset="0"/>
                <a:cs typeface="DaunPenh" panose="01010101010101010101" pitchFamily="2" charset="0"/>
              </a:rPr>
              <a:t>rd</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and a 20-bit immediate value. </a:t>
            </a:r>
            <a:r>
              <a:rPr lang="en-US" sz="2300" b="1" kern="100" dirty="0" err="1">
                <a:solidFill>
                  <a:schemeClr val="bg1"/>
                </a:solidFill>
                <a:latin typeface="DaunPenh" panose="01010101010101010101" pitchFamily="2" charset="0"/>
                <a:ea typeface="Calibri" panose="020F0502020204030204" pitchFamily="34" charset="0"/>
                <a:cs typeface="DaunPenh" panose="01010101010101010101" pitchFamily="2" charset="0"/>
              </a:rPr>
              <a:t>lui</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is the only instruction of this format.</a:t>
            </a:r>
          </a:p>
        </p:txBody>
      </p:sp>
      <p:sp>
        <p:nvSpPr>
          <p:cNvPr id="64" name="TextBox 63">
            <a:extLst>
              <a:ext uri="{FF2B5EF4-FFF2-40B4-BE49-F238E27FC236}">
                <a16:creationId xmlns:a16="http://schemas.microsoft.com/office/drawing/2014/main" id="{8B7F2565-0CD1-A94A-A65A-998D8FD4396E}"/>
              </a:ext>
            </a:extLst>
          </p:cNvPr>
          <p:cNvSpPr txBox="1"/>
          <p:nvPr/>
        </p:nvSpPr>
        <p:spPr>
          <a:xfrm>
            <a:off x="932811" y="4578304"/>
            <a:ext cx="4510603" cy="1640064"/>
          </a:xfrm>
          <a:prstGeom prst="rect">
            <a:avLst/>
          </a:prstGeom>
          <a:noFill/>
          <a:ln>
            <a:noFill/>
          </a:ln>
        </p:spPr>
        <p:txBody>
          <a:bodyPr wrap="square">
            <a:spAutoFit/>
          </a:bodyPr>
          <a:lstStyle/>
          <a:p>
            <a:pPr marL="0" marR="0">
              <a:lnSpc>
                <a:spcPct val="107000"/>
              </a:lnSpc>
              <a:spcBef>
                <a:spcPts val="0"/>
              </a:spcBef>
              <a:spcAft>
                <a:spcPts val="800"/>
              </a:spcAft>
              <a:tabLst>
                <a:tab pos="3933825" algn="l"/>
              </a:tabLst>
            </a:pPr>
            <a:r>
              <a:rPr lang="en-US" sz="2500" b="1" kern="100" dirty="0">
                <a:solidFill>
                  <a:schemeClr val="bg1"/>
                </a:solidFill>
                <a:highlight>
                  <a:srgbClr val="008000"/>
                </a:highlight>
                <a:latin typeface="DaunPenh" panose="01010101010101010101" pitchFamily="2" charset="0"/>
                <a:ea typeface="Calibri" panose="020F0502020204030204" pitchFamily="34" charset="0"/>
                <a:cs typeface="DaunPenh" panose="01010101010101010101" pitchFamily="2" charset="0"/>
              </a:rPr>
              <a:t>I-type</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instructions specify one source register (rs1) and a destination register (</a:t>
            </a:r>
            <a:r>
              <a:rPr lang="en-US" sz="2300" b="1" kern="100" dirty="0" err="1">
                <a:solidFill>
                  <a:schemeClr val="bg1"/>
                </a:solidFill>
                <a:latin typeface="DaunPenh" panose="01010101010101010101" pitchFamily="2" charset="0"/>
                <a:ea typeface="Calibri" panose="020F0502020204030204" pitchFamily="34" charset="0"/>
                <a:cs typeface="DaunPenh" panose="01010101010101010101" pitchFamily="2" charset="0"/>
              </a:rPr>
              <a:t>rd</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The second source operand is a sign-extended 12-bit immediate. The funct3 field is a second opcode field.</a:t>
            </a:r>
          </a:p>
        </p:txBody>
      </p:sp>
      <p:sp>
        <p:nvSpPr>
          <p:cNvPr id="65" name="TextBox 64">
            <a:extLst>
              <a:ext uri="{FF2B5EF4-FFF2-40B4-BE49-F238E27FC236}">
                <a16:creationId xmlns:a16="http://schemas.microsoft.com/office/drawing/2014/main" id="{52FAE316-9354-F641-4584-B3AB2A64631D}"/>
              </a:ext>
            </a:extLst>
          </p:cNvPr>
          <p:cNvSpPr txBox="1"/>
          <p:nvPr/>
        </p:nvSpPr>
        <p:spPr>
          <a:xfrm>
            <a:off x="369344" y="2882552"/>
            <a:ext cx="4965937" cy="1640064"/>
          </a:xfrm>
          <a:prstGeom prst="rect">
            <a:avLst/>
          </a:prstGeom>
          <a:noFill/>
        </p:spPr>
        <p:txBody>
          <a:bodyPr wrap="square">
            <a:spAutoFit/>
          </a:bodyPr>
          <a:lstStyle/>
          <a:p>
            <a:pPr marL="0" marR="0">
              <a:lnSpc>
                <a:spcPct val="107000"/>
              </a:lnSpc>
              <a:spcBef>
                <a:spcPts val="0"/>
              </a:spcBef>
              <a:spcAft>
                <a:spcPts val="800"/>
              </a:spcAft>
              <a:tabLst>
                <a:tab pos="3933825" algn="l"/>
              </a:tabLst>
            </a:pPr>
            <a:r>
              <a:rPr lang="en-US" sz="2500" b="1" kern="100" dirty="0">
                <a:solidFill>
                  <a:schemeClr val="bg1"/>
                </a:solidFill>
                <a:highlight>
                  <a:srgbClr val="0099CC"/>
                </a:highlight>
                <a:latin typeface="DaunPenh" panose="01010101010101010101" pitchFamily="2" charset="0"/>
                <a:ea typeface="Calibri" panose="020F0502020204030204" pitchFamily="34" charset="0"/>
                <a:cs typeface="DaunPenh" panose="01010101010101010101" pitchFamily="2" charset="0"/>
              </a:rPr>
              <a:t>R4-type</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instructions specify three source registers (rs1, rs2, &amp; rs3) and a destination register (</a:t>
            </a:r>
            <a:r>
              <a:rPr lang="en-US" sz="2300" b="1" kern="100" dirty="0" err="1">
                <a:solidFill>
                  <a:schemeClr val="bg1"/>
                </a:solidFill>
                <a:latin typeface="DaunPenh" panose="01010101010101010101" pitchFamily="2" charset="0"/>
                <a:ea typeface="Calibri" panose="020F0502020204030204" pitchFamily="34" charset="0"/>
                <a:cs typeface="DaunPenh" panose="01010101010101010101" pitchFamily="2" charset="0"/>
              </a:rPr>
              <a:t>rd</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The funct5 field is a second opcode field. This format is only used by the floating-point fused multiply-add instructions.</a:t>
            </a:r>
          </a:p>
        </p:txBody>
      </p:sp>
      <p:sp>
        <p:nvSpPr>
          <p:cNvPr id="66" name="Rectangle 65">
            <a:extLst>
              <a:ext uri="{FF2B5EF4-FFF2-40B4-BE49-F238E27FC236}">
                <a16:creationId xmlns:a16="http://schemas.microsoft.com/office/drawing/2014/main" id="{D65F7669-AFE2-8025-E432-EA00A8F0E961}"/>
              </a:ext>
            </a:extLst>
          </p:cNvPr>
          <p:cNvSpPr/>
          <p:nvPr/>
        </p:nvSpPr>
        <p:spPr>
          <a:xfrm>
            <a:off x="5436690" y="5240091"/>
            <a:ext cx="5938986" cy="1238566"/>
          </a:xfrm>
          <a:prstGeom prst="rect">
            <a:avLst/>
          </a:prstGeom>
          <a:solidFill>
            <a:srgbClr val="FFFFCC"/>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8AAEF921-CE48-F9F2-C916-B0891C74F09C}"/>
              </a:ext>
            </a:extLst>
          </p:cNvPr>
          <p:cNvSpPr txBox="1"/>
          <p:nvPr/>
        </p:nvSpPr>
        <p:spPr>
          <a:xfrm>
            <a:off x="5513746" y="4832094"/>
            <a:ext cx="5891593" cy="1742657"/>
          </a:xfrm>
          <a:prstGeom prst="rect">
            <a:avLst/>
          </a:prstGeom>
          <a:noFill/>
        </p:spPr>
        <p:txBody>
          <a:bodyPr wrap="square">
            <a:spAutoFit/>
          </a:bodyPr>
          <a:lstStyle/>
          <a:p>
            <a:pPr marL="0" marR="0">
              <a:lnSpc>
                <a:spcPct val="107000"/>
              </a:lnSpc>
              <a:spcBef>
                <a:spcPts val="0"/>
              </a:spcBef>
              <a:spcAft>
                <a:spcPts val="800"/>
              </a:spcAft>
              <a:tabLst>
                <a:tab pos="3933825" algn="l"/>
              </a:tabLst>
            </a:pPr>
            <a:endPar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endParaRPr>
          </a:p>
          <a:p>
            <a:pPr marL="0" marR="0">
              <a:lnSpc>
                <a:spcPct val="107000"/>
              </a:lnSpc>
              <a:spcBef>
                <a:spcPts val="0"/>
              </a:spcBef>
              <a:spcAft>
                <a:spcPts val="800"/>
              </a:spcAft>
              <a:tabLst>
                <a:tab pos="3933825" algn="l"/>
              </a:tabLst>
            </a:pPr>
            <a:r>
              <a:rPr lang="en-US" sz="2500" b="1" kern="100" dirty="0">
                <a:solidFill>
                  <a:schemeClr val="bg1"/>
                </a:solidFill>
                <a:highlight>
                  <a:srgbClr val="FFFF00"/>
                </a:highlight>
                <a:latin typeface="DaunPenh" panose="01010101010101010101" pitchFamily="2" charset="0"/>
                <a:ea typeface="Calibri" panose="020F0502020204030204" pitchFamily="34" charset="0"/>
                <a:cs typeface="DaunPenh" panose="01010101010101010101" pitchFamily="2" charset="0"/>
              </a:rPr>
              <a:t>J-type</a:t>
            </a:r>
            <a:r>
              <a:rPr lang="en-US" sz="2300" b="1" kern="100" dirty="0">
                <a:solidFill>
                  <a:schemeClr val="bg1"/>
                </a:solidFill>
                <a:latin typeface="DaunPenh" panose="01010101010101010101" pitchFamily="2" charset="0"/>
                <a:ea typeface="Calibri" panose="020F0502020204030204" pitchFamily="34" charset="0"/>
                <a:cs typeface="DaunPenh" panose="01010101010101010101" pitchFamily="2" charset="0"/>
              </a:rPr>
              <a:t> instructions encode a 25-bit jump target address as a PC-relative offset. The 25-bit immediate value is shifted left one bit and added to the current PC to form the target address.</a:t>
            </a:r>
          </a:p>
        </p:txBody>
      </p:sp>
    </p:spTree>
    <p:extLst>
      <p:ext uri="{BB962C8B-B14F-4D97-AF65-F5344CB8AC3E}">
        <p14:creationId xmlns:p14="http://schemas.microsoft.com/office/powerpoint/2010/main" val="777614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53</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graphicFrame>
        <p:nvGraphicFramePr>
          <p:cNvPr id="3" name="Diagram 2">
            <a:extLst>
              <a:ext uri="{FF2B5EF4-FFF2-40B4-BE49-F238E27FC236}">
                <a16:creationId xmlns:a16="http://schemas.microsoft.com/office/drawing/2014/main" id="{FE584413-3C98-C8C1-A525-3F797958638B}"/>
              </a:ext>
            </a:extLst>
          </p:cNvPr>
          <p:cNvGraphicFramePr/>
          <p:nvPr>
            <p:extLst>
              <p:ext uri="{D42A27DB-BD31-4B8C-83A1-F6EECF244321}">
                <p14:modId xmlns:p14="http://schemas.microsoft.com/office/powerpoint/2010/main" val="2158565109"/>
              </p:ext>
            </p:extLst>
          </p:nvPr>
        </p:nvGraphicFramePr>
        <p:xfrm>
          <a:off x="3423770" y="71966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3534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54</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4" name="TextBox 3">
            <a:extLst>
              <a:ext uri="{FF2B5EF4-FFF2-40B4-BE49-F238E27FC236}">
                <a16:creationId xmlns:a16="http://schemas.microsoft.com/office/drawing/2014/main" id="{A5BE1982-0AAC-5F0C-35E5-BBDDABE0B473}"/>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Load &amp; Store Instructions</a:t>
            </a:r>
            <a:endParaRPr lang="en-US" sz="2000" dirty="0">
              <a:ln>
                <a:solidFill>
                  <a:srgbClr val="6600CC"/>
                </a:solidFill>
              </a:ln>
              <a:solidFill>
                <a:srgbClr val="6600CC"/>
              </a:solidFill>
            </a:endParaRPr>
          </a:p>
        </p:txBody>
      </p:sp>
      <p:pic>
        <p:nvPicPr>
          <p:cNvPr id="10" name="Picture 9">
            <a:extLst>
              <a:ext uri="{FF2B5EF4-FFF2-40B4-BE49-F238E27FC236}">
                <a16:creationId xmlns:a16="http://schemas.microsoft.com/office/drawing/2014/main" id="{4C06B7D0-387C-BBBA-5917-E5BEB5D87D11}"/>
              </a:ext>
            </a:extLst>
          </p:cNvPr>
          <p:cNvPicPr>
            <a:picLocks noChangeAspect="1"/>
          </p:cNvPicPr>
          <p:nvPr/>
        </p:nvPicPr>
        <p:blipFill>
          <a:blip r:embed="rId3"/>
          <a:stretch>
            <a:fillRect/>
          </a:stretch>
        </p:blipFill>
        <p:spPr>
          <a:xfrm>
            <a:off x="3801977" y="776927"/>
            <a:ext cx="7682053" cy="2873950"/>
          </a:xfrm>
          <a:prstGeom prst="rect">
            <a:avLst/>
          </a:prstGeom>
        </p:spPr>
      </p:pic>
      <p:sp>
        <p:nvSpPr>
          <p:cNvPr id="13" name="TextBox 12">
            <a:extLst>
              <a:ext uri="{FF2B5EF4-FFF2-40B4-BE49-F238E27FC236}">
                <a16:creationId xmlns:a16="http://schemas.microsoft.com/office/drawing/2014/main" id="{837A3EC5-B9A6-B38B-9F63-EE83E0E7A4F0}"/>
              </a:ext>
            </a:extLst>
          </p:cNvPr>
          <p:cNvSpPr txBox="1"/>
          <p:nvPr/>
        </p:nvSpPr>
        <p:spPr>
          <a:xfrm>
            <a:off x="3637472" y="3876372"/>
            <a:ext cx="8135428" cy="3046988"/>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Transfer a value between the registers and memory.</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Loads are encoded in the I-type format. Stores are B-type.</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The effective byte address is obtained by adding register rs1 to the sign-extended immediate.</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Loads write to register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rd</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 value in memory. Stores write to memory the value in register rs2. </a:t>
            </a:r>
          </a:p>
        </p:txBody>
      </p:sp>
      <p:sp>
        <p:nvSpPr>
          <p:cNvPr id="14" name="TextBox 13">
            <a:extLst>
              <a:ext uri="{FF2B5EF4-FFF2-40B4-BE49-F238E27FC236}">
                <a16:creationId xmlns:a16="http://schemas.microsoft.com/office/drawing/2014/main" id="{31B521BF-3774-E46B-17E0-8ABCD0DE69D2}"/>
              </a:ext>
            </a:extLst>
          </p:cNvPr>
          <p:cNvSpPr txBox="1"/>
          <p:nvPr/>
        </p:nvSpPr>
        <p:spPr>
          <a:xfrm flipH="1">
            <a:off x="7244803" y="406083"/>
            <a:ext cx="460383" cy="276999"/>
          </a:xfrm>
          <a:prstGeom prst="rect">
            <a:avLst/>
          </a:prstGeom>
          <a:noFill/>
        </p:spPr>
        <p:txBody>
          <a:bodyPr wrap="square" rtlCol="0">
            <a:spAutoFit/>
          </a:bodyPr>
          <a:lstStyle/>
          <a:p>
            <a:r>
              <a:rPr lang="en-US" sz="1200" dirty="0">
                <a:solidFill>
                  <a:srgbClr val="6600CC"/>
                </a:solidFill>
              </a:rPr>
              <a:t>1/3</a:t>
            </a:r>
          </a:p>
        </p:txBody>
      </p:sp>
    </p:spTree>
    <p:extLst>
      <p:ext uri="{BB962C8B-B14F-4D97-AF65-F5344CB8AC3E}">
        <p14:creationId xmlns:p14="http://schemas.microsoft.com/office/powerpoint/2010/main" val="2139446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55</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4" name="TextBox 3">
            <a:extLst>
              <a:ext uri="{FF2B5EF4-FFF2-40B4-BE49-F238E27FC236}">
                <a16:creationId xmlns:a16="http://schemas.microsoft.com/office/drawing/2014/main" id="{A5BE1982-0AAC-5F0C-35E5-BBDDABE0B473}"/>
              </a:ext>
            </a:extLst>
          </p:cNvPr>
          <p:cNvSpPr txBox="1"/>
          <p:nvPr/>
        </p:nvSpPr>
        <p:spPr>
          <a:xfrm>
            <a:off x="3637472" y="220775"/>
            <a:ext cx="4005532" cy="647617"/>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Load &amp; Store Instructions</a:t>
            </a:r>
            <a:endParaRPr lang="en-US" sz="2000" dirty="0">
              <a:ln>
                <a:solidFill>
                  <a:srgbClr val="6600CC"/>
                </a:solidFill>
              </a:ln>
              <a:solidFill>
                <a:srgbClr val="6600CC"/>
              </a:solidFill>
            </a:endParaRPr>
          </a:p>
        </p:txBody>
      </p:sp>
      <p:sp>
        <p:nvSpPr>
          <p:cNvPr id="13" name="TextBox 12">
            <a:extLst>
              <a:ext uri="{FF2B5EF4-FFF2-40B4-BE49-F238E27FC236}">
                <a16:creationId xmlns:a16="http://schemas.microsoft.com/office/drawing/2014/main" id="{837A3EC5-B9A6-B38B-9F63-EE83E0E7A4F0}"/>
              </a:ext>
            </a:extLst>
          </p:cNvPr>
          <p:cNvSpPr txBox="1"/>
          <p:nvPr/>
        </p:nvSpPr>
        <p:spPr>
          <a:xfrm>
            <a:off x="3637472" y="931466"/>
            <a:ext cx="8135428" cy="4524315"/>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Instructions: LD, LW, LWU, LH, LHU, LB, LBU, SD, SW, SH, SB, FLD, FLW, FSD, FSW.</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L stands for load &amp; S for store. F also indicates the floating point type of the register. The D, W, H, B letters correspond to the type of the register based on its length. U indicates zero or sign extending of the load instruction.</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Atomic Memory Operation Instructions (AMO): perform read-modify-write operations for multiprocessor synchronization and are encoded with an R-type instruction format. </a:t>
            </a:r>
          </a:p>
        </p:txBody>
      </p:sp>
      <p:sp>
        <p:nvSpPr>
          <p:cNvPr id="3" name="TextBox 2">
            <a:extLst>
              <a:ext uri="{FF2B5EF4-FFF2-40B4-BE49-F238E27FC236}">
                <a16:creationId xmlns:a16="http://schemas.microsoft.com/office/drawing/2014/main" id="{AFE30C6E-160A-C6AB-6AD5-E8EB632F7AD7}"/>
              </a:ext>
            </a:extLst>
          </p:cNvPr>
          <p:cNvSpPr txBox="1"/>
          <p:nvPr/>
        </p:nvSpPr>
        <p:spPr>
          <a:xfrm flipH="1">
            <a:off x="7244803" y="406083"/>
            <a:ext cx="460383" cy="276999"/>
          </a:xfrm>
          <a:prstGeom prst="rect">
            <a:avLst/>
          </a:prstGeom>
          <a:noFill/>
        </p:spPr>
        <p:txBody>
          <a:bodyPr wrap="square" rtlCol="0">
            <a:spAutoFit/>
          </a:bodyPr>
          <a:lstStyle/>
          <a:p>
            <a:r>
              <a:rPr lang="en-US" sz="1200" dirty="0">
                <a:solidFill>
                  <a:srgbClr val="6600CC"/>
                </a:solidFill>
              </a:rPr>
              <a:t>2/3</a:t>
            </a:r>
          </a:p>
        </p:txBody>
      </p:sp>
      <p:pic>
        <p:nvPicPr>
          <p:cNvPr id="8" name="Picture 7">
            <a:extLst>
              <a:ext uri="{FF2B5EF4-FFF2-40B4-BE49-F238E27FC236}">
                <a16:creationId xmlns:a16="http://schemas.microsoft.com/office/drawing/2014/main" id="{163B1ECA-1B56-F225-2145-52E0F56514F6}"/>
              </a:ext>
            </a:extLst>
          </p:cNvPr>
          <p:cNvPicPr>
            <a:picLocks noChangeAspect="1"/>
          </p:cNvPicPr>
          <p:nvPr/>
        </p:nvPicPr>
        <p:blipFill rotWithShape="1">
          <a:blip r:embed="rId3"/>
          <a:srcRect l="2252" t="17314" r="3095" b="8273"/>
          <a:stretch/>
        </p:blipFill>
        <p:spPr>
          <a:xfrm>
            <a:off x="3774116" y="5455781"/>
            <a:ext cx="6941374" cy="901367"/>
          </a:xfrm>
          <a:prstGeom prst="rect">
            <a:avLst/>
          </a:prstGeom>
        </p:spPr>
      </p:pic>
    </p:spTree>
    <p:extLst>
      <p:ext uri="{BB962C8B-B14F-4D97-AF65-F5344CB8AC3E}">
        <p14:creationId xmlns:p14="http://schemas.microsoft.com/office/powerpoint/2010/main" val="3716907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56</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4" name="TextBox 3">
            <a:extLst>
              <a:ext uri="{FF2B5EF4-FFF2-40B4-BE49-F238E27FC236}">
                <a16:creationId xmlns:a16="http://schemas.microsoft.com/office/drawing/2014/main" id="{A5BE1982-0AAC-5F0C-35E5-BBDDABE0B473}"/>
              </a:ext>
            </a:extLst>
          </p:cNvPr>
          <p:cNvSpPr txBox="1"/>
          <p:nvPr/>
        </p:nvSpPr>
        <p:spPr>
          <a:xfrm>
            <a:off x="3637472" y="451893"/>
            <a:ext cx="4005532" cy="647617"/>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Load &amp; Store Instructions</a:t>
            </a:r>
            <a:endParaRPr lang="en-US" sz="2000" dirty="0">
              <a:ln>
                <a:solidFill>
                  <a:srgbClr val="6600CC"/>
                </a:solidFill>
              </a:ln>
              <a:solidFill>
                <a:srgbClr val="6600CC"/>
              </a:solidFill>
            </a:endParaRPr>
          </a:p>
        </p:txBody>
      </p:sp>
      <p:sp>
        <p:nvSpPr>
          <p:cNvPr id="13" name="TextBox 12">
            <a:extLst>
              <a:ext uri="{FF2B5EF4-FFF2-40B4-BE49-F238E27FC236}">
                <a16:creationId xmlns:a16="http://schemas.microsoft.com/office/drawing/2014/main" id="{837A3EC5-B9A6-B38B-9F63-EE83E0E7A4F0}"/>
              </a:ext>
            </a:extLst>
          </p:cNvPr>
          <p:cNvSpPr txBox="1"/>
          <p:nvPr/>
        </p:nvSpPr>
        <p:spPr>
          <a:xfrm>
            <a:off x="3637472" y="1659284"/>
            <a:ext cx="8135428" cy="3539430"/>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AMO atomically load a data value from the address in rs1, place the value into register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rd</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apply a binary operator to the loaded value and the value in rs2, then store the result back to the address in rs1.</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operations supported are integer add, logical AND, logical OR, swap, and signed and unsigned integer maximum and minimum.</a:t>
            </a:r>
          </a:p>
        </p:txBody>
      </p:sp>
      <p:sp>
        <p:nvSpPr>
          <p:cNvPr id="3" name="TextBox 2">
            <a:extLst>
              <a:ext uri="{FF2B5EF4-FFF2-40B4-BE49-F238E27FC236}">
                <a16:creationId xmlns:a16="http://schemas.microsoft.com/office/drawing/2014/main" id="{AFE30C6E-160A-C6AB-6AD5-E8EB632F7AD7}"/>
              </a:ext>
            </a:extLst>
          </p:cNvPr>
          <p:cNvSpPr txBox="1"/>
          <p:nvPr/>
        </p:nvSpPr>
        <p:spPr>
          <a:xfrm flipH="1">
            <a:off x="7244803" y="637201"/>
            <a:ext cx="460383" cy="276999"/>
          </a:xfrm>
          <a:prstGeom prst="rect">
            <a:avLst/>
          </a:prstGeom>
          <a:noFill/>
        </p:spPr>
        <p:txBody>
          <a:bodyPr wrap="square" rtlCol="0">
            <a:spAutoFit/>
          </a:bodyPr>
          <a:lstStyle/>
          <a:p>
            <a:r>
              <a:rPr lang="en-US" sz="1200" dirty="0">
                <a:solidFill>
                  <a:srgbClr val="6600CC"/>
                </a:solidFill>
              </a:rPr>
              <a:t>3/3</a:t>
            </a:r>
          </a:p>
        </p:txBody>
      </p:sp>
    </p:spTree>
    <p:extLst>
      <p:ext uri="{BB962C8B-B14F-4D97-AF65-F5344CB8AC3E}">
        <p14:creationId xmlns:p14="http://schemas.microsoft.com/office/powerpoint/2010/main" val="1800066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57</a:t>
            </a:fld>
            <a:endParaRPr lang="en-US" dirty="0"/>
          </a:p>
        </p:txBody>
      </p:sp>
      <p:sp>
        <p:nvSpPr>
          <p:cNvPr id="4" name="TextBox 3">
            <a:extLst>
              <a:ext uri="{FF2B5EF4-FFF2-40B4-BE49-F238E27FC236}">
                <a16:creationId xmlns:a16="http://schemas.microsoft.com/office/drawing/2014/main" id="{A5BE1982-0AAC-5F0C-35E5-BBDDABE0B473}"/>
              </a:ext>
            </a:extLst>
          </p:cNvPr>
          <p:cNvSpPr txBox="1"/>
          <p:nvPr/>
        </p:nvSpPr>
        <p:spPr>
          <a:xfrm>
            <a:off x="1243895" y="165565"/>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Integer Computational Instructions</a:t>
            </a:r>
            <a:endParaRPr lang="en-US" sz="2000" dirty="0">
              <a:ln>
                <a:solidFill>
                  <a:srgbClr val="6600CC"/>
                </a:solidFill>
              </a:ln>
              <a:solidFill>
                <a:srgbClr val="6600CC"/>
              </a:solidFill>
            </a:endParaRPr>
          </a:p>
        </p:txBody>
      </p:sp>
      <p:sp>
        <p:nvSpPr>
          <p:cNvPr id="13" name="TextBox 12">
            <a:extLst>
              <a:ext uri="{FF2B5EF4-FFF2-40B4-BE49-F238E27FC236}">
                <a16:creationId xmlns:a16="http://schemas.microsoft.com/office/drawing/2014/main" id="{837A3EC5-B9A6-B38B-9F63-EE83E0E7A4F0}"/>
              </a:ext>
            </a:extLst>
          </p:cNvPr>
          <p:cNvSpPr txBox="1"/>
          <p:nvPr/>
        </p:nvSpPr>
        <p:spPr>
          <a:xfrm>
            <a:off x="827035" y="931061"/>
            <a:ext cx="10845012" cy="2554545"/>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Integer computational instructions are either encoded as register-immediate operations using the I-type format or as register-register operations using the R-type format.</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No integer computational instructions cause arithmetic traps.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destination is register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rd</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for both register-immediate and register-register instructions.</a:t>
            </a:r>
          </a:p>
        </p:txBody>
      </p:sp>
      <p:grpSp>
        <p:nvGrpSpPr>
          <p:cNvPr id="12" name="Group 11">
            <a:extLst>
              <a:ext uri="{FF2B5EF4-FFF2-40B4-BE49-F238E27FC236}">
                <a16:creationId xmlns:a16="http://schemas.microsoft.com/office/drawing/2014/main" id="{B97D8D78-EAC9-5B59-7629-3E668FE88736}"/>
              </a:ext>
            </a:extLst>
          </p:cNvPr>
          <p:cNvGrpSpPr/>
          <p:nvPr/>
        </p:nvGrpSpPr>
        <p:grpSpPr>
          <a:xfrm>
            <a:off x="3688534" y="2947779"/>
            <a:ext cx="6410207" cy="3668174"/>
            <a:chOff x="4226417" y="1409438"/>
            <a:chExt cx="5957931" cy="3460790"/>
          </a:xfrm>
        </p:grpSpPr>
        <p:pic>
          <p:nvPicPr>
            <p:cNvPr id="7" name="Picture 6">
              <a:extLst>
                <a:ext uri="{FF2B5EF4-FFF2-40B4-BE49-F238E27FC236}">
                  <a16:creationId xmlns:a16="http://schemas.microsoft.com/office/drawing/2014/main" id="{C95D26BF-93FB-EAEE-D3DF-EC6C99F7AC44}"/>
                </a:ext>
              </a:extLst>
            </p:cNvPr>
            <p:cNvPicPr>
              <a:picLocks noChangeAspect="1"/>
            </p:cNvPicPr>
            <p:nvPr/>
          </p:nvPicPr>
          <p:blipFill>
            <a:blip r:embed="rId2"/>
            <a:stretch>
              <a:fillRect/>
            </a:stretch>
          </p:blipFill>
          <p:spPr>
            <a:xfrm>
              <a:off x="4226417" y="1409438"/>
              <a:ext cx="5957931" cy="1228734"/>
            </a:xfrm>
            <a:prstGeom prst="rect">
              <a:avLst/>
            </a:prstGeom>
          </p:spPr>
        </p:pic>
        <p:pic>
          <p:nvPicPr>
            <p:cNvPr id="9" name="Picture 8">
              <a:extLst>
                <a:ext uri="{FF2B5EF4-FFF2-40B4-BE49-F238E27FC236}">
                  <a16:creationId xmlns:a16="http://schemas.microsoft.com/office/drawing/2014/main" id="{6D559CDA-3ACF-B352-B4B5-B77ACABD2E25}"/>
                </a:ext>
              </a:extLst>
            </p:cNvPr>
            <p:cNvPicPr>
              <a:picLocks noChangeAspect="1"/>
            </p:cNvPicPr>
            <p:nvPr/>
          </p:nvPicPr>
          <p:blipFill>
            <a:blip r:embed="rId3"/>
            <a:stretch>
              <a:fillRect/>
            </a:stretch>
          </p:blipFill>
          <p:spPr>
            <a:xfrm>
              <a:off x="4226417" y="2638173"/>
              <a:ext cx="5957931" cy="1302034"/>
            </a:xfrm>
            <a:prstGeom prst="rect">
              <a:avLst/>
            </a:prstGeom>
          </p:spPr>
        </p:pic>
        <p:pic>
          <p:nvPicPr>
            <p:cNvPr id="11" name="Picture 10">
              <a:extLst>
                <a:ext uri="{FF2B5EF4-FFF2-40B4-BE49-F238E27FC236}">
                  <a16:creationId xmlns:a16="http://schemas.microsoft.com/office/drawing/2014/main" id="{E18214B0-CFF1-0626-E81B-7B280061186F}"/>
                </a:ext>
              </a:extLst>
            </p:cNvPr>
            <p:cNvPicPr>
              <a:picLocks noChangeAspect="1"/>
            </p:cNvPicPr>
            <p:nvPr/>
          </p:nvPicPr>
          <p:blipFill>
            <a:blip r:embed="rId4"/>
            <a:stretch>
              <a:fillRect/>
            </a:stretch>
          </p:blipFill>
          <p:spPr>
            <a:xfrm>
              <a:off x="4231199" y="3940208"/>
              <a:ext cx="5953149" cy="930020"/>
            </a:xfrm>
            <a:prstGeom prst="rect">
              <a:avLst/>
            </a:prstGeom>
          </p:spPr>
        </p:pic>
      </p:grpSp>
      <p:sp>
        <p:nvSpPr>
          <p:cNvPr id="15" name="TextBox 14">
            <a:extLst>
              <a:ext uri="{FF2B5EF4-FFF2-40B4-BE49-F238E27FC236}">
                <a16:creationId xmlns:a16="http://schemas.microsoft.com/office/drawing/2014/main" id="{2161A149-F288-8D5C-63DF-6EF82FF193D0}"/>
              </a:ext>
            </a:extLst>
          </p:cNvPr>
          <p:cNvSpPr txBox="1"/>
          <p:nvPr/>
        </p:nvSpPr>
        <p:spPr>
          <a:xfrm flipH="1">
            <a:off x="6249541" y="350230"/>
            <a:ext cx="460383" cy="276999"/>
          </a:xfrm>
          <a:prstGeom prst="rect">
            <a:avLst/>
          </a:prstGeom>
          <a:noFill/>
        </p:spPr>
        <p:txBody>
          <a:bodyPr wrap="square" rtlCol="0">
            <a:spAutoFit/>
          </a:bodyPr>
          <a:lstStyle/>
          <a:p>
            <a:r>
              <a:rPr lang="en-US" sz="1200" dirty="0">
                <a:solidFill>
                  <a:srgbClr val="6600CC"/>
                </a:solidFill>
              </a:rPr>
              <a:t>1/3</a:t>
            </a:r>
          </a:p>
        </p:txBody>
      </p:sp>
    </p:spTree>
    <p:extLst>
      <p:ext uri="{BB962C8B-B14F-4D97-AF65-F5344CB8AC3E}">
        <p14:creationId xmlns:p14="http://schemas.microsoft.com/office/powerpoint/2010/main" val="1275173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58</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8" name="TextBox 7">
            <a:extLst>
              <a:ext uri="{FF2B5EF4-FFF2-40B4-BE49-F238E27FC236}">
                <a16:creationId xmlns:a16="http://schemas.microsoft.com/office/drawing/2014/main" id="{975D4ADA-405D-375A-6CF8-BB6E60BFE8E6}"/>
              </a:ext>
            </a:extLst>
          </p:cNvPr>
          <p:cNvSpPr txBox="1"/>
          <p:nvPr/>
        </p:nvSpPr>
        <p:spPr>
          <a:xfrm flipH="1">
            <a:off x="8484153" y="726749"/>
            <a:ext cx="460383" cy="276999"/>
          </a:xfrm>
          <a:prstGeom prst="rect">
            <a:avLst/>
          </a:prstGeom>
          <a:noFill/>
        </p:spPr>
        <p:txBody>
          <a:bodyPr wrap="square" rtlCol="0">
            <a:spAutoFit/>
          </a:bodyPr>
          <a:lstStyle/>
          <a:p>
            <a:r>
              <a:rPr lang="en-US" sz="1200" dirty="0">
                <a:solidFill>
                  <a:srgbClr val="6600CC"/>
                </a:solidFill>
              </a:rPr>
              <a:t>2/3</a:t>
            </a:r>
          </a:p>
        </p:txBody>
      </p:sp>
      <p:sp>
        <p:nvSpPr>
          <p:cNvPr id="9" name="TextBox 8">
            <a:extLst>
              <a:ext uri="{FF2B5EF4-FFF2-40B4-BE49-F238E27FC236}">
                <a16:creationId xmlns:a16="http://schemas.microsoft.com/office/drawing/2014/main" id="{EB86423A-AE51-CB0F-9688-CA2AF3F95436}"/>
              </a:ext>
            </a:extLst>
          </p:cNvPr>
          <p:cNvSpPr txBox="1"/>
          <p:nvPr/>
        </p:nvSpPr>
        <p:spPr>
          <a:xfrm>
            <a:off x="3478507" y="542082"/>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Integer Computational Instructions</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3478507" y="1901330"/>
            <a:ext cx="8135428" cy="2554545"/>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Instructions: ADDI, ADDIW, SLTI, SLTIU, ANDI, ORI, XORI, AND, OR, XOR, SLLI, SRLI, SRAI, SLLIW, SRLIW, SRAIW, LUI.</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 stands for arithmetic (e.g. in SRAI the original sign bit is copied into the vacated upper bits).</a:t>
            </a:r>
          </a:p>
        </p:txBody>
      </p:sp>
    </p:spTree>
    <p:extLst>
      <p:ext uri="{BB962C8B-B14F-4D97-AF65-F5344CB8AC3E}">
        <p14:creationId xmlns:p14="http://schemas.microsoft.com/office/powerpoint/2010/main" val="426453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59</a:t>
            </a:fld>
            <a:endParaRPr lang="en-US" dirty="0"/>
          </a:p>
        </p:txBody>
      </p:sp>
      <p:sp>
        <p:nvSpPr>
          <p:cNvPr id="4" name="TextBox 3">
            <a:extLst>
              <a:ext uri="{FF2B5EF4-FFF2-40B4-BE49-F238E27FC236}">
                <a16:creationId xmlns:a16="http://schemas.microsoft.com/office/drawing/2014/main" id="{A5BE1982-0AAC-5F0C-35E5-BBDDABE0B473}"/>
              </a:ext>
            </a:extLst>
          </p:cNvPr>
          <p:cNvSpPr txBox="1"/>
          <p:nvPr/>
        </p:nvSpPr>
        <p:spPr>
          <a:xfrm>
            <a:off x="1243895" y="165565"/>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Integer Computational Instructions</a:t>
            </a:r>
            <a:endParaRPr lang="en-US" sz="2000" dirty="0">
              <a:ln>
                <a:solidFill>
                  <a:srgbClr val="6600CC"/>
                </a:solidFill>
              </a:ln>
              <a:solidFill>
                <a:srgbClr val="6600CC"/>
              </a:solidFill>
            </a:endParaRPr>
          </a:p>
        </p:txBody>
      </p:sp>
      <p:sp>
        <p:nvSpPr>
          <p:cNvPr id="13" name="TextBox 12">
            <a:extLst>
              <a:ext uri="{FF2B5EF4-FFF2-40B4-BE49-F238E27FC236}">
                <a16:creationId xmlns:a16="http://schemas.microsoft.com/office/drawing/2014/main" id="{837A3EC5-B9A6-B38B-9F63-EE83E0E7A4F0}"/>
              </a:ext>
            </a:extLst>
          </p:cNvPr>
          <p:cNvSpPr txBox="1"/>
          <p:nvPr/>
        </p:nvSpPr>
        <p:spPr>
          <a:xfrm>
            <a:off x="827035" y="931061"/>
            <a:ext cx="10845012" cy="2062103"/>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 R-types also, all operations read the rs1 and rs2 registers as source operands and write the result into register rd. The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funct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field selects the type of operation.</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Different multiply and division so of course remainder operations are required for different register lengths &amp; signed or unsigned conditions.</a:t>
            </a:r>
          </a:p>
        </p:txBody>
      </p:sp>
      <p:sp>
        <p:nvSpPr>
          <p:cNvPr id="15" name="TextBox 14">
            <a:extLst>
              <a:ext uri="{FF2B5EF4-FFF2-40B4-BE49-F238E27FC236}">
                <a16:creationId xmlns:a16="http://schemas.microsoft.com/office/drawing/2014/main" id="{2161A149-F288-8D5C-63DF-6EF82FF193D0}"/>
              </a:ext>
            </a:extLst>
          </p:cNvPr>
          <p:cNvSpPr txBox="1"/>
          <p:nvPr/>
        </p:nvSpPr>
        <p:spPr>
          <a:xfrm flipH="1">
            <a:off x="6249541" y="350230"/>
            <a:ext cx="460383" cy="276999"/>
          </a:xfrm>
          <a:prstGeom prst="rect">
            <a:avLst/>
          </a:prstGeom>
          <a:noFill/>
        </p:spPr>
        <p:txBody>
          <a:bodyPr wrap="square" rtlCol="0">
            <a:spAutoFit/>
          </a:bodyPr>
          <a:lstStyle/>
          <a:p>
            <a:r>
              <a:rPr lang="en-US" sz="1200" dirty="0">
                <a:solidFill>
                  <a:srgbClr val="6600CC"/>
                </a:solidFill>
              </a:rPr>
              <a:t>3/3</a:t>
            </a:r>
          </a:p>
        </p:txBody>
      </p:sp>
      <p:grpSp>
        <p:nvGrpSpPr>
          <p:cNvPr id="10" name="Group 9">
            <a:extLst>
              <a:ext uri="{FF2B5EF4-FFF2-40B4-BE49-F238E27FC236}">
                <a16:creationId xmlns:a16="http://schemas.microsoft.com/office/drawing/2014/main" id="{09360AE0-D712-70D2-F5FA-7372498E063C}"/>
              </a:ext>
            </a:extLst>
          </p:cNvPr>
          <p:cNvGrpSpPr/>
          <p:nvPr/>
        </p:nvGrpSpPr>
        <p:grpSpPr>
          <a:xfrm>
            <a:off x="2893769" y="2904565"/>
            <a:ext cx="6404461" cy="3469341"/>
            <a:chOff x="3328967" y="2647944"/>
            <a:chExt cx="5534065" cy="2877403"/>
          </a:xfrm>
        </p:grpSpPr>
        <p:pic>
          <p:nvPicPr>
            <p:cNvPr id="5" name="Picture 4">
              <a:extLst>
                <a:ext uri="{FF2B5EF4-FFF2-40B4-BE49-F238E27FC236}">
                  <a16:creationId xmlns:a16="http://schemas.microsoft.com/office/drawing/2014/main" id="{1B126EDA-9E1D-3357-B4E1-5F97770B21F6}"/>
                </a:ext>
              </a:extLst>
            </p:cNvPr>
            <p:cNvPicPr>
              <a:picLocks noChangeAspect="1"/>
            </p:cNvPicPr>
            <p:nvPr/>
          </p:nvPicPr>
          <p:blipFill>
            <a:blip r:embed="rId2"/>
            <a:stretch>
              <a:fillRect/>
            </a:stretch>
          </p:blipFill>
          <p:spPr>
            <a:xfrm>
              <a:off x="3328967" y="2647944"/>
              <a:ext cx="5534065" cy="1562111"/>
            </a:xfrm>
            <a:prstGeom prst="rect">
              <a:avLst/>
            </a:prstGeom>
          </p:spPr>
        </p:pic>
        <p:pic>
          <p:nvPicPr>
            <p:cNvPr id="8" name="Picture 7">
              <a:extLst>
                <a:ext uri="{FF2B5EF4-FFF2-40B4-BE49-F238E27FC236}">
                  <a16:creationId xmlns:a16="http://schemas.microsoft.com/office/drawing/2014/main" id="{610E399D-421D-D1F4-9C33-6BF33F80A1ED}"/>
                </a:ext>
              </a:extLst>
            </p:cNvPr>
            <p:cNvPicPr>
              <a:picLocks noChangeAspect="1"/>
            </p:cNvPicPr>
            <p:nvPr/>
          </p:nvPicPr>
          <p:blipFill>
            <a:blip r:embed="rId3"/>
            <a:stretch>
              <a:fillRect/>
            </a:stretch>
          </p:blipFill>
          <p:spPr>
            <a:xfrm>
              <a:off x="3328967" y="4210056"/>
              <a:ext cx="5534065" cy="1315291"/>
            </a:xfrm>
            <a:prstGeom prst="rect">
              <a:avLst/>
            </a:prstGeom>
          </p:spPr>
        </p:pic>
      </p:grpSp>
    </p:spTree>
    <p:extLst>
      <p:ext uri="{BB962C8B-B14F-4D97-AF65-F5344CB8AC3E}">
        <p14:creationId xmlns:p14="http://schemas.microsoft.com/office/powerpoint/2010/main" val="254788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CF3BFC-B0FD-4B42-C397-5FE78A86BCBE}"/>
              </a:ext>
            </a:extLst>
          </p:cNvPr>
          <p:cNvSpPr>
            <a:spLocks noGrp="1"/>
          </p:cNvSpPr>
          <p:nvPr>
            <p:ph type="sldNum" sz="quarter" idx="12"/>
          </p:nvPr>
        </p:nvSpPr>
        <p:spPr/>
        <p:txBody>
          <a:bodyPr/>
          <a:lstStyle/>
          <a:p>
            <a:fld id="{F4FAB6BF-40DC-425D-9FBF-182EC001560C}" type="slidenum">
              <a:rPr lang="en-US" smtClean="0"/>
              <a:t>6</a:t>
            </a:fld>
            <a:endParaRPr lang="en-US"/>
          </a:p>
        </p:txBody>
      </p:sp>
      <p:sp>
        <p:nvSpPr>
          <p:cNvPr id="4" name="TextBox 3">
            <a:extLst>
              <a:ext uri="{FF2B5EF4-FFF2-40B4-BE49-F238E27FC236}">
                <a16:creationId xmlns:a16="http://schemas.microsoft.com/office/drawing/2014/main" id="{7E2C59AA-BFAF-5596-9D07-8653DF1D031E}"/>
              </a:ext>
            </a:extLst>
          </p:cNvPr>
          <p:cNvSpPr txBox="1"/>
          <p:nvPr/>
        </p:nvSpPr>
        <p:spPr>
          <a:xfrm>
            <a:off x="2306040" y="241539"/>
            <a:ext cx="7579919" cy="830997"/>
          </a:xfrm>
          <a:prstGeom prst="rect">
            <a:avLst/>
          </a:prstGeom>
          <a:noFill/>
        </p:spPr>
        <p:txBody>
          <a:bodyPr wrap="square" rtlCol="0">
            <a:spAutoFit/>
          </a:bodyPr>
          <a:lstStyle/>
          <a:p>
            <a:r>
              <a:rPr lang="en-US" sz="4800" spc="50" dirty="0">
                <a:ln w="0">
                  <a:solidFill>
                    <a:srgbClr val="003366"/>
                  </a:solidFill>
                </a:ln>
                <a:solidFill>
                  <a:srgbClr val="003366"/>
                </a:solidFill>
                <a:latin typeface="Cooper Black" panose="0208090404030B020404" pitchFamily="18" charset="0"/>
                <a:ea typeface="+mj-ea"/>
                <a:cs typeface="Times New Roman" panose="02020603050405020304" pitchFamily="18" charset="0"/>
              </a:rPr>
              <a:t>RISC Design Principles </a:t>
            </a:r>
          </a:p>
        </p:txBody>
      </p:sp>
      <p:graphicFrame>
        <p:nvGraphicFramePr>
          <p:cNvPr id="5" name="Diagram 4">
            <a:extLst>
              <a:ext uri="{FF2B5EF4-FFF2-40B4-BE49-F238E27FC236}">
                <a16:creationId xmlns:a16="http://schemas.microsoft.com/office/drawing/2014/main" id="{8149F338-E133-512A-539F-76C54525118B}"/>
              </a:ext>
            </a:extLst>
          </p:cNvPr>
          <p:cNvGraphicFramePr/>
          <p:nvPr>
            <p:extLst>
              <p:ext uri="{D42A27DB-BD31-4B8C-83A1-F6EECF244321}">
                <p14:modId xmlns:p14="http://schemas.microsoft.com/office/powerpoint/2010/main" val="903861551"/>
              </p:ext>
            </p:extLst>
          </p:nvPr>
        </p:nvGraphicFramePr>
        <p:xfrm>
          <a:off x="2306039" y="1147315"/>
          <a:ext cx="7579919" cy="5241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994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60</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9" name="TextBox 8">
            <a:extLst>
              <a:ext uri="{FF2B5EF4-FFF2-40B4-BE49-F238E27FC236}">
                <a16:creationId xmlns:a16="http://schemas.microsoft.com/office/drawing/2014/main" id="{EB86423A-AE51-CB0F-9688-CA2AF3F95436}"/>
              </a:ext>
            </a:extLst>
          </p:cNvPr>
          <p:cNvSpPr txBox="1"/>
          <p:nvPr/>
        </p:nvSpPr>
        <p:spPr>
          <a:xfrm>
            <a:off x="3478507" y="266418"/>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Control Transfer Instructions</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3478507" y="912749"/>
            <a:ext cx="8135428" cy="6001643"/>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RISC-V provides two types of control transfer instructions: </a:t>
            </a:r>
            <a:r>
              <a:rPr lang="en-US" sz="3200" b="1" kern="100" dirty="0">
                <a:solidFill>
                  <a:srgbClr val="6600CC"/>
                </a:solidFill>
                <a:latin typeface="DaunPenh" panose="01010101010101010101" pitchFamily="2" charset="0"/>
                <a:ea typeface="Calibri" panose="020F0502020204030204" pitchFamily="34" charset="0"/>
                <a:cs typeface="DaunPenh" panose="01010101010101010101" pitchFamily="2" charset="0"/>
              </a:rPr>
              <a:t>unconditional jumps</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and </a:t>
            </a:r>
            <a:r>
              <a:rPr lang="en-US" sz="3200" b="1" kern="100" dirty="0">
                <a:solidFill>
                  <a:srgbClr val="6600CC"/>
                </a:solidFill>
                <a:latin typeface="DaunPenh" panose="01010101010101010101" pitchFamily="2" charset="0"/>
                <a:ea typeface="Calibri" panose="020F0502020204030204" pitchFamily="34" charset="0"/>
                <a:cs typeface="DaunPenh" panose="01010101010101010101" pitchFamily="2" charset="0"/>
              </a:rPr>
              <a:t>conditional branches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Control transfer instructions in RISC-V do not have architecturally visible delay slots.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Absolute jumps (J) and jump and link (JAL) instructions use the J-type format. </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25-bit jump target offset is sign-extended and shifted left one bit to form a byte offset, then added to the pc to form the jump target address.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Jumps can therefore target a </a:t>
            </a:r>
            <a:r>
              <a:rPr lang="en-US" sz="2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32 MB range. </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JAL stores the address of the instruction following the jump (pc+4) into register x1.</a:t>
            </a:r>
          </a:p>
        </p:txBody>
      </p:sp>
      <p:sp>
        <p:nvSpPr>
          <p:cNvPr id="3" name="TextBox 2">
            <a:extLst>
              <a:ext uri="{FF2B5EF4-FFF2-40B4-BE49-F238E27FC236}">
                <a16:creationId xmlns:a16="http://schemas.microsoft.com/office/drawing/2014/main" id="{4AAC0D75-F5B6-E0BA-1716-21AFE3608FAE}"/>
              </a:ext>
            </a:extLst>
          </p:cNvPr>
          <p:cNvSpPr txBox="1"/>
          <p:nvPr/>
        </p:nvSpPr>
        <p:spPr>
          <a:xfrm flipH="1">
            <a:off x="7546221" y="451083"/>
            <a:ext cx="460383" cy="276999"/>
          </a:xfrm>
          <a:prstGeom prst="rect">
            <a:avLst/>
          </a:prstGeom>
          <a:noFill/>
        </p:spPr>
        <p:txBody>
          <a:bodyPr wrap="square" rtlCol="0">
            <a:spAutoFit/>
          </a:bodyPr>
          <a:lstStyle/>
          <a:p>
            <a:r>
              <a:rPr lang="en-US" sz="1200" dirty="0">
                <a:solidFill>
                  <a:srgbClr val="6600CC"/>
                </a:solidFill>
              </a:rPr>
              <a:t>1/4</a:t>
            </a:r>
          </a:p>
        </p:txBody>
      </p:sp>
    </p:spTree>
    <p:extLst>
      <p:ext uri="{BB962C8B-B14F-4D97-AF65-F5344CB8AC3E}">
        <p14:creationId xmlns:p14="http://schemas.microsoft.com/office/powerpoint/2010/main" val="1356804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61</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9" name="TextBox 8">
            <a:extLst>
              <a:ext uri="{FF2B5EF4-FFF2-40B4-BE49-F238E27FC236}">
                <a16:creationId xmlns:a16="http://schemas.microsoft.com/office/drawing/2014/main" id="{EB86423A-AE51-CB0F-9688-CA2AF3F95436}"/>
              </a:ext>
            </a:extLst>
          </p:cNvPr>
          <p:cNvSpPr txBox="1"/>
          <p:nvPr/>
        </p:nvSpPr>
        <p:spPr>
          <a:xfrm>
            <a:off x="3478507" y="266418"/>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Control Transfer Instructions</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3478507" y="912749"/>
            <a:ext cx="8135428" cy="6001643"/>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indirect jump instruction JALR (jump and link register) uses the I-type encoding. </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It has three variants that are functionally identical but provide hints to the implementation:</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JALR.C is used to call subroutines;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JALR.R is used to return from subroutines;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JALR.J is used for indirect jumps.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The target address is obtained by sign-extending the 12-bit immediate then adding it to the address contained in register rs1. The address of the instruction following the jump (pc+4) is written to register rd. Register x0 can be used as the destination if the result is not required.</a:t>
            </a:r>
          </a:p>
        </p:txBody>
      </p:sp>
      <p:sp>
        <p:nvSpPr>
          <p:cNvPr id="3" name="TextBox 2">
            <a:extLst>
              <a:ext uri="{FF2B5EF4-FFF2-40B4-BE49-F238E27FC236}">
                <a16:creationId xmlns:a16="http://schemas.microsoft.com/office/drawing/2014/main" id="{4AAC0D75-F5B6-E0BA-1716-21AFE3608FAE}"/>
              </a:ext>
            </a:extLst>
          </p:cNvPr>
          <p:cNvSpPr txBox="1"/>
          <p:nvPr/>
        </p:nvSpPr>
        <p:spPr>
          <a:xfrm flipH="1">
            <a:off x="7546221" y="451083"/>
            <a:ext cx="460383" cy="276999"/>
          </a:xfrm>
          <a:prstGeom prst="rect">
            <a:avLst/>
          </a:prstGeom>
          <a:noFill/>
        </p:spPr>
        <p:txBody>
          <a:bodyPr wrap="square" rtlCol="0">
            <a:spAutoFit/>
          </a:bodyPr>
          <a:lstStyle/>
          <a:p>
            <a:r>
              <a:rPr lang="en-US" sz="1200" dirty="0">
                <a:solidFill>
                  <a:srgbClr val="6600CC"/>
                </a:solidFill>
              </a:rPr>
              <a:t>2/4</a:t>
            </a:r>
          </a:p>
        </p:txBody>
      </p:sp>
    </p:spTree>
    <p:extLst>
      <p:ext uri="{BB962C8B-B14F-4D97-AF65-F5344CB8AC3E}">
        <p14:creationId xmlns:p14="http://schemas.microsoft.com/office/powerpoint/2010/main" val="2039929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62</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9" name="TextBox 8">
            <a:extLst>
              <a:ext uri="{FF2B5EF4-FFF2-40B4-BE49-F238E27FC236}">
                <a16:creationId xmlns:a16="http://schemas.microsoft.com/office/drawing/2014/main" id="{EB86423A-AE51-CB0F-9688-CA2AF3F95436}"/>
              </a:ext>
            </a:extLst>
          </p:cNvPr>
          <p:cNvSpPr txBox="1"/>
          <p:nvPr/>
        </p:nvSpPr>
        <p:spPr>
          <a:xfrm>
            <a:off x="3478507" y="368777"/>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Control Transfer Instructions</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3478507" y="1262373"/>
            <a:ext cx="8135428" cy="1569660"/>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JALR major opcode is also used to encode the RDNPC instruction, which writes the address of the following instruction (pc+4) to register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rd</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without changing control flow.</a:t>
            </a:r>
          </a:p>
        </p:txBody>
      </p:sp>
      <p:sp>
        <p:nvSpPr>
          <p:cNvPr id="3" name="TextBox 2">
            <a:extLst>
              <a:ext uri="{FF2B5EF4-FFF2-40B4-BE49-F238E27FC236}">
                <a16:creationId xmlns:a16="http://schemas.microsoft.com/office/drawing/2014/main" id="{4AAC0D75-F5B6-E0BA-1716-21AFE3608FAE}"/>
              </a:ext>
            </a:extLst>
          </p:cNvPr>
          <p:cNvSpPr txBox="1"/>
          <p:nvPr/>
        </p:nvSpPr>
        <p:spPr>
          <a:xfrm flipH="1">
            <a:off x="7546221" y="553442"/>
            <a:ext cx="460383" cy="276999"/>
          </a:xfrm>
          <a:prstGeom prst="rect">
            <a:avLst/>
          </a:prstGeom>
          <a:noFill/>
        </p:spPr>
        <p:txBody>
          <a:bodyPr wrap="square" rtlCol="0">
            <a:spAutoFit/>
          </a:bodyPr>
          <a:lstStyle/>
          <a:p>
            <a:r>
              <a:rPr lang="en-US" sz="1200" dirty="0">
                <a:solidFill>
                  <a:srgbClr val="6600CC"/>
                </a:solidFill>
              </a:rPr>
              <a:t>3/4</a:t>
            </a:r>
          </a:p>
        </p:txBody>
      </p:sp>
      <p:grpSp>
        <p:nvGrpSpPr>
          <p:cNvPr id="11" name="Group 10">
            <a:extLst>
              <a:ext uri="{FF2B5EF4-FFF2-40B4-BE49-F238E27FC236}">
                <a16:creationId xmlns:a16="http://schemas.microsoft.com/office/drawing/2014/main" id="{E8E851D1-8D16-1FC1-7553-B334A99EDB9D}"/>
              </a:ext>
            </a:extLst>
          </p:cNvPr>
          <p:cNvGrpSpPr/>
          <p:nvPr/>
        </p:nvGrpSpPr>
        <p:grpSpPr>
          <a:xfrm>
            <a:off x="4112819" y="2915847"/>
            <a:ext cx="6866804" cy="2436083"/>
            <a:chOff x="3274198" y="2955128"/>
            <a:chExt cx="5643604" cy="1934817"/>
          </a:xfrm>
        </p:grpSpPr>
        <p:pic>
          <p:nvPicPr>
            <p:cNvPr id="6" name="Picture 5">
              <a:extLst>
                <a:ext uri="{FF2B5EF4-FFF2-40B4-BE49-F238E27FC236}">
                  <a16:creationId xmlns:a16="http://schemas.microsoft.com/office/drawing/2014/main" id="{C6D66FA3-5BDB-A360-FBC8-B06081CBF92D}"/>
                </a:ext>
              </a:extLst>
            </p:cNvPr>
            <p:cNvPicPr>
              <a:picLocks noChangeAspect="1"/>
            </p:cNvPicPr>
            <p:nvPr/>
          </p:nvPicPr>
          <p:blipFill>
            <a:blip r:embed="rId3"/>
            <a:stretch>
              <a:fillRect/>
            </a:stretch>
          </p:blipFill>
          <p:spPr>
            <a:xfrm>
              <a:off x="3274198" y="2955128"/>
              <a:ext cx="5643604" cy="947744"/>
            </a:xfrm>
            <a:prstGeom prst="rect">
              <a:avLst/>
            </a:prstGeom>
          </p:spPr>
        </p:pic>
        <p:pic>
          <p:nvPicPr>
            <p:cNvPr id="8" name="Picture 7">
              <a:extLst>
                <a:ext uri="{FF2B5EF4-FFF2-40B4-BE49-F238E27FC236}">
                  <a16:creationId xmlns:a16="http://schemas.microsoft.com/office/drawing/2014/main" id="{4CB6AB00-C72F-964A-2FB4-707D77277A65}"/>
                </a:ext>
              </a:extLst>
            </p:cNvPr>
            <p:cNvPicPr>
              <a:picLocks noChangeAspect="1"/>
            </p:cNvPicPr>
            <p:nvPr/>
          </p:nvPicPr>
          <p:blipFill>
            <a:blip r:embed="rId4"/>
            <a:stretch>
              <a:fillRect/>
            </a:stretch>
          </p:blipFill>
          <p:spPr>
            <a:xfrm>
              <a:off x="3274198" y="3861237"/>
              <a:ext cx="5643604" cy="1028708"/>
            </a:xfrm>
            <a:prstGeom prst="rect">
              <a:avLst/>
            </a:prstGeom>
          </p:spPr>
        </p:pic>
      </p:grpSp>
    </p:spTree>
    <p:extLst>
      <p:ext uri="{BB962C8B-B14F-4D97-AF65-F5344CB8AC3E}">
        <p14:creationId xmlns:p14="http://schemas.microsoft.com/office/powerpoint/2010/main" val="2997604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63</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9" name="TextBox 8">
            <a:extLst>
              <a:ext uri="{FF2B5EF4-FFF2-40B4-BE49-F238E27FC236}">
                <a16:creationId xmlns:a16="http://schemas.microsoft.com/office/drawing/2014/main" id="{EB86423A-AE51-CB0F-9688-CA2AF3F95436}"/>
              </a:ext>
            </a:extLst>
          </p:cNvPr>
          <p:cNvSpPr txBox="1"/>
          <p:nvPr/>
        </p:nvSpPr>
        <p:spPr>
          <a:xfrm>
            <a:off x="3478507" y="368777"/>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Control Transfer Instructions</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3478507" y="1262373"/>
            <a:ext cx="8135428" cy="2062103"/>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All branch instructions use the B-type encoding. </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12-bit immediate is sign-extended,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shiftedleft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one bit, then added to the current pc to give the target address.</a:t>
            </a:r>
          </a:p>
          <a:p>
            <a:endPar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endParaRPr>
          </a:p>
        </p:txBody>
      </p:sp>
      <p:sp>
        <p:nvSpPr>
          <p:cNvPr id="3" name="TextBox 2">
            <a:extLst>
              <a:ext uri="{FF2B5EF4-FFF2-40B4-BE49-F238E27FC236}">
                <a16:creationId xmlns:a16="http://schemas.microsoft.com/office/drawing/2014/main" id="{4AAC0D75-F5B6-E0BA-1716-21AFE3608FAE}"/>
              </a:ext>
            </a:extLst>
          </p:cNvPr>
          <p:cNvSpPr txBox="1"/>
          <p:nvPr/>
        </p:nvSpPr>
        <p:spPr>
          <a:xfrm flipH="1">
            <a:off x="7546221" y="553442"/>
            <a:ext cx="460383" cy="276999"/>
          </a:xfrm>
          <a:prstGeom prst="rect">
            <a:avLst/>
          </a:prstGeom>
          <a:noFill/>
        </p:spPr>
        <p:txBody>
          <a:bodyPr wrap="square" rtlCol="0">
            <a:spAutoFit/>
          </a:bodyPr>
          <a:lstStyle/>
          <a:p>
            <a:r>
              <a:rPr lang="en-US" sz="1200" dirty="0">
                <a:solidFill>
                  <a:srgbClr val="6600CC"/>
                </a:solidFill>
              </a:rPr>
              <a:t>4/4</a:t>
            </a:r>
          </a:p>
        </p:txBody>
      </p:sp>
      <p:pic>
        <p:nvPicPr>
          <p:cNvPr id="7" name="Picture 6">
            <a:extLst>
              <a:ext uri="{FF2B5EF4-FFF2-40B4-BE49-F238E27FC236}">
                <a16:creationId xmlns:a16="http://schemas.microsoft.com/office/drawing/2014/main" id="{DDAAE80C-B0C5-4114-E226-E92DF3556235}"/>
              </a:ext>
            </a:extLst>
          </p:cNvPr>
          <p:cNvPicPr>
            <a:picLocks noChangeAspect="1"/>
          </p:cNvPicPr>
          <p:nvPr/>
        </p:nvPicPr>
        <p:blipFill>
          <a:blip r:embed="rId3"/>
          <a:stretch>
            <a:fillRect/>
          </a:stretch>
        </p:blipFill>
        <p:spPr>
          <a:xfrm>
            <a:off x="4028781" y="2729011"/>
            <a:ext cx="7034879" cy="1512940"/>
          </a:xfrm>
          <a:prstGeom prst="rect">
            <a:avLst/>
          </a:prstGeom>
        </p:spPr>
      </p:pic>
      <p:sp>
        <p:nvSpPr>
          <p:cNvPr id="12" name="TextBox 11">
            <a:extLst>
              <a:ext uri="{FF2B5EF4-FFF2-40B4-BE49-F238E27FC236}">
                <a16:creationId xmlns:a16="http://schemas.microsoft.com/office/drawing/2014/main" id="{453B054D-53D1-5ADE-BABA-4A7F019EFAC2}"/>
              </a:ext>
            </a:extLst>
          </p:cNvPr>
          <p:cNvSpPr txBox="1"/>
          <p:nvPr/>
        </p:nvSpPr>
        <p:spPr>
          <a:xfrm>
            <a:off x="3478507" y="4435994"/>
            <a:ext cx="8280946" cy="2545190"/>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BEQ , BNE = Branch Equal, Branch Not Equal</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BLT and BLTU = Branch Less Than, Branch Less Than Unsigned</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BGE and BGEU = Branch Greater Than, Branch Greater Than Unsigned</a:t>
            </a:r>
          </a:p>
        </p:txBody>
      </p:sp>
    </p:spTree>
    <p:extLst>
      <p:ext uri="{BB962C8B-B14F-4D97-AF65-F5344CB8AC3E}">
        <p14:creationId xmlns:p14="http://schemas.microsoft.com/office/powerpoint/2010/main" val="3433840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64</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9" name="TextBox 8">
            <a:extLst>
              <a:ext uri="{FF2B5EF4-FFF2-40B4-BE49-F238E27FC236}">
                <a16:creationId xmlns:a16="http://schemas.microsoft.com/office/drawing/2014/main" id="{EB86423A-AE51-CB0F-9688-CA2AF3F95436}"/>
              </a:ext>
            </a:extLst>
          </p:cNvPr>
          <p:cNvSpPr txBox="1"/>
          <p:nvPr/>
        </p:nvSpPr>
        <p:spPr>
          <a:xfrm>
            <a:off x="3478507" y="368777"/>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Floating Point Instructions</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3478506" y="897214"/>
            <a:ext cx="8135428" cy="4031873"/>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base RISC-V ISA provides both single- and double-precision floating-point computational instructions compliant with the IEEE 754-2008 floating-point arithmetic standard.</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fsr</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register is a 32-bit read/write register that selects the dynamic rounding mode for floating point arithmetic operations and holds the accrued exception flags.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The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fsr</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is read and written with the MFFSR and MTFSR floating-point instructions.</a:t>
            </a:r>
          </a:p>
        </p:txBody>
      </p:sp>
      <p:sp>
        <p:nvSpPr>
          <p:cNvPr id="3" name="TextBox 2">
            <a:extLst>
              <a:ext uri="{FF2B5EF4-FFF2-40B4-BE49-F238E27FC236}">
                <a16:creationId xmlns:a16="http://schemas.microsoft.com/office/drawing/2014/main" id="{4AAC0D75-F5B6-E0BA-1716-21AFE3608FAE}"/>
              </a:ext>
            </a:extLst>
          </p:cNvPr>
          <p:cNvSpPr txBox="1"/>
          <p:nvPr/>
        </p:nvSpPr>
        <p:spPr>
          <a:xfrm flipH="1">
            <a:off x="7546221" y="553442"/>
            <a:ext cx="460383" cy="276999"/>
          </a:xfrm>
          <a:prstGeom prst="rect">
            <a:avLst/>
          </a:prstGeom>
          <a:noFill/>
        </p:spPr>
        <p:txBody>
          <a:bodyPr wrap="square" rtlCol="0">
            <a:spAutoFit/>
          </a:bodyPr>
          <a:lstStyle/>
          <a:p>
            <a:r>
              <a:rPr lang="en-US" sz="1200" dirty="0">
                <a:solidFill>
                  <a:srgbClr val="6600CC"/>
                </a:solidFill>
              </a:rPr>
              <a:t>1/5</a:t>
            </a:r>
          </a:p>
        </p:txBody>
      </p:sp>
      <p:grpSp>
        <p:nvGrpSpPr>
          <p:cNvPr id="13" name="Group 12">
            <a:extLst>
              <a:ext uri="{FF2B5EF4-FFF2-40B4-BE49-F238E27FC236}">
                <a16:creationId xmlns:a16="http://schemas.microsoft.com/office/drawing/2014/main" id="{C27484CF-3ABC-27CE-A0C9-F4A3AF78DA06}"/>
              </a:ext>
            </a:extLst>
          </p:cNvPr>
          <p:cNvGrpSpPr/>
          <p:nvPr/>
        </p:nvGrpSpPr>
        <p:grpSpPr>
          <a:xfrm>
            <a:off x="4143917" y="4809103"/>
            <a:ext cx="6804608" cy="1820296"/>
            <a:chOff x="3782263" y="4822551"/>
            <a:chExt cx="7527912" cy="2255671"/>
          </a:xfrm>
        </p:grpSpPr>
        <p:pic>
          <p:nvPicPr>
            <p:cNvPr id="6" name="Picture 5">
              <a:extLst>
                <a:ext uri="{FF2B5EF4-FFF2-40B4-BE49-F238E27FC236}">
                  <a16:creationId xmlns:a16="http://schemas.microsoft.com/office/drawing/2014/main" id="{7551C7E9-9260-D641-5459-EFB3FEDD8275}"/>
                </a:ext>
              </a:extLst>
            </p:cNvPr>
            <p:cNvPicPr>
              <a:picLocks noChangeAspect="1"/>
            </p:cNvPicPr>
            <p:nvPr/>
          </p:nvPicPr>
          <p:blipFill>
            <a:blip r:embed="rId3"/>
            <a:stretch>
              <a:fillRect/>
            </a:stretch>
          </p:blipFill>
          <p:spPr>
            <a:xfrm>
              <a:off x="3782264" y="4822551"/>
              <a:ext cx="7527911" cy="967958"/>
            </a:xfrm>
            <a:prstGeom prst="rect">
              <a:avLst/>
            </a:prstGeom>
          </p:spPr>
        </p:pic>
        <p:pic>
          <p:nvPicPr>
            <p:cNvPr id="11" name="Picture 10">
              <a:extLst>
                <a:ext uri="{FF2B5EF4-FFF2-40B4-BE49-F238E27FC236}">
                  <a16:creationId xmlns:a16="http://schemas.microsoft.com/office/drawing/2014/main" id="{E984964D-479F-A008-C0F7-5F5B65EC04DB}"/>
                </a:ext>
              </a:extLst>
            </p:cNvPr>
            <p:cNvPicPr>
              <a:picLocks noChangeAspect="1"/>
            </p:cNvPicPr>
            <p:nvPr/>
          </p:nvPicPr>
          <p:blipFill>
            <a:blip r:embed="rId4"/>
            <a:stretch>
              <a:fillRect/>
            </a:stretch>
          </p:blipFill>
          <p:spPr>
            <a:xfrm>
              <a:off x="3782263" y="5758962"/>
              <a:ext cx="7527911" cy="1319260"/>
            </a:xfrm>
            <a:prstGeom prst="rect">
              <a:avLst/>
            </a:prstGeom>
          </p:spPr>
        </p:pic>
      </p:grpSp>
    </p:spTree>
    <p:extLst>
      <p:ext uri="{BB962C8B-B14F-4D97-AF65-F5344CB8AC3E}">
        <p14:creationId xmlns:p14="http://schemas.microsoft.com/office/powerpoint/2010/main" val="1961472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65</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9" name="TextBox 8">
            <a:extLst>
              <a:ext uri="{FF2B5EF4-FFF2-40B4-BE49-F238E27FC236}">
                <a16:creationId xmlns:a16="http://schemas.microsoft.com/office/drawing/2014/main" id="{EB86423A-AE51-CB0F-9688-CA2AF3F95436}"/>
              </a:ext>
            </a:extLst>
          </p:cNvPr>
          <p:cNvSpPr txBox="1"/>
          <p:nvPr/>
        </p:nvSpPr>
        <p:spPr>
          <a:xfrm>
            <a:off x="3454912" y="78262"/>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Floating Point Instructions</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3454910" y="636701"/>
            <a:ext cx="8486077" cy="2554545"/>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Floating-point operations use either a static rounding mode encoded in the instruction, or a dynamic</a:t>
            </a:r>
            <a:r>
              <a:rPr lang="fa-IR"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rounding mode held in the Rounding Mode field and encoded as</a:t>
            </a:r>
            <a:r>
              <a:rPr lang="fa-IR"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following. </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Some instructions are never affected by rounding mode, and should have their rm field set to RNE (000).</a:t>
            </a:r>
          </a:p>
        </p:txBody>
      </p:sp>
      <p:sp>
        <p:nvSpPr>
          <p:cNvPr id="3" name="TextBox 2">
            <a:extLst>
              <a:ext uri="{FF2B5EF4-FFF2-40B4-BE49-F238E27FC236}">
                <a16:creationId xmlns:a16="http://schemas.microsoft.com/office/drawing/2014/main" id="{4AAC0D75-F5B6-E0BA-1716-21AFE3608FAE}"/>
              </a:ext>
            </a:extLst>
          </p:cNvPr>
          <p:cNvSpPr txBox="1"/>
          <p:nvPr/>
        </p:nvSpPr>
        <p:spPr>
          <a:xfrm flipH="1">
            <a:off x="7522626" y="262927"/>
            <a:ext cx="460383" cy="276999"/>
          </a:xfrm>
          <a:prstGeom prst="rect">
            <a:avLst/>
          </a:prstGeom>
          <a:noFill/>
        </p:spPr>
        <p:txBody>
          <a:bodyPr wrap="square" rtlCol="0">
            <a:spAutoFit/>
          </a:bodyPr>
          <a:lstStyle/>
          <a:p>
            <a:r>
              <a:rPr lang="fa-IR" sz="1200" dirty="0">
                <a:solidFill>
                  <a:srgbClr val="6600CC"/>
                </a:solidFill>
              </a:rPr>
              <a:t>2</a:t>
            </a:r>
            <a:r>
              <a:rPr lang="en-US" sz="1200" dirty="0">
                <a:solidFill>
                  <a:srgbClr val="6600CC"/>
                </a:solidFill>
              </a:rPr>
              <a:t>/5</a:t>
            </a:r>
          </a:p>
        </p:txBody>
      </p:sp>
      <p:pic>
        <p:nvPicPr>
          <p:cNvPr id="7" name="Picture 6">
            <a:extLst>
              <a:ext uri="{FF2B5EF4-FFF2-40B4-BE49-F238E27FC236}">
                <a16:creationId xmlns:a16="http://schemas.microsoft.com/office/drawing/2014/main" id="{B2DB0E2F-B49F-C5FC-C780-78460AA43C84}"/>
              </a:ext>
            </a:extLst>
          </p:cNvPr>
          <p:cNvPicPr>
            <a:picLocks noChangeAspect="1"/>
          </p:cNvPicPr>
          <p:nvPr/>
        </p:nvPicPr>
        <p:blipFill>
          <a:blip r:embed="rId3"/>
          <a:stretch>
            <a:fillRect/>
          </a:stretch>
        </p:blipFill>
        <p:spPr>
          <a:xfrm>
            <a:off x="4524934" y="3217515"/>
            <a:ext cx="4470355" cy="1219635"/>
          </a:xfrm>
          <a:prstGeom prst="rect">
            <a:avLst/>
          </a:prstGeom>
        </p:spPr>
      </p:pic>
      <p:pic>
        <p:nvPicPr>
          <p:cNvPr id="11" name="Picture 10">
            <a:extLst>
              <a:ext uri="{FF2B5EF4-FFF2-40B4-BE49-F238E27FC236}">
                <a16:creationId xmlns:a16="http://schemas.microsoft.com/office/drawing/2014/main" id="{8967EDCB-9157-F26B-C464-FAF10844F504}"/>
              </a:ext>
            </a:extLst>
          </p:cNvPr>
          <p:cNvPicPr>
            <a:picLocks noChangeAspect="1"/>
          </p:cNvPicPr>
          <p:nvPr/>
        </p:nvPicPr>
        <p:blipFill>
          <a:blip r:embed="rId4"/>
          <a:stretch>
            <a:fillRect/>
          </a:stretch>
        </p:blipFill>
        <p:spPr>
          <a:xfrm>
            <a:off x="7844055" y="5447557"/>
            <a:ext cx="2742817" cy="1242933"/>
          </a:xfrm>
          <a:prstGeom prst="rect">
            <a:avLst/>
          </a:prstGeom>
        </p:spPr>
      </p:pic>
      <p:sp>
        <p:nvSpPr>
          <p:cNvPr id="15" name="TextBox 14">
            <a:extLst>
              <a:ext uri="{FF2B5EF4-FFF2-40B4-BE49-F238E27FC236}">
                <a16:creationId xmlns:a16="http://schemas.microsoft.com/office/drawing/2014/main" id="{1AE49C01-8C48-EBDF-F6F2-AAC1EE4EAB85}"/>
              </a:ext>
            </a:extLst>
          </p:cNvPr>
          <p:cNvSpPr txBox="1"/>
          <p:nvPr/>
        </p:nvSpPr>
        <p:spPr>
          <a:xfrm>
            <a:off x="3454910" y="4463420"/>
            <a:ext cx="8284372" cy="1077218"/>
          </a:xfrm>
          <a:prstGeom prst="rect">
            <a:avLst/>
          </a:prstGeom>
          <a:noFill/>
        </p:spPr>
        <p:txBody>
          <a:bodyPr wrap="square">
            <a:spAutoFit/>
          </a:bodyPr>
          <a:lstStyle>
            <a:defPPr>
              <a:defRPr lang="en-US"/>
            </a:defPPr>
            <a:lvl1pPr marL="457200" indent="-457200">
              <a:buFont typeface="Wingdings" panose="05000000000000000000" pitchFamily="2" charset="2"/>
              <a:buChar char="ü"/>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t>The accrued exception flags indicate the exception conditions that have arisen on any floating-point arithmetic instruction.</a:t>
            </a:r>
          </a:p>
        </p:txBody>
      </p:sp>
    </p:spTree>
    <p:extLst>
      <p:ext uri="{BB962C8B-B14F-4D97-AF65-F5344CB8AC3E}">
        <p14:creationId xmlns:p14="http://schemas.microsoft.com/office/powerpoint/2010/main" val="3058237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66</a:t>
            </a:fld>
            <a:endParaRPr lang="en-US" dirty="0"/>
          </a:p>
        </p:txBody>
      </p:sp>
      <p:sp>
        <p:nvSpPr>
          <p:cNvPr id="9" name="TextBox 8">
            <a:extLst>
              <a:ext uri="{FF2B5EF4-FFF2-40B4-BE49-F238E27FC236}">
                <a16:creationId xmlns:a16="http://schemas.microsoft.com/office/drawing/2014/main" id="{EB86423A-AE51-CB0F-9688-CA2AF3F95436}"/>
              </a:ext>
            </a:extLst>
          </p:cNvPr>
          <p:cNvSpPr txBox="1"/>
          <p:nvPr/>
        </p:nvSpPr>
        <p:spPr>
          <a:xfrm>
            <a:off x="1199230" y="193966"/>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Floating Point Instructions</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822712" y="785498"/>
            <a:ext cx="10997253" cy="6001643"/>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Floating-point arithmetic instructions with one or two source operands use the R-type format with the OP-FP major opcode.</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FADD.fmt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FSUB.fmt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FMUL.fmt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and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FDIV.fmt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perform floating-point addition, subtraction, multiplication, and division, respectively, between rs1 and rs2, writing the result to rd.</a:t>
            </a:r>
          </a:p>
          <a:p>
            <a:pPr marL="457200" indent="-457200">
              <a:buFont typeface="Wingdings" panose="05000000000000000000" pitchFamily="2" charset="2"/>
              <a:buChar char="ü"/>
            </a:pP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FMIN.fmt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and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FMAX.fmt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write, respectively, the smaller or larger of rs1 and rs2 to rd.</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FSQRT.fmt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computes the square root of rs1 and writes the result to rd. </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field encodes the datatype of the operands and destination: S for single-precision or D for double-precision</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All floating-point operations that perform rounding can select the rounding mode statically using the rm field with the same encoding as shown previously. A value of 111 in the instruction’s rm field selects the dynamic rounding mode held in the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fsr</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
            </a:r>
          </a:p>
        </p:txBody>
      </p:sp>
      <p:sp>
        <p:nvSpPr>
          <p:cNvPr id="3" name="TextBox 2">
            <a:extLst>
              <a:ext uri="{FF2B5EF4-FFF2-40B4-BE49-F238E27FC236}">
                <a16:creationId xmlns:a16="http://schemas.microsoft.com/office/drawing/2014/main" id="{4AAC0D75-F5B6-E0BA-1716-21AFE3608FAE}"/>
              </a:ext>
            </a:extLst>
          </p:cNvPr>
          <p:cNvSpPr txBox="1"/>
          <p:nvPr/>
        </p:nvSpPr>
        <p:spPr>
          <a:xfrm flipH="1">
            <a:off x="5266944" y="378631"/>
            <a:ext cx="460383" cy="276999"/>
          </a:xfrm>
          <a:prstGeom prst="rect">
            <a:avLst/>
          </a:prstGeom>
          <a:noFill/>
        </p:spPr>
        <p:txBody>
          <a:bodyPr wrap="square" rtlCol="0">
            <a:spAutoFit/>
          </a:bodyPr>
          <a:lstStyle/>
          <a:p>
            <a:r>
              <a:rPr lang="en-US" sz="1200" dirty="0">
                <a:solidFill>
                  <a:srgbClr val="6600CC"/>
                </a:solidFill>
              </a:rPr>
              <a:t>3/5</a:t>
            </a:r>
          </a:p>
        </p:txBody>
      </p:sp>
    </p:spTree>
    <p:extLst>
      <p:ext uri="{BB962C8B-B14F-4D97-AF65-F5344CB8AC3E}">
        <p14:creationId xmlns:p14="http://schemas.microsoft.com/office/powerpoint/2010/main" val="2775851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67</a:t>
            </a:fld>
            <a:endParaRPr lang="en-US" dirty="0"/>
          </a:p>
        </p:txBody>
      </p:sp>
      <p:sp>
        <p:nvSpPr>
          <p:cNvPr id="9" name="TextBox 8">
            <a:extLst>
              <a:ext uri="{FF2B5EF4-FFF2-40B4-BE49-F238E27FC236}">
                <a16:creationId xmlns:a16="http://schemas.microsoft.com/office/drawing/2014/main" id="{EB86423A-AE51-CB0F-9688-CA2AF3F95436}"/>
              </a:ext>
            </a:extLst>
          </p:cNvPr>
          <p:cNvSpPr txBox="1"/>
          <p:nvPr/>
        </p:nvSpPr>
        <p:spPr>
          <a:xfrm>
            <a:off x="3305614" y="162467"/>
            <a:ext cx="3778603"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Floating Point Instructions</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3305614" y="912816"/>
            <a:ext cx="8052347" cy="6494085"/>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Floating-point fused multiply-add instructions are encoded as R4-type instructions.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Multiply the values in rs1 and rs2, optionally negate the result, then add or subtract the value in rs3 to or from that result. </a:t>
            </a:r>
          </a:p>
          <a:p>
            <a:pPr marL="457200" indent="-457200">
              <a:buFont typeface="Wingdings" panose="05000000000000000000" pitchFamily="2" charset="2"/>
              <a:buChar char="ü"/>
            </a:pP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FMADD.fmt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computes rs1</a:t>
            </a:r>
            <a:r>
              <a:rPr lang="en-US" sz="2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rs2+rs3;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FMSUB.fmt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computes rs1</a:t>
            </a:r>
            <a:r>
              <a:rPr lang="en-US" sz="2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rs2-rs3;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FNMSUB.fmt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computes -(rs1</a:t>
            </a:r>
            <a:r>
              <a:rPr lang="en-US" sz="2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rs2-rs3); and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FNMADD.fmt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computes -(rs1</a:t>
            </a:r>
            <a:r>
              <a:rPr lang="en-US" sz="20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rs2+rs3).</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Other Instructions: Floating-point-to-integer and integer-to-floating-point conversion instructions, Floating-point to floating-point sign-injection instructions, Instructions to move bit patterns between the floating-point and fixed-point registers, floating-Point Compare Instructions.</a:t>
            </a:r>
          </a:p>
          <a:p>
            <a:pPr marL="457200" indent="-457200">
              <a:buFont typeface="Wingdings" panose="05000000000000000000" pitchFamily="2" charset="2"/>
              <a:buChar char="ü"/>
            </a:pPr>
            <a:endPar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endParaRPr>
          </a:p>
        </p:txBody>
      </p:sp>
      <p:sp>
        <p:nvSpPr>
          <p:cNvPr id="3" name="TextBox 2">
            <a:extLst>
              <a:ext uri="{FF2B5EF4-FFF2-40B4-BE49-F238E27FC236}">
                <a16:creationId xmlns:a16="http://schemas.microsoft.com/office/drawing/2014/main" id="{4AAC0D75-F5B6-E0BA-1716-21AFE3608FAE}"/>
              </a:ext>
            </a:extLst>
          </p:cNvPr>
          <p:cNvSpPr txBox="1"/>
          <p:nvPr/>
        </p:nvSpPr>
        <p:spPr>
          <a:xfrm flipH="1">
            <a:off x="7084217" y="347132"/>
            <a:ext cx="460383" cy="276999"/>
          </a:xfrm>
          <a:prstGeom prst="rect">
            <a:avLst/>
          </a:prstGeom>
          <a:noFill/>
        </p:spPr>
        <p:txBody>
          <a:bodyPr wrap="square" rtlCol="0">
            <a:spAutoFit/>
          </a:bodyPr>
          <a:lstStyle/>
          <a:p>
            <a:r>
              <a:rPr lang="en-US" sz="1200" dirty="0">
                <a:solidFill>
                  <a:srgbClr val="6600CC"/>
                </a:solidFill>
              </a:rPr>
              <a:t>4/5</a:t>
            </a:r>
          </a:p>
        </p:txBody>
      </p:sp>
      <p:pic>
        <p:nvPicPr>
          <p:cNvPr id="6" name="Picture 5" descr="A computer screen shot of a computer&#10;&#10;Description automatically generated with medium confidence">
            <a:extLst>
              <a:ext uri="{FF2B5EF4-FFF2-40B4-BE49-F238E27FC236}">
                <a16:creationId xmlns:a16="http://schemas.microsoft.com/office/drawing/2014/main" id="{F04741FE-8AC3-6745-E379-E3DD210A4E5B}"/>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Tree>
    <p:extLst>
      <p:ext uri="{BB962C8B-B14F-4D97-AF65-F5344CB8AC3E}">
        <p14:creationId xmlns:p14="http://schemas.microsoft.com/office/powerpoint/2010/main" val="2027906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68</a:t>
            </a:fld>
            <a:endParaRPr lang="en-US" dirty="0"/>
          </a:p>
        </p:txBody>
      </p:sp>
      <p:sp>
        <p:nvSpPr>
          <p:cNvPr id="9" name="TextBox 8">
            <a:extLst>
              <a:ext uri="{FF2B5EF4-FFF2-40B4-BE49-F238E27FC236}">
                <a16:creationId xmlns:a16="http://schemas.microsoft.com/office/drawing/2014/main" id="{EB86423A-AE51-CB0F-9688-CA2AF3F95436}"/>
              </a:ext>
            </a:extLst>
          </p:cNvPr>
          <p:cNvSpPr txBox="1"/>
          <p:nvPr/>
        </p:nvSpPr>
        <p:spPr>
          <a:xfrm>
            <a:off x="363070" y="214425"/>
            <a:ext cx="483417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Floating Point Instructions</a:t>
            </a:r>
            <a:endParaRPr lang="en-US" sz="2000" dirty="0">
              <a:ln>
                <a:solidFill>
                  <a:srgbClr val="6600CC"/>
                </a:solidFill>
              </a:ln>
              <a:solidFill>
                <a:srgbClr val="6600CC"/>
              </a:solidFill>
            </a:endParaRPr>
          </a:p>
        </p:txBody>
      </p:sp>
      <p:sp>
        <p:nvSpPr>
          <p:cNvPr id="3" name="TextBox 2">
            <a:extLst>
              <a:ext uri="{FF2B5EF4-FFF2-40B4-BE49-F238E27FC236}">
                <a16:creationId xmlns:a16="http://schemas.microsoft.com/office/drawing/2014/main" id="{4AAC0D75-F5B6-E0BA-1716-21AFE3608FAE}"/>
              </a:ext>
            </a:extLst>
          </p:cNvPr>
          <p:cNvSpPr txBox="1"/>
          <p:nvPr/>
        </p:nvSpPr>
        <p:spPr>
          <a:xfrm flipH="1">
            <a:off x="4020648" y="399090"/>
            <a:ext cx="460383" cy="276999"/>
          </a:xfrm>
          <a:prstGeom prst="rect">
            <a:avLst/>
          </a:prstGeom>
          <a:noFill/>
        </p:spPr>
        <p:txBody>
          <a:bodyPr wrap="square" rtlCol="0">
            <a:spAutoFit/>
          </a:bodyPr>
          <a:lstStyle/>
          <a:p>
            <a:r>
              <a:rPr lang="en-US" sz="1200" dirty="0">
                <a:solidFill>
                  <a:srgbClr val="6600CC"/>
                </a:solidFill>
              </a:rPr>
              <a:t>5/5</a:t>
            </a:r>
          </a:p>
        </p:txBody>
      </p:sp>
      <p:pic>
        <p:nvPicPr>
          <p:cNvPr id="6" name="Picture 5">
            <a:extLst>
              <a:ext uri="{FF2B5EF4-FFF2-40B4-BE49-F238E27FC236}">
                <a16:creationId xmlns:a16="http://schemas.microsoft.com/office/drawing/2014/main" id="{2B7B6F11-D41D-D793-678B-CC87E3209A53}"/>
              </a:ext>
            </a:extLst>
          </p:cNvPr>
          <p:cNvPicPr>
            <a:picLocks noChangeAspect="1"/>
          </p:cNvPicPr>
          <p:nvPr/>
        </p:nvPicPr>
        <p:blipFill>
          <a:blip r:embed="rId2"/>
          <a:stretch>
            <a:fillRect/>
          </a:stretch>
        </p:blipFill>
        <p:spPr>
          <a:xfrm>
            <a:off x="363071" y="963046"/>
            <a:ext cx="6048418" cy="1366847"/>
          </a:xfrm>
          <a:prstGeom prst="rect">
            <a:avLst/>
          </a:prstGeom>
        </p:spPr>
      </p:pic>
      <p:pic>
        <p:nvPicPr>
          <p:cNvPr id="12" name="Picture 11">
            <a:extLst>
              <a:ext uri="{FF2B5EF4-FFF2-40B4-BE49-F238E27FC236}">
                <a16:creationId xmlns:a16="http://schemas.microsoft.com/office/drawing/2014/main" id="{AF323921-CCC7-3A89-40AD-70039CF2F598}"/>
              </a:ext>
            </a:extLst>
          </p:cNvPr>
          <p:cNvPicPr>
            <a:picLocks noChangeAspect="1"/>
          </p:cNvPicPr>
          <p:nvPr/>
        </p:nvPicPr>
        <p:blipFill rotWithShape="1">
          <a:blip r:embed="rId3"/>
          <a:srcRect l="2252" r="3594"/>
          <a:stretch/>
        </p:blipFill>
        <p:spPr>
          <a:xfrm>
            <a:off x="6246159" y="1894121"/>
            <a:ext cx="5694830" cy="871544"/>
          </a:xfrm>
          <a:prstGeom prst="rect">
            <a:avLst/>
          </a:prstGeom>
        </p:spPr>
      </p:pic>
      <p:pic>
        <p:nvPicPr>
          <p:cNvPr id="14" name="Picture 13">
            <a:extLst>
              <a:ext uri="{FF2B5EF4-FFF2-40B4-BE49-F238E27FC236}">
                <a16:creationId xmlns:a16="http://schemas.microsoft.com/office/drawing/2014/main" id="{1746AA63-93B5-5ADA-33A0-BE0D7D2ED20A}"/>
              </a:ext>
            </a:extLst>
          </p:cNvPr>
          <p:cNvPicPr>
            <a:picLocks noChangeAspect="1"/>
          </p:cNvPicPr>
          <p:nvPr/>
        </p:nvPicPr>
        <p:blipFill>
          <a:blip r:embed="rId4"/>
          <a:stretch>
            <a:fillRect/>
          </a:stretch>
        </p:blipFill>
        <p:spPr>
          <a:xfrm>
            <a:off x="363070" y="2534473"/>
            <a:ext cx="6048419" cy="1395423"/>
          </a:xfrm>
          <a:prstGeom prst="rect">
            <a:avLst/>
          </a:prstGeom>
        </p:spPr>
      </p:pic>
      <p:pic>
        <p:nvPicPr>
          <p:cNvPr id="17" name="Picture 16">
            <a:extLst>
              <a:ext uri="{FF2B5EF4-FFF2-40B4-BE49-F238E27FC236}">
                <a16:creationId xmlns:a16="http://schemas.microsoft.com/office/drawing/2014/main" id="{189D133C-A22F-579B-E793-1FD3C0A46B3B}"/>
              </a:ext>
            </a:extLst>
          </p:cNvPr>
          <p:cNvPicPr>
            <a:picLocks noChangeAspect="1"/>
          </p:cNvPicPr>
          <p:nvPr/>
        </p:nvPicPr>
        <p:blipFill>
          <a:blip r:embed="rId5"/>
          <a:stretch>
            <a:fillRect/>
          </a:stretch>
        </p:blipFill>
        <p:spPr>
          <a:xfrm>
            <a:off x="6152030" y="3355318"/>
            <a:ext cx="5788959" cy="981082"/>
          </a:xfrm>
          <a:prstGeom prst="rect">
            <a:avLst/>
          </a:prstGeom>
        </p:spPr>
      </p:pic>
      <p:pic>
        <p:nvPicPr>
          <p:cNvPr id="19" name="Picture 18">
            <a:extLst>
              <a:ext uri="{FF2B5EF4-FFF2-40B4-BE49-F238E27FC236}">
                <a16:creationId xmlns:a16="http://schemas.microsoft.com/office/drawing/2014/main" id="{3CEF4815-0B5B-664D-FA41-F09D557BD797}"/>
              </a:ext>
            </a:extLst>
          </p:cNvPr>
          <p:cNvPicPr>
            <a:picLocks noChangeAspect="1"/>
          </p:cNvPicPr>
          <p:nvPr/>
        </p:nvPicPr>
        <p:blipFill>
          <a:blip r:embed="rId6"/>
          <a:stretch>
            <a:fillRect/>
          </a:stretch>
        </p:blipFill>
        <p:spPr>
          <a:xfrm>
            <a:off x="363070" y="4177297"/>
            <a:ext cx="6048419" cy="1190634"/>
          </a:xfrm>
          <a:prstGeom prst="rect">
            <a:avLst/>
          </a:prstGeom>
        </p:spPr>
      </p:pic>
      <p:pic>
        <p:nvPicPr>
          <p:cNvPr id="23" name="Picture 22">
            <a:extLst>
              <a:ext uri="{FF2B5EF4-FFF2-40B4-BE49-F238E27FC236}">
                <a16:creationId xmlns:a16="http://schemas.microsoft.com/office/drawing/2014/main" id="{86F172AB-F3EA-275B-BB5E-C73EA66BE16F}"/>
              </a:ext>
            </a:extLst>
          </p:cNvPr>
          <p:cNvPicPr>
            <a:picLocks noChangeAspect="1"/>
          </p:cNvPicPr>
          <p:nvPr/>
        </p:nvPicPr>
        <p:blipFill>
          <a:blip r:embed="rId7"/>
          <a:stretch>
            <a:fillRect/>
          </a:stretch>
        </p:blipFill>
        <p:spPr>
          <a:xfrm>
            <a:off x="6152030" y="4922851"/>
            <a:ext cx="5788959" cy="1066808"/>
          </a:xfrm>
          <a:prstGeom prst="rect">
            <a:avLst/>
          </a:prstGeom>
        </p:spPr>
      </p:pic>
      <p:pic>
        <p:nvPicPr>
          <p:cNvPr id="25" name="Picture 24">
            <a:extLst>
              <a:ext uri="{FF2B5EF4-FFF2-40B4-BE49-F238E27FC236}">
                <a16:creationId xmlns:a16="http://schemas.microsoft.com/office/drawing/2014/main" id="{311E30E1-DEAD-FEB6-BCA3-4582BAD2CAD9}"/>
              </a:ext>
            </a:extLst>
          </p:cNvPr>
          <p:cNvPicPr>
            <a:picLocks noChangeAspect="1"/>
          </p:cNvPicPr>
          <p:nvPr/>
        </p:nvPicPr>
        <p:blipFill>
          <a:blip r:embed="rId8"/>
          <a:stretch>
            <a:fillRect/>
          </a:stretch>
        </p:blipFill>
        <p:spPr>
          <a:xfrm>
            <a:off x="363070" y="5615332"/>
            <a:ext cx="6048419" cy="842969"/>
          </a:xfrm>
          <a:prstGeom prst="rect">
            <a:avLst/>
          </a:prstGeom>
        </p:spPr>
      </p:pic>
    </p:spTree>
    <p:extLst>
      <p:ext uri="{BB962C8B-B14F-4D97-AF65-F5344CB8AC3E}">
        <p14:creationId xmlns:p14="http://schemas.microsoft.com/office/powerpoint/2010/main" val="3925044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69</a:t>
            </a:fld>
            <a:endParaRPr lang="en-US" dirty="0"/>
          </a:p>
        </p:txBody>
      </p:sp>
      <p:sp>
        <p:nvSpPr>
          <p:cNvPr id="9" name="TextBox 8">
            <a:extLst>
              <a:ext uri="{FF2B5EF4-FFF2-40B4-BE49-F238E27FC236}">
                <a16:creationId xmlns:a16="http://schemas.microsoft.com/office/drawing/2014/main" id="{EB86423A-AE51-CB0F-9688-CA2AF3F95436}"/>
              </a:ext>
            </a:extLst>
          </p:cNvPr>
          <p:cNvSpPr txBox="1"/>
          <p:nvPr/>
        </p:nvSpPr>
        <p:spPr>
          <a:xfrm>
            <a:off x="3305615" y="108678"/>
            <a:ext cx="2321980"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Memory Model</a:t>
            </a:r>
            <a:endParaRPr lang="en-US" sz="2000" dirty="0">
              <a:ln>
                <a:solidFill>
                  <a:srgbClr val="6600CC"/>
                </a:solidFill>
              </a:ln>
              <a:solidFill>
                <a:srgbClr val="6600CC"/>
              </a:solidFill>
            </a:endParaRPr>
          </a:p>
        </p:txBody>
      </p:sp>
      <p:sp>
        <p:nvSpPr>
          <p:cNvPr id="10" name="TextBox 9">
            <a:extLst>
              <a:ext uri="{FF2B5EF4-FFF2-40B4-BE49-F238E27FC236}">
                <a16:creationId xmlns:a16="http://schemas.microsoft.com/office/drawing/2014/main" id="{97BE6199-2191-230B-F319-E8EAE7CF5C29}"/>
              </a:ext>
            </a:extLst>
          </p:cNvPr>
          <p:cNvSpPr txBox="1"/>
          <p:nvPr/>
        </p:nvSpPr>
        <p:spPr>
          <a:xfrm>
            <a:off x="3305615" y="664475"/>
            <a:ext cx="8702609" cy="5016758"/>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 the base RISC-V ISA, each hardware thread observes its own memory operations as if they executed sequentially in program order. </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RISC-V requires an explicit FENCE instruction to guarantee any specific ordering between memory operations from different threads.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No other hardware thread can observe any memory operations following a FENCE before any memory operations preceding the FENCE.</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FENCE instruction is used to order loads and stores as viewed by other hardware threads.</a:t>
            </a:r>
          </a:p>
        </p:txBody>
      </p:sp>
      <p:pic>
        <p:nvPicPr>
          <p:cNvPr id="6" name="Picture 5" descr="A computer screen shot of a computer&#10;&#10;Description automatically generated with medium confidence">
            <a:extLst>
              <a:ext uri="{FF2B5EF4-FFF2-40B4-BE49-F238E27FC236}">
                <a16:creationId xmlns:a16="http://schemas.microsoft.com/office/drawing/2014/main" id="{F04741FE-8AC3-6745-E379-E3DD210A4E5B}"/>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pic>
        <p:nvPicPr>
          <p:cNvPr id="5" name="Picture 4">
            <a:extLst>
              <a:ext uri="{FF2B5EF4-FFF2-40B4-BE49-F238E27FC236}">
                <a16:creationId xmlns:a16="http://schemas.microsoft.com/office/drawing/2014/main" id="{6E30D331-A2EC-FE19-6BFF-604054656846}"/>
              </a:ext>
            </a:extLst>
          </p:cNvPr>
          <p:cNvPicPr>
            <a:picLocks noChangeAspect="1"/>
          </p:cNvPicPr>
          <p:nvPr/>
        </p:nvPicPr>
        <p:blipFill>
          <a:blip r:embed="rId3"/>
          <a:stretch>
            <a:fillRect/>
          </a:stretch>
        </p:blipFill>
        <p:spPr>
          <a:xfrm>
            <a:off x="4736636" y="5599079"/>
            <a:ext cx="5840566" cy="822937"/>
          </a:xfrm>
          <a:prstGeom prst="rect">
            <a:avLst/>
          </a:prstGeom>
        </p:spPr>
      </p:pic>
    </p:spTree>
    <p:extLst>
      <p:ext uri="{BB962C8B-B14F-4D97-AF65-F5344CB8AC3E}">
        <p14:creationId xmlns:p14="http://schemas.microsoft.com/office/powerpoint/2010/main" val="1543174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100B04-5663-31DC-EEFB-A79A4E13BF94}"/>
              </a:ext>
            </a:extLst>
          </p:cNvPr>
          <p:cNvSpPr>
            <a:spLocks noGrp="1"/>
          </p:cNvSpPr>
          <p:nvPr>
            <p:ph type="sldNum" sz="quarter" idx="12"/>
          </p:nvPr>
        </p:nvSpPr>
        <p:spPr/>
        <p:txBody>
          <a:bodyPr/>
          <a:lstStyle/>
          <a:p>
            <a:fld id="{F4FAB6BF-40DC-425D-9FBF-182EC001560C}" type="slidenum">
              <a:rPr lang="en-US" b="1" smtClean="0"/>
              <a:t>7</a:t>
            </a:fld>
            <a:endParaRPr lang="en-US" b="1"/>
          </a:p>
        </p:txBody>
      </p:sp>
      <p:sp>
        <p:nvSpPr>
          <p:cNvPr id="3" name="Scroll: Vertical 2">
            <a:extLst>
              <a:ext uri="{FF2B5EF4-FFF2-40B4-BE49-F238E27FC236}">
                <a16:creationId xmlns:a16="http://schemas.microsoft.com/office/drawing/2014/main" id="{0DF858D4-4A76-CF52-C28E-D9B86EE51408}"/>
              </a:ext>
            </a:extLst>
          </p:cNvPr>
          <p:cNvSpPr/>
          <p:nvPr/>
        </p:nvSpPr>
        <p:spPr>
          <a:xfrm>
            <a:off x="1584384" y="1335900"/>
            <a:ext cx="9023231" cy="4819290"/>
          </a:xfrm>
          <a:custGeom>
            <a:avLst/>
            <a:gdLst>
              <a:gd name="connsiteX0" fmla="*/ 0 w 9023231"/>
              <a:gd name="connsiteY0" fmla="*/ 4819290 h 4819290"/>
              <a:gd name="connsiteX1" fmla="*/ 0 w 9023231"/>
              <a:gd name="connsiteY1" fmla="*/ 4819290 h 4819290"/>
              <a:gd name="connsiteX2" fmla="*/ 0 w 9023231"/>
              <a:gd name="connsiteY2" fmla="*/ 4819290 h 4819290"/>
              <a:gd name="connsiteX3" fmla="*/ 0 w 9023231"/>
              <a:gd name="connsiteY3" fmla="*/ 4819290 h 4819290"/>
              <a:gd name="connsiteX4" fmla="*/ 0 w 9023231"/>
              <a:gd name="connsiteY4" fmla="*/ 4819290 h 4819290"/>
              <a:gd name="connsiteX5" fmla="*/ 0 w 9023231"/>
              <a:gd name="connsiteY5" fmla="*/ 4819290 h 4819290"/>
              <a:gd name="connsiteX6" fmla="*/ 0 w 9023231"/>
              <a:gd name="connsiteY6" fmla="*/ 4130820 h 4819290"/>
              <a:gd name="connsiteX7" fmla="*/ 0 w 9023231"/>
              <a:gd name="connsiteY7" fmla="*/ 3490543 h 4819290"/>
              <a:gd name="connsiteX8" fmla="*/ 0 w 9023231"/>
              <a:gd name="connsiteY8" fmla="*/ 2850266 h 4819290"/>
              <a:gd name="connsiteX9" fmla="*/ 0 w 9023231"/>
              <a:gd name="connsiteY9" fmla="*/ 2306375 h 4819290"/>
              <a:gd name="connsiteX10" fmla="*/ 0 w 9023231"/>
              <a:gd name="connsiteY10" fmla="*/ 1569712 h 4819290"/>
              <a:gd name="connsiteX11" fmla="*/ 0 w 9023231"/>
              <a:gd name="connsiteY11" fmla="*/ 977627 h 4819290"/>
              <a:gd name="connsiteX12" fmla="*/ 0 w 9023231"/>
              <a:gd name="connsiteY12" fmla="*/ 0 h 4819290"/>
              <a:gd name="connsiteX13" fmla="*/ 0 w 9023231"/>
              <a:gd name="connsiteY13" fmla="*/ 0 h 4819290"/>
              <a:gd name="connsiteX14" fmla="*/ 694095 w 9023231"/>
              <a:gd name="connsiteY14" fmla="*/ 0 h 4819290"/>
              <a:gd name="connsiteX15" fmla="*/ 1207725 w 9023231"/>
              <a:gd name="connsiteY15" fmla="*/ 0 h 4819290"/>
              <a:gd name="connsiteX16" fmla="*/ 1901819 w 9023231"/>
              <a:gd name="connsiteY16" fmla="*/ 0 h 4819290"/>
              <a:gd name="connsiteX17" fmla="*/ 2686146 w 9023231"/>
              <a:gd name="connsiteY17" fmla="*/ 0 h 4819290"/>
              <a:gd name="connsiteX18" fmla="*/ 3199777 w 9023231"/>
              <a:gd name="connsiteY18" fmla="*/ 0 h 4819290"/>
              <a:gd name="connsiteX19" fmla="*/ 3623174 w 9023231"/>
              <a:gd name="connsiteY19" fmla="*/ 0 h 4819290"/>
              <a:gd name="connsiteX20" fmla="*/ 4227037 w 9023231"/>
              <a:gd name="connsiteY20" fmla="*/ 0 h 4819290"/>
              <a:gd name="connsiteX21" fmla="*/ 5011364 w 9023231"/>
              <a:gd name="connsiteY21" fmla="*/ 0 h 4819290"/>
              <a:gd name="connsiteX22" fmla="*/ 5705458 w 9023231"/>
              <a:gd name="connsiteY22" fmla="*/ 0 h 4819290"/>
              <a:gd name="connsiteX23" fmla="*/ 6309321 w 9023231"/>
              <a:gd name="connsiteY23" fmla="*/ 0 h 4819290"/>
              <a:gd name="connsiteX24" fmla="*/ 7003415 w 9023231"/>
              <a:gd name="connsiteY24" fmla="*/ 0 h 4819290"/>
              <a:gd name="connsiteX25" fmla="*/ 7426813 w 9023231"/>
              <a:gd name="connsiteY25" fmla="*/ 0 h 4819290"/>
              <a:gd name="connsiteX26" fmla="*/ 8030676 w 9023231"/>
              <a:gd name="connsiteY26" fmla="*/ 0 h 4819290"/>
              <a:gd name="connsiteX27" fmla="*/ 9023231 w 9023231"/>
              <a:gd name="connsiteY27" fmla="*/ 0 h 4819290"/>
              <a:gd name="connsiteX28" fmla="*/ 9023231 w 9023231"/>
              <a:gd name="connsiteY28" fmla="*/ 0 h 4819290"/>
              <a:gd name="connsiteX29" fmla="*/ 9023231 w 9023231"/>
              <a:gd name="connsiteY29" fmla="*/ 0 h 4819290"/>
              <a:gd name="connsiteX30" fmla="*/ 9023231 w 9023231"/>
              <a:gd name="connsiteY30" fmla="*/ 0 h 4819290"/>
              <a:gd name="connsiteX31" fmla="*/ 9023231 w 9023231"/>
              <a:gd name="connsiteY31" fmla="*/ 736663 h 4819290"/>
              <a:gd name="connsiteX32" fmla="*/ 9023231 w 9023231"/>
              <a:gd name="connsiteY32" fmla="*/ 1280554 h 4819290"/>
              <a:gd name="connsiteX33" fmla="*/ 9023231 w 9023231"/>
              <a:gd name="connsiteY33" fmla="*/ 1969024 h 4819290"/>
              <a:gd name="connsiteX34" fmla="*/ 9023231 w 9023231"/>
              <a:gd name="connsiteY34" fmla="*/ 2512915 h 4819290"/>
              <a:gd name="connsiteX35" fmla="*/ 9023231 w 9023231"/>
              <a:gd name="connsiteY35" fmla="*/ 3153193 h 4819290"/>
              <a:gd name="connsiteX36" fmla="*/ 9023231 w 9023231"/>
              <a:gd name="connsiteY36" fmla="*/ 3841663 h 4819290"/>
              <a:gd name="connsiteX37" fmla="*/ 9023231 w 9023231"/>
              <a:gd name="connsiteY37" fmla="*/ 4819290 h 4819290"/>
              <a:gd name="connsiteX38" fmla="*/ 9023231 w 9023231"/>
              <a:gd name="connsiteY38" fmla="*/ 4819290 h 4819290"/>
              <a:gd name="connsiteX39" fmla="*/ 8599833 w 9023231"/>
              <a:gd name="connsiteY39" fmla="*/ 4819290 h 4819290"/>
              <a:gd name="connsiteX40" fmla="*/ 7725274 w 9023231"/>
              <a:gd name="connsiteY40" fmla="*/ 4819290 h 4819290"/>
              <a:gd name="connsiteX41" fmla="*/ 6850715 w 9023231"/>
              <a:gd name="connsiteY41" fmla="*/ 4819290 h 4819290"/>
              <a:gd name="connsiteX42" fmla="*/ 6337085 w 9023231"/>
              <a:gd name="connsiteY42" fmla="*/ 4819290 h 4819290"/>
              <a:gd name="connsiteX43" fmla="*/ 5552758 w 9023231"/>
              <a:gd name="connsiteY43" fmla="*/ 4819290 h 4819290"/>
              <a:gd name="connsiteX44" fmla="*/ 4768431 w 9023231"/>
              <a:gd name="connsiteY44" fmla="*/ 4819290 h 4819290"/>
              <a:gd name="connsiteX45" fmla="*/ 3893871 w 9023231"/>
              <a:gd name="connsiteY45" fmla="*/ 4819290 h 4819290"/>
              <a:gd name="connsiteX46" fmla="*/ 3199777 w 9023231"/>
              <a:gd name="connsiteY46" fmla="*/ 4819290 h 4819290"/>
              <a:gd name="connsiteX47" fmla="*/ 2595914 w 9023231"/>
              <a:gd name="connsiteY47" fmla="*/ 4819290 h 4819290"/>
              <a:gd name="connsiteX48" fmla="*/ 2172516 w 9023231"/>
              <a:gd name="connsiteY48" fmla="*/ 4819290 h 4819290"/>
              <a:gd name="connsiteX49" fmla="*/ 1388189 w 9023231"/>
              <a:gd name="connsiteY49" fmla="*/ 4819290 h 4819290"/>
              <a:gd name="connsiteX50" fmla="*/ 603862 w 9023231"/>
              <a:gd name="connsiteY50" fmla="*/ 4819290 h 4819290"/>
              <a:gd name="connsiteX51" fmla="*/ 0 w 9023231"/>
              <a:gd name="connsiteY51" fmla="*/ 4819290 h 4819290"/>
              <a:gd name="connsiteX52" fmla="*/ 0 w 9023231"/>
              <a:gd name="connsiteY52" fmla="*/ 0 h 4819290"/>
              <a:gd name="connsiteX53" fmla="*/ 0 w 9023231"/>
              <a:gd name="connsiteY53" fmla="*/ 0 h 4819290"/>
              <a:gd name="connsiteX54" fmla="*/ 0 w 9023231"/>
              <a:gd name="connsiteY54" fmla="*/ 0 h 4819290"/>
              <a:gd name="connsiteX55" fmla="*/ 0 w 9023231"/>
              <a:gd name="connsiteY55" fmla="*/ 0 h 4819290"/>
              <a:gd name="connsiteX0" fmla="*/ 0 w 9023231"/>
              <a:gd name="connsiteY0" fmla="*/ 0 h 4819290"/>
              <a:gd name="connsiteX1" fmla="*/ 0 w 9023231"/>
              <a:gd name="connsiteY1" fmla="*/ 0 h 4819290"/>
              <a:gd name="connsiteX2" fmla="*/ 0 w 9023231"/>
              <a:gd name="connsiteY2" fmla="*/ 0 h 4819290"/>
              <a:gd name="connsiteX3" fmla="*/ 0 w 9023231"/>
              <a:gd name="connsiteY3" fmla="*/ 0 h 4819290"/>
              <a:gd name="connsiteX4" fmla="*/ 0 w 9023231"/>
              <a:gd name="connsiteY4" fmla="*/ 4819290 h 4819290"/>
              <a:gd name="connsiteX5" fmla="*/ 0 w 9023231"/>
              <a:gd name="connsiteY5" fmla="*/ 4819290 h 4819290"/>
              <a:gd name="connsiteX6" fmla="*/ 0 w 9023231"/>
              <a:gd name="connsiteY6" fmla="*/ 4819290 h 4819290"/>
              <a:gd name="connsiteX7" fmla="*/ 0 w 9023231"/>
              <a:gd name="connsiteY7" fmla="*/ 4819290 h 4819290"/>
              <a:gd name="connsiteX8" fmla="*/ 0 w 9023231"/>
              <a:gd name="connsiteY8" fmla="*/ 4819290 h 4819290"/>
              <a:gd name="connsiteX9" fmla="*/ 0 w 9023231"/>
              <a:gd name="connsiteY9" fmla="*/ 4819290 h 4819290"/>
              <a:gd name="connsiteX0" fmla="*/ 0 w 9023231"/>
              <a:gd name="connsiteY0" fmla="*/ 4819290 h 4819290"/>
              <a:gd name="connsiteX1" fmla="*/ 0 w 9023231"/>
              <a:gd name="connsiteY1" fmla="*/ 4179013 h 4819290"/>
              <a:gd name="connsiteX2" fmla="*/ 0 w 9023231"/>
              <a:gd name="connsiteY2" fmla="*/ 3490543 h 4819290"/>
              <a:gd name="connsiteX3" fmla="*/ 0 w 9023231"/>
              <a:gd name="connsiteY3" fmla="*/ 2705687 h 4819290"/>
              <a:gd name="connsiteX4" fmla="*/ 0 w 9023231"/>
              <a:gd name="connsiteY4" fmla="*/ 1920831 h 4819290"/>
              <a:gd name="connsiteX5" fmla="*/ 0 w 9023231"/>
              <a:gd name="connsiteY5" fmla="*/ 1280554 h 4819290"/>
              <a:gd name="connsiteX6" fmla="*/ 0 w 9023231"/>
              <a:gd name="connsiteY6" fmla="*/ 0 h 4819290"/>
              <a:gd name="connsiteX7" fmla="*/ 0 w 9023231"/>
              <a:gd name="connsiteY7" fmla="*/ 0 h 4819290"/>
              <a:gd name="connsiteX8" fmla="*/ 694095 w 9023231"/>
              <a:gd name="connsiteY8" fmla="*/ 0 h 4819290"/>
              <a:gd name="connsiteX9" fmla="*/ 1207725 w 9023231"/>
              <a:gd name="connsiteY9" fmla="*/ 0 h 4819290"/>
              <a:gd name="connsiteX10" fmla="*/ 1721355 w 9023231"/>
              <a:gd name="connsiteY10" fmla="*/ 0 h 4819290"/>
              <a:gd name="connsiteX11" fmla="*/ 2234985 w 9023231"/>
              <a:gd name="connsiteY11" fmla="*/ 0 h 4819290"/>
              <a:gd name="connsiteX12" fmla="*/ 3019312 w 9023231"/>
              <a:gd name="connsiteY12" fmla="*/ 0 h 4819290"/>
              <a:gd name="connsiteX13" fmla="*/ 3713407 w 9023231"/>
              <a:gd name="connsiteY13" fmla="*/ 0 h 4819290"/>
              <a:gd name="connsiteX14" fmla="*/ 4497734 w 9023231"/>
              <a:gd name="connsiteY14" fmla="*/ 0 h 4819290"/>
              <a:gd name="connsiteX15" fmla="*/ 5101596 w 9023231"/>
              <a:gd name="connsiteY15" fmla="*/ 0 h 4819290"/>
              <a:gd name="connsiteX16" fmla="*/ 5795691 w 9023231"/>
              <a:gd name="connsiteY16" fmla="*/ 0 h 4819290"/>
              <a:gd name="connsiteX17" fmla="*/ 6219088 w 9023231"/>
              <a:gd name="connsiteY17" fmla="*/ 0 h 4819290"/>
              <a:gd name="connsiteX18" fmla="*/ 6822951 w 9023231"/>
              <a:gd name="connsiteY18" fmla="*/ 0 h 4819290"/>
              <a:gd name="connsiteX19" fmla="*/ 7517046 w 9023231"/>
              <a:gd name="connsiteY19" fmla="*/ 0 h 4819290"/>
              <a:gd name="connsiteX20" fmla="*/ 8391605 w 9023231"/>
              <a:gd name="connsiteY20" fmla="*/ 0 h 4819290"/>
              <a:gd name="connsiteX21" fmla="*/ 9023231 w 9023231"/>
              <a:gd name="connsiteY21" fmla="*/ 0 h 4819290"/>
              <a:gd name="connsiteX22" fmla="*/ 9023231 w 9023231"/>
              <a:gd name="connsiteY22" fmla="*/ 0 h 4819290"/>
              <a:gd name="connsiteX23" fmla="*/ 9023231 w 9023231"/>
              <a:gd name="connsiteY23" fmla="*/ 0 h 4819290"/>
              <a:gd name="connsiteX24" fmla="*/ 9023231 w 9023231"/>
              <a:gd name="connsiteY24" fmla="*/ 0 h 4819290"/>
              <a:gd name="connsiteX25" fmla="*/ 9023231 w 9023231"/>
              <a:gd name="connsiteY25" fmla="*/ 592084 h 4819290"/>
              <a:gd name="connsiteX26" fmla="*/ 9023231 w 9023231"/>
              <a:gd name="connsiteY26" fmla="*/ 1184168 h 4819290"/>
              <a:gd name="connsiteX27" fmla="*/ 9023231 w 9023231"/>
              <a:gd name="connsiteY27" fmla="*/ 1969024 h 4819290"/>
              <a:gd name="connsiteX28" fmla="*/ 9023231 w 9023231"/>
              <a:gd name="connsiteY28" fmla="*/ 2609301 h 4819290"/>
              <a:gd name="connsiteX29" fmla="*/ 9023231 w 9023231"/>
              <a:gd name="connsiteY29" fmla="*/ 3153193 h 4819290"/>
              <a:gd name="connsiteX30" fmla="*/ 9023231 w 9023231"/>
              <a:gd name="connsiteY30" fmla="*/ 3697084 h 4819290"/>
              <a:gd name="connsiteX31" fmla="*/ 9023231 w 9023231"/>
              <a:gd name="connsiteY31" fmla="*/ 4819290 h 4819290"/>
              <a:gd name="connsiteX32" fmla="*/ 9023231 w 9023231"/>
              <a:gd name="connsiteY32" fmla="*/ 4819290 h 4819290"/>
              <a:gd name="connsiteX33" fmla="*/ 8419369 w 9023231"/>
              <a:gd name="connsiteY33" fmla="*/ 4819290 h 4819290"/>
              <a:gd name="connsiteX34" fmla="*/ 7995971 w 9023231"/>
              <a:gd name="connsiteY34" fmla="*/ 4819290 h 4819290"/>
              <a:gd name="connsiteX35" fmla="*/ 7572573 w 9023231"/>
              <a:gd name="connsiteY35" fmla="*/ 4819290 h 4819290"/>
              <a:gd name="connsiteX36" fmla="*/ 7058943 w 9023231"/>
              <a:gd name="connsiteY36" fmla="*/ 4819290 h 4819290"/>
              <a:gd name="connsiteX37" fmla="*/ 6455081 w 9023231"/>
              <a:gd name="connsiteY37" fmla="*/ 4819290 h 4819290"/>
              <a:gd name="connsiteX38" fmla="*/ 6031683 w 9023231"/>
              <a:gd name="connsiteY38" fmla="*/ 4819290 h 4819290"/>
              <a:gd name="connsiteX39" fmla="*/ 5247356 w 9023231"/>
              <a:gd name="connsiteY39" fmla="*/ 4819290 h 4819290"/>
              <a:gd name="connsiteX40" fmla="*/ 4823958 w 9023231"/>
              <a:gd name="connsiteY40" fmla="*/ 4819290 h 4819290"/>
              <a:gd name="connsiteX41" fmla="*/ 4310328 w 9023231"/>
              <a:gd name="connsiteY41" fmla="*/ 4819290 h 4819290"/>
              <a:gd name="connsiteX42" fmla="*/ 3435769 w 9023231"/>
              <a:gd name="connsiteY42" fmla="*/ 4819290 h 4819290"/>
              <a:gd name="connsiteX43" fmla="*/ 2561209 w 9023231"/>
              <a:gd name="connsiteY43" fmla="*/ 4819290 h 4819290"/>
              <a:gd name="connsiteX44" fmla="*/ 2047579 w 9023231"/>
              <a:gd name="connsiteY44" fmla="*/ 4819290 h 4819290"/>
              <a:gd name="connsiteX45" fmla="*/ 1353485 w 9023231"/>
              <a:gd name="connsiteY45" fmla="*/ 4819290 h 4819290"/>
              <a:gd name="connsiteX46" fmla="*/ 749622 w 9023231"/>
              <a:gd name="connsiteY46" fmla="*/ 4819290 h 4819290"/>
              <a:gd name="connsiteX47" fmla="*/ 0 w 9023231"/>
              <a:gd name="connsiteY47" fmla="*/ 4819290 h 4819290"/>
              <a:gd name="connsiteX48" fmla="*/ 0 w 9023231"/>
              <a:gd name="connsiteY48" fmla="*/ 4819290 h 4819290"/>
              <a:gd name="connsiteX49" fmla="*/ 0 w 9023231"/>
              <a:gd name="connsiteY49" fmla="*/ 4819290 h 4819290"/>
              <a:gd name="connsiteX50" fmla="*/ 0 w 9023231"/>
              <a:gd name="connsiteY50" fmla="*/ 0 h 4819290"/>
              <a:gd name="connsiteX51" fmla="*/ 0 w 9023231"/>
              <a:gd name="connsiteY51" fmla="*/ 0 h 4819290"/>
              <a:gd name="connsiteX52" fmla="*/ 0 w 9023231"/>
              <a:gd name="connsiteY52" fmla="*/ 0 h 4819290"/>
              <a:gd name="connsiteX53" fmla="*/ 0 w 9023231"/>
              <a:gd name="connsiteY53" fmla="*/ 0 h 4819290"/>
              <a:gd name="connsiteX54" fmla="*/ 0 w 9023231"/>
              <a:gd name="connsiteY54" fmla="*/ 0 h 4819290"/>
              <a:gd name="connsiteX55" fmla="*/ 0 w 9023231"/>
              <a:gd name="connsiteY55" fmla="*/ 0 h 4819290"/>
              <a:gd name="connsiteX56" fmla="*/ 9023231 w 9023231"/>
              <a:gd name="connsiteY56" fmla="*/ 0 h 4819290"/>
              <a:gd name="connsiteX57" fmla="*/ 8599833 w 9023231"/>
              <a:gd name="connsiteY57" fmla="*/ 0 h 4819290"/>
              <a:gd name="connsiteX58" fmla="*/ 8176435 w 9023231"/>
              <a:gd name="connsiteY58" fmla="*/ 0 h 4819290"/>
              <a:gd name="connsiteX59" fmla="*/ 7753038 w 9023231"/>
              <a:gd name="connsiteY59" fmla="*/ 0 h 4819290"/>
              <a:gd name="connsiteX60" fmla="*/ 7239408 w 9023231"/>
              <a:gd name="connsiteY60" fmla="*/ 0 h 4819290"/>
              <a:gd name="connsiteX61" fmla="*/ 6816010 w 9023231"/>
              <a:gd name="connsiteY61" fmla="*/ 0 h 4819290"/>
              <a:gd name="connsiteX62" fmla="*/ 6302380 w 9023231"/>
              <a:gd name="connsiteY62" fmla="*/ 0 h 4819290"/>
              <a:gd name="connsiteX63" fmla="*/ 5427820 w 9023231"/>
              <a:gd name="connsiteY63" fmla="*/ 0 h 4819290"/>
              <a:gd name="connsiteX64" fmla="*/ 4643493 w 9023231"/>
              <a:gd name="connsiteY64" fmla="*/ 0 h 4819290"/>
              <a:gd name="connsiteX65" fmla="*/ 3768934 w 9023231"/>
              <a:gd name="connsiteY65" fmla="*/ 0 h 4819290"/>
              <a:gd name="connsiteX66" fmla="*/ 3074839 w 9023231"/>
              <a:gd name="connsiteY66" fmla="*/ 0 h 4819290"/>
              <a:gd name="connsiteX67" fmla="*/ 2290512 w 9023231"/>
              <a:gd name="connsiteY67" fmla="*/ 0 h 4819290"/>
              <a:gd name="connsiteX68" fmla="*/ 1867115 w 9023231"/>
              <a:gd name="connsiteY68" fmla="*/ 0 h 4819290"/>
              <a:gd name="connsiteX69" fmla="*/ 1082788 w 9023231"/>
              <a:gd name="connsiteY69" fmla="*/ 0 h 4819290"/>
              <a:gd name="connsiteX70" fmla="*/ 659390 w 9023231"/>
              <a:gd name="connsiteY70" fmla="*/ 0 h 4819290"/>
              <a:gd name="connsiteX71" fmla="*/ 0 w 9023231"/>
              <a:gd name="connsiteY71" fmla="*/ 0 h 4819290"/>
              <a:gd name="connsiteX72" fmla="*/ 0 w 9023231"/>
              <a:gd name="connsiteY72" fmla="*/ 4819290 h 4819290"/>
              <a:gd name="connsiteX73" fmla="*/ 0 w 9023231"/>
              <a:gd name="connsiteY73" fmla="*/ 4819290 h 4819290"/>
              <a:gd name="connsiteX74" fmla="*/ 0 w 9023231"/>
              <a:gd name="connsiteY74" fmla="*/ 4819290 h 4819290"/>
              <a:gd name="connsiteX75" fmla="*/ 0 w 9023231"/>
              <a:gd name="connsiteY75" fmla="*/ 4819290 h 4819290"/>
              <a:gd name="connsiteX76" fmla="*/ 0 w 9023231"/>
              <a:gd name="connsiteY76" fmla="*/ 4819290 h 4819290"/>
              <a:gd name="connsiteX77" fmla="*/ 0 w 9023231"/>
              <a:gd name="connsiteY77" fmla="*/ 4819290 h 4819290"/>
              <a:gd name="connsiteX78" fmla="*/ 0 w 9023231"/>
              <a:gd name="connsiteY78" fmla="*/ 4819290 h 48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9023231" h="4819290" stroke="0" extrusionOk="0">
                <a:moveTo>
                  <a:pt x="0" y="4819290"/>
                </a:moveTo>
                <a:lnTo>
                  <a:pt x="0" y="4819290"/>
                </a:lnTo>
                <a:lnTo>
                  <a:pt x="0" y="4819290"/>
                </a:lnTo>
                <a:lnTo>
                  <a:pt x="0" y="4819290"/>
                </a:lnTo>
                <a:lnTo>
                  <a:pt x="0" y="4819290"/>
                </a:lnTo>
                <a:lnTo>
                  <a:pt x="0" y="4819290"/>
                </a:lnTo>
                <a:cubicBezTo>
                  <a:pt x="-30906" y="4564851"/>
                  <a:pt x="12402" y="4317003"/>
                  <a:pt x="0" y="4130820"/>
                </a:cubicBezTo>
                <a:cubicBezTo>
                  <a:pt x="-12402" y="3944637"/>
                  <a:pt x="2986" y="3647267"/>
                  <a:pt x="0" y="3490543"/>
                </a:cubicBezTo>
                <a:cubicBezTo>
                  <a:pt x="-2986" y="3333819"/>
                  <a:pt x="-13643" y="3152731"/>
                  <a:pt x="0" y="2850266"/>
                </a:cubicBezTo>
                <a:cubicBezTo>
                  <a:pt x="13643" y="2547801"/>
                  <a:pt x="-11810" y="2564919"/>
                  <a:pt x="0" y="2306375"/>
                </a:cubicBezTo>
                <a:cubicBezTo>
                  <a:pt x="11810" y="2047831"/>
                  <a:pt x="-10297" y="1779570"/>
                  <a:pt x="0" y="1569712"/>
                </a:cubicBezTo>
                <a:cubicBezTo>
                  <a:pt x="10297" y="1359854"/>
                  <a:pt x="21377" y="1119155"/>
                  <a:pt x="0" y="977627"/>
                </a:cubicBezTo>
                <a:cubicBezTo>
                  <a:pt x="-21377" y="836099"/>
                  <a:pt x="-16941" y="376897"/>
                  <a:pt x="0" y="0"/>
                </a:cubicBezTo>
                <a:lnTo>
                  <a:pt x="0" y="0"/>
                </a:lnTo>
                <a:cubicBezTo>
                  <a:pt x="295688" y="-20177"/>
                  <a:pt x="499512" y="-34656"/>
                  <a:pt x="694095" y="0"/>
                </a:cubicBezTo>
                <a:cubicBezTo>
                  <a:pt x="888679" y="34656"/>
                  <a:pt x="1051708" y="-1200"/>
                  <a:pt x="1207725" y="0"/>
                </a:cubicBezTo>
                <a:cubicBezTo>
                  <a:pt x="1363742" y="1200"/>
                  <a:pt x="1675143" y="33955"/>
                  <a:pt x="1901819" y="0"/>
                </a:cubicBezTo>
                <a:cubicBezTo>
                  <a:pt x="2128495" y="-33955"/>
                  <a:pt x="2500597" y="4486"/>
                  <a:pt x="2686146" y="0"/>
                </a:cubicBezTo>
                <a:cubicBezTo>
                  <a:pt x="2871695" y="-4486"/>
                  <a:pt x="3079036" y="23410"/>
                  <a:pt x="3199777" y="0"/>
                </a:cubicBezTo>
                <a:cubicBezTo>
                  <a:pt x="3320518" y="-23410"/>
                  <a:pt x="3440668" y="646"/>
                  <a:pt x="3623174" y="0"/>
                </a:cubicBezTo>
                <a:cubicBezTo>
                  <a:pt x="3805680" y="-646"/>
                  <a:pt x="4074593" y="-23521"/>
                  <a:pt x="4227037" y="0"/>
                </a:cubicBezTo>
                <a:cubicBezTo>
                  <a:pt x="4379481" y="23521"/>
                  <a:pt x="4669655" y="38823"/>
                  <a:pt x="5011364" y="0"/>
                </a:cubicBezTo>
                <a:cubicBezTo>
                  <a:pt x="5353073" y="-38823"/>
                  <a:pt x="5519873" y="-4575"/>
                  <a:pt x="5705458" y="0"/>
                </a:cubicBezTo>
                <a:cubicBezTo>
                  <a:pt x="5891043" y="4575"/>
                  <a:pt x="6088879" y="17501"/>
                  <a:pt x="6309321" y="0"/>
                </a:cubicBezTo>
                <a:cubicBezTo>
                  <a:pt x="6529763" y="-17501"/>
                  <a:pt x="6661316" y="-28570"/>
                  <a:pt x="7003415" y="0"/>
                </a:cubicBezTo>
                <a:cubicBezTo>
                  <a:pt x="7345514" y="28570"/>
                  <a:pt x="7326435" y="5561"/>
                  <a:pt x="7426813" y="0"/>
                </a:cubicBezTo>
                <a:cubicBezTo>
                  <a:pt x="7527191" y="-5561"/>
                  <a:pt x="7776093" y="-13778"/>
                  <a:pt x="8030676" y="0"/>
                </a:cubicBezTo>
                <a:cubicBezTo>
                  <a:pt x="8285259" y="13778"/>
                  <a:pt x="8774287" y="-40670"/>
                  <a:pt x="9023231" y="0"/>
                </a:cubicBezTo>
                <a:lnTo>
                  <a:pt x="9023231" y="0"/>
                </a:lnTo>
                <a:lnTo>
                  <a:pt x="9023231" y="0"/>
                </a:lnTo>
                <a:lnTo>
                  <a:pt x="9023231" y="0"/>
                </a:lnTo>
                <a:cubicBezTo>
                  <a:pt x="9009836" y="222201"/>
                  <a:pt x="9035942" y="459080"/>
                  <a:pt x="9023231" y="736663"/>
                </a:cubicBezTo>
                <a:cubicBezTo>
                  <a:pt x="9010520" y="1014246"/>
                  <a:pt x="9049491" y="1025848"/>
                  <a:pt x="9023231" y="1280554"/>
                </a:cubicBezTo>
                <a:cubicBezTo>
                  <a:pt x="8996971" y="1535260"/>
                  <a:pt x="9029235" y="1712968"/>
                  <a:pt x="9023231" y="1969024"/>
                </a:cubicBezTo>
                <a:cubicBezTo>
                  <a:pt x="9017228" y="2225080"/>
                  <a:pt x="9036433" y="2398738"/>
                  <a:pt x="9023231" y="2512915"/>
                </a:cubicBezTo>
                <a:cubicBezTo>
                  <a:pt x="9010029" y="2627092"/>
                  <a:pt x="9030610" y="3006379"/>
                  <a:pt x="9023231" y="3153193"/>
                </a:cubicBezTo>
                <a:cubicBezTo>
                  <a:pt x="9015852" y="3300007"/>
                  <a:pt x="9021683" y="3634349"/>
                  <a:pt x="9023231" y="3841663"/>
                </a:cubicBezTo>
                <a:cubicBezTo>
                  <a:pt x="9024780" y="4048977"/>
                  <a:pt x="9042289" y="4586120"/>
                  <a:pt x="9023231" y="4819290"/>
                </a:cubicBezTo>
                <a:lnTo>
                  <a:pt x="9023231" y="4819290"/>
                </a:lnTo>
                <a:cubicBezTo>
                  <a:pt x="8886290" y="4837351"/>
                  <a:pt x="8728412" y="4806462"/>
                  <a:pt x="8599833" y="4819290"/>
                </a:cubicBezTo>
                <a:cubicBezTo>
                  <a:pt x="8471254" y="4832118"/>
                  <a:pt x="7932997" y="4803722"/>
                  <a:pt x="7725274" y="4819290"/>
                </a:cubicBezTo>
                <a:cubicBezTo>
                  <a:pt x="7517551" y="4834858"/>
                  <a:pt x="7128428" y="4816111"/>
                  <a:pt x="6850715" y="4819290"/>
                </a:cubicBezTo>
                <a:cubicBezTo>
                  <a:pt x="6573002" y="4822469"/>
                  <a:pt x="6462177" y="4840710"/>
                  <a:pt x="6337085" y="4819290"/>
                </a:cubicBezTo>
                <a:cubicBezTo>
                  <a:pt x="6211993" y="4797871"/>
                  <a:pt x="5883735" y="4816428"/>
                  <a:pt x="5552758" y="4819290"/>
                </a:cubicBezTo>
                <a:cubicBezTo>
                  <a:pt x="5221781" y="4822152"/>
                  <a:pt x="4930220" y="4839484"/>
                  <a:pt x="4768431" y="4819290"/>
                </a:cubicBezTo>
                <a:cubicBezTo>
                  <a:pt x="4606642" y="4799096"/>
                  <a:pt x="4293384" y="4855487"/>
                  <a:pt x="3893871" y="4819290"/>
                </a:cubicBezTo>
                <a:cubicBezTo>
                  <a:pt x="3494358" y="4783093"/>
                  <a:pt x="3453704" y="4799386"/>
                  <a:pt x="3199777" y="4819290"/>
                </a:cubicBezTo>
                <a:cubicBezTo>
                  <a:pt x="2945850" y="4839194"/>
                  <a:pt x="2744916" y="4811581"/>
                  <a:pt x="2595914" y="4819290"/>
                </a:cubicBezTo>
                <a:cubicBezTo>
                  <a:pt x="2446912" y="4826999"/>
                  <a:pt x="2349734" y="4805138"/>
                  <a:pt x="2172516" y="4819290"/>
                </a:cubicBezTo>
                <a:cubicBezTo>
                  <a:pt x="1995298" y="4833442"/>
                  <a:pt x="1667835" y="4797415"/>
                  <a:pt x="1388189" y="4819290"/>
                </a:cubicBezTo>
                <a:cubicBezTo>
                  <a:pt x="1108543" y="4841165"/>
                  <a:pt x="782569" y="4838917"/>
                  <a:pt x="603862" y="4819290"/>
                </a:cubicBezTo>
                <a:cubicBezTo>
                  <a:pt x="425155" y="4799663"/>
                  <a:pt x="281284" y="4800960"/>
                  <a:pt x="0" y="4819290"/>
                </a:cubicBezTo>
                <a:close/>
                <a:moveTo>
                  <a:pt x="0" y="0"/>
                </a:moveTo>
                <a:lnTo>
                  <a:pt x="0" y="0"/>
                </a:lnTo>
                <a:lnTo>
                  <a:pt x="0" y="0"/>
                </a:lnTo>
                <a:lnTo>
                  <a:pt x="0" y="0"/>
                </a:lnTo>
                <a:close/>
              </a:path>
              <a:path w="9023231" h="4819290" fill="darkenLess" stroke="0" extrusionOk="0">
                <a:moveTo>
                  <a:pt x="0" y="0"/>
                </a:moveTo>
                <a:lnTo>
                  <a:pt x="0" y="0"/>
                </a:lnTo>
                <a:lnTo>
                  <a:pt x="0" y="0"/>
                </a:lnTo>
                <a:lnTo>
                  <a:pt x="0" y="0"/>
                </a:lnTo>
                <a:close/>
                <a:moveTo>
                  <a:pt x="0" y="4819290"/>
                </a:moveTo>
                <a:lnTo>
                  <a:pt x="0" y="4819290"/>
                </a:lnTo>
                <a:lnTo>
                  <a:pt x="0" y="4819290"/>
                </a:lnTo>
                <a:lnTo>
                  <a:pt x="0" y="4819290"/>
                </a:lnTo>
                <a:lnTo>
                  <a:pt x="0" y="4819290"/>
                </a:lnTo>
                <a:lnTo>
                  <a:pt x="0" y="4819290"/>
                </a:lnTo>
                <a:close/>
              </a:path>
              <a:path w="9023231" h="4819290" fill="none" extrusionOk="0">
                <a:moveTo>
                  <a:pt x="0" y="4819290"/>
                </a:moveTo>
                <a:cubicBezTo>
                  <a:pt x="8550" y="4622376"/>
                  <a:pt x="7626" y="4406687"/>
                  <a:pt x="0" y="4179013"/>
                </a:cubicBezTo>
                <a:cubicBezTo>
                  <a:pt x="-7626" y="3951339"/>
                  <a:pt x="24879" y="3687889"/>
                  <a:pt x="0" y="3490543"/>
                </a:cubicBezTo>
                <a:cubicBezTo>
                  <a:pt x="-24879" y="3293197"/>
                  <a:pt x="-32175" y="2894426"/>
                  <a:pt x="0" y="2705687"/>
                </a:cubicBezTo>
                <a:cubicBezTo>
                  <a:pt x="32175" y="2516948"/>
                  <a:pt x="2005" y="2170454"/>
                  <a:pt x="0" y="1920831"/>
                </a:cubicBezTo>
                <a:cubicBezTo>
                  <a:pt x="-2005" y="1671208"/>
                  <a:pt x="8732" y="1424236"/>
                  <a:pt x="0" y="1280554"/>
                </a:cubicBezTo>
                <a:cubicBezTo>
                  <a:pt x="-8732" y="1136872"/>
                  <a:pt x="5814" y="477775"/>
                  <a:pt x="0" y="0"/>
                </a:cubicBezTo>
                <a:lnTo>
                  <a:pt x="0" y="0"/>
                </a:lnTo>
                <a:cubicBezTo>
                  <a:pt x="198826" y="-26464"/>
                  <a:pt x="361227" y="18120"/>
                  <a:pt x="694095" y="0"/>
                </a:cubicBezTo>
                <a:cubicBezTo>
                  <a:pt x="1026963" y="-18120"/>
                  <a:pt x="1100742" y="5981"/>
                  <a:pt x="1207725" y="0"/>
                </a:cubicBezTo>
                <a:cubicBezTo>
                  <a:pt x="1314708" y="-5981"/>
                  <a:pt x="1501911" y="4618"/>
                  <a:pt x="1721355" y="0"/>
                </a:cubicBezTo>
                <a:cubicBezTo>
                  <a:pt x="1940799" y="-4618"/>
                  <a:pt x="2062826" y="-18714"/>
                  <a:pt x="2234985" y="0"/>
                </a:cubicBezTo>
                <a:cubicBezTo>
                  <a:pt x="2407144" y="18714"/>
                  <a:pt x="2725469" y="-38443"/>
                  <a:pt x="3019312" y="0"/>
                </a:cubicBezTo>
                <a:cubicBezTo>
                  <a:pt x="3313155" y="38443"/>
                  <a:pt x="3500527" y="13849"/>
                  <a:pt x="3713407" y="0"/>
                </a:cubicBezTo>
                <a:cubicBezTo>
                  <a:pt x="3926288" y="-13849"/>
                  <a:pt x="4301104" y="8379"/>
                  <a:pt x="4497734" y="0"/>
                </a:cubicBezTo>
                <a:cubicBezTo>
                  <a:pt x="4694364" y="-8379"/>
                  <a:pt x="4881012" y="-5037"/>
                  <a:pt x="5101596" y="0"/>
                </a:cubicBezTo>
                <a:cubicBezTo>
                  <a:pt x="5322180" y="5037"/>
                  <a:pt x="5607916" y="31690"/>
                  <a:pt x="5795691" y="0"/>
                </a:cubicBezTo>
                <a:cubicBezTo>
                  <a:pt x="5983466" y="-31690"/>
                  <a:pt x="6081740" y="-350"/>
                  <a:pt x="6219088" y="0"/>
                </a:cubicBezTo>
                <a:cubicBezTo>
                  <a:pt x="6356436" y="350"/>
                  <a:pt x="6540684" y="-10187"/>
                  <a:pt x="6822951" y="0"/>
                </a:cubicBezTo>
                <a:cubicBezTo>
                  <a:pt x="7105218" y="10187"/>
                  <a:pt x="7227471" y="34671"/>
                  <a:pt x="7517046" y="0"/>
                </a:cubicBezTo>
                <a:cubicBezTo>
                  <a:pt x="7806622" y="-34671"/>
                  <a:pt x="8142660" y="35728"/>
                  <a:pt x="8391605" y="0"/>
                </a:cubicBezTo>
                <a:cubicBezTo>
                  <a:pt x="8640550" y="-35728"/>
                  <a:pt x="8751757" y="31470"/>
                  <a:pt x="9023231" y="0"/>
                </a:cubicBezTo>
                <a:lnTo>
                  <a:pt x="9023231" y="0"/>
                </a:lnTo>
                <a:lnTo>
                  <a:pt x="9023231" y="0"/>
                </a:lnTo>
                <a:lnTo>
                  <a:pt x="9023231" y="0"/>
                </a:lnTo>
                <a:cubicBezTo>
                  <a:pt x="9014405" y="208651"/>
                  <a:pt x="9008931" y="414177"/>
                  <a:pt x="9023231" y="592084"/>
                </a:cubicBezTo>
                <a:cubicBezTo>
                  <a:pt x="9037531" y="769991"/>
                  <a:pt x="9035273" y="980822"/>
                  <a:pt x="9023231" y="1184168"/>
                </a:cubicBezTo>
                <a:cubicBezTo>
                  <a:pt x="9011189" y="1387514"/>
                  <a:pt x="9059518" y="1667429"/>
                  <a:pt x="9023231" y="1969024"/>
                </a:cubicBezTo>
                <a:cubicBezTo>
                  <a:pt x="8986944" y="2270619"/>
                  <a:pt x="9021008" y="2345637"/>
                  <a:pt x="9023231" y="2609301"/>
                </a:cubicBezTo>
                <a:cubicBezTo>
                  <a:pt x="9025454" y="2872965"/>
                  <a:pt x="9021776" y="2996304"/>
                  <a:pt x="9023231" y="3153193"/>
                </a:cubicBezTo>
                <a:cubicBezTo>
                  <a:pt x="9024686" y="3310082"/>
                  <a:pt x="9046841" y="3469415"/>
                  <a:pt x="9023231" y="3697084"/>
                </a:cubicBezTo>
                <a:cubicBezTo>
                  <a:pt x="8999621" y="3924753"/>
                  <a:pt x="9073031" y="4407327"/>
                  <a:pt x="9023231" y="4819290"/>
                </a:cubicBezTo>
                <a:lnTo>
                  <a:pt x="9023231" y="4819290"/>
                </a:lnTo>
                <a:cubicBezTo>
                  <a:pt x="8847647" y="4848134"/>
                  <a:pt x="8582638" y="4824393"/>
                  <a:pt x="8419369" y="4819290"/>
                </a:cubicBezTo>
                <a:cubicBezTo>
                  <a:pt x="8256100" y="4814187"/>
                  <a:pt x="8093184" y="4812194"/>
                  <a:pt x="7995971" y="4819290"/>
                </a:cubicBezTo>
                <a:cubicBezTo>
                  <a:pt x="7898758" y="4826386"/>
                  <a:pt x="7686963" y="4825835"/>
                  <a:pt x="7572573" y="4819290"/>
                </a:cubicBezTo>
                <a:cubicBezTo>
                  <a:pt x="7458183" y="4812745"/>
                  <a:pt x="7303772" y="4840611"/>
                  <a:pt x="7058943" y="4819290"/>
                </a:cubicBezTo>
                <a:cubicBezTo>
                  <a:pt x="6814114" y="4797970"/>
                  <a:pt x="6716085" y="4822892"/>
                  <a:pt x="6455081" y="4819290"/>
                </a:cubicBezTo>
                <a:cubicBezTo>
                  <a:pt x="6194077" y="4815688"/>
                  <a:pt x="6221937" y="4812578"/>
                  <a:pt x="6031683" y="4819290"/>
                </a:cubicBezTo>
                <a:cubicBezTo>
                  <a:pt x="5841429" y="4826002"/>
                  <a:pt x="5479648" y="4824459"/>
                  <a:pt x="5247356" y="4819290"/>
                </a:cubicBezTo>
                <a:cubicBezTo>
                  <a:pt x="5015064" y="4814121"/>
                  <a:pt x="5019827" y="4798706"/>
                  <a:pt x="4823958" y="4819290"/>
                </a:cubicBezTo>
                <a:cubicBezTo>
                  <a:pt x="4628089" y="4839874"/>
                  <a:pt x="4497862" y="4798930"/>
                  <a:pt x="4310328" y="4819290"/>
                </a:cubicBezTo>
                <a:cubicBezTo>
                  <a:pt x="4122794" y="4839651"/>
                  <a:pt x="3786624" y="4839513"/>
                  <a:pt x="3435769" y="4819290"/>
                </a:cubicBezTo>
                <a:cubicBezTo>
                  <a:pt x="3084914" y="4799067"/>
                  <a:pt x="2955971" y="4790988"/>
                  <a:pt x="2561209" y="4819290"/>
                </a:cubicBezTo>
                <a:cubicBezTo>
                  <a:pt x="2166447" y="4847592"/>
                  <a:pt x="2251395" y="4805162"/>
                  <a:pt x="2047579" y="4819290"/>
                </a:cubicBezTo>
                <a:cubicBezTo>
                  <a:pt x="1843763" y="4833419"/>
                  <a:pt x="1575305" y="4796696"/>
                  <a:pt x="1353485" y="4819290"/>
                </a:cubicBezTo>
                <a:cubicBezTo>
                  <a:pt x="1131665" y="4841884"/>
                  <a:pt x="1007841" y="4791721"/>
                  <a:pt x="749622" y="4819290"/>
                </a:cubicBezTo>
                <a:cubicBezTo>
                  <a:pt x="491403" y="4846859"/>
                  <a:pt x="162784" y="4849637"/>
                  <a:pt x="0" y="4819290"/>
                </a:cubicBezTo>
                <a:lnTo>
                  <a:pt x="0" y="4819290"/>
                </a:lnTo>
                <a:lnTo>
                  <a:pt x="0" y="4819290"/>
                </a:lnTo>
                <a:close/>
                <a:moveTo>
                  <a:pt x="0" y="0"/>
                </a:moveTo>
                <a:lnTo>
                  <a:pt x="0" y="0"/>
                </a:lnTo>
                <a:lnTo>
                  <a:pt x="0" y="0"/>
                </a:lnTo>
                <a:lnTo>
                  <a:pt x="0" y="0"/>
                </a:lnTo>
                <a:lnTo>
                  <a:pt x="0" y="0"/>
                </a:lnTo>
                <a:lnTo>
                  <a:pt x="0" y="0"/>
                </a:lnTo>
                <a:moveTo>
                  <a:pt x="9023231" y="0"/>
                </a:moveTo>
                <a:cubicBezTo>
                  <a:pt x="8918628" y="-2380"/>
                  <a:pt x="8756640" y="10586"/>
                  <a:pt x="8599833" y="0"/>
                </a:cubicBezTo>
                <a:cubicBezTo>
                  <a:pt x="8443026" y="-10586"/>
                  <a:pt x="8351983" y="-17842"/>
                  <a:pt x="8176435" y="0"/>
                </a:cubicBezTo>
                <a:cubicBezTo>
                  <a:pt x="8000887" y="17842"/>
                  <a:pt x="7934601" y="-16234"/>
                  <a:pt x="7753038" y="0"/>
                </a:cubicBezTo>
                <a:cubicBezTo>
                  <a:pt x="7571475" y="16234"/>
                  <a:pt x="7359848" y="1169"/>
                  <a:pt x="7239408" y="0"/>
                </a:cubicBezTo>
                <a:cubicBezTo>
                  <a:pt x="7118968" y="-1169"/>
                  <a:pt x="7008166" y="-4146"/>
                  <a:pt x="6816010" y="0"/>
                </a:cubicBezTo>
                <a:cubicBezTo>
                  <a:pt x="6623854" y="4146"/>
                  <a:pt x="6445692" y="-5737"/>
                  <a:pt x="6302380" y="0"/>
                </a:cubicBezTo>
                <a:cubicBezTo>
                  <a:pt x="6159068" y="5737"/>
                  <a:pt x="5628969" y="-43479"/>
                  <a:pt x="5427820" y="0"/>
                </a:cubicBezTo>
                <a:cubicBezTo>
                  <a:pt x="5226671" y="43479"/>
                  <a:pt x="4814001" y="17768"/>
                  <a:pt x="4643493" y="0"/>
                </a:cubicBezTo>
                <a:cubicBezTo>
                  <a:pt x="4472985" y="-17768"/>
                  <a:pt x="4084730" y="16371"/>
                  <a:pt x="3768934" y="0"/>
                </a:cubicBezTo>
                <a:cubicBezTo>
                  <a:pt x="3453138" y="-16371"/>
                  <a:pt x="3371954" y="-29882"/>
                  <a:pt x="3074839" y="0"/>
                </a:cubicBezTo>
                <a:cubicBezTo>
                  <a:pt x="2777725" y="29882"/>
                  <a:pt x="2664802" y="8059"/>
                  <a:pt x="2290512" y="0"/>
                </a:cubicBezTo>
                <a:cubicBezTo>
                  <a:pt x="1916222" y="-8059"/>
                  <a:pt x="1982268" y="-4092"/>
                  <a:pt x="1867115" y="0"/>
                </a:cubicBezTo>
                <a:cubicBezTo>
                  <a:pt x="1751962" y="4092"/>
                  <a:pt x="1405481" y="10548"/>
                  <a:pt x="1082788" y="0"/>
                </a:cubicBezTo>
                <a:cubicBezTo>
                  <a:pt x="760095" y="-10548"/>
                  <a:pt x="860979" y="-2366"/>
                  <a:pt x="659390" y="0"/>
                </a:cubicBezTo>
                <a:cubicBezTo>
                  <a:pt x="457801" y="2366"/>
                  <a:pt x="254409" y="-31027"/>
                  <a:pt x="0" y="0"/>
                </a:cubicBezTo>
                <a:moveTo>
                  <a:pt x="0" y="4819290"/>
                </a:moveTo>
                <a:lnTo>
                  <a:pt x="0" y="4819290"/>
                </a:lnTo>
                <a:lnTo>
                  <a:pt x="0" y="4819290"/>
                </a:lnTo>
                <a:lnTo>
                  <a:pt x="0" y="4819290"/>
                </a:lnTo>
                <a:moveTo>
                  <a:pt x="0" y="4819290"/>
                </a:moveTo>
                <a:lnTo>
                  <a:pt x="0" y="4819290"/>
                </a:lnTo>
                <a:lnTo>
                  <a:pt x="0" y="4819290"/>
                </a:lnTo>
              </a:path>
              <a:path w="9023231" h="4819290" fill="none" stroke="0" extrusionOk="0">
                <a:moveTo>
                  <a:pt x="0" y="4819290"/>
                </a:moveTo>
                <a:cubicBezTo>
                  <a:pt x="20703" y="4562446"/>
                  <a:pt x="-32547" y="4315146"/>
                  <a:pt x="0" y="4034434"/>
                </a:cubicBezTo>
                <a:cubicBezTo>
                  <a:pt x="32547" y="3753722"/>
                  <a:pt x="-19567" y="3680539"/>
                  <a:pt x="0" y="3490543"/>
                </a:cubicBezTo>
                <a:cubicBezTo>
                  <a:pt x="19567" y="3300547"/>
                  <a:pt x="-17193" y="2968523"/>
                  <a:pt x="0" y="2753880"/>
                </a:cubicBezTo>
                <a:cubicBezTo>
                  <a:pt x="17193" y="2539237"/>
                  <a:pt x="-14007" y="2416584"/>
                  <a:pt x="0" y="2113603"/>
                </a:cubicBezTo>
                <a:cubicBezTo>
                  <a:pt x="14007" y="1810622"/>
                  <a:pt x="15753" y="1808036"/>
                  <a:pt x="0" y="1569712"/>
                </a:cubicBezTo>
                <a:cubicBezTo>
                  <a:pt x="-15753" y="1331388"/>
                  <a:pt x="6489" y="1273532"/>
                  <a:pt x="0" y="977627"/>
                </a:cubicBezTo>
                <a:cubicBezTo>
                  <a:pt x="-6489" y="681722"/>
                  <a:pt x="-36939" y="199584"/>
                  <a:pt x="0" y="0"/>
                </a:cubicBezTo>
                <a:lnTo>
                  <a:pt x="0" y="0"/>
                </a:lnTo>
                <a:cubicBezTo>
                  <a:pt x="132813" y="-14087"/>
                  <a:pt x="257285" y="13616"/>
                  <a:pt x="423398" y="0"/>
                </a:cubicBezTo>
                <a:cubicBezTo>
                  <a:pt x="589511" y="-13616"/>
                  <a:pt x="837209" y="3379"/>
                  <a:pt x="1117492" y="0"/>
                </a:cubicBezTo>
                <a:cubicBezTo>
                  <a:pt x="1397775" y="-3379"/>
                  <a:pt x="1484797" y="-19714"/>
                  <a:pt x="1721355" y="0"/>
                </a:cubicBezTo>
                <a:cubicBezTo>
                  <a:pt x="1957913" y="19714"/>
                  <a:pt x="2249778" y="33051"/>
                  <a:pt x="2415450" y="0"/>
                </a:cubicBezTo>
                <a:cubicBezTo>
                  <a:pt x="2581122" y="-33051"/>
                  <a:pt x="2833162" y="27577"/>
                  <a:pt x="3019312" y="0"/>
                </a:cubicBezTo>
                <a:cubicBezTo>
                  <a:pt x="3205462" y="-27577"/>
                  <a:pt x="3476393" y="-31339"/>
                  <a:pt x="3713407" y="0"/>
                </a:cubicBezTo>
                <a:cubicBezTo>
                  <a:pt x="3950422" y="31339"/>
                  <a:pt x="4118985" y="-9241"/>
                  <a:pt x="4317269" y="0"/>
                </a:cubicBezTo>
                <a:cubicBezTo>
                  <a:pt x="4515553" y="9241"/>
                  <a:pt x="4683454" y="17360"/>
                  <a:pt x="5011364" y="0"/>
                </a:cubicBezTo>
                <a:cubicBezTo>
                  <a:pt x="5339274" y="-17360"/>
                  <a:pt x="5565995" y="9350"/>
                  <a:pt x="5705458" y="0"/>
                </a:cubicBezTo>
                <a:cubicBezTo>
                  <a:pt x="5844921" y="-9350"/>
                  <a:pt x="6190779" y="-37721"/>
                  <a:pt x="6489785" y="0"/>
                </a:cubicBezTo>
                <a:cubicBezTo>
                  <a:pt x="6788791" y="37721"/>
                  <a:pt x="6755889" y="13381"/>
                  <a:pt x="6913183" y="0"/>
                </a:cubicBezTo>
                <a:cubicBezTo>
                  <a:pt x="7070477" y="-13381"/>
                  <a:pt x="7229509" y="15626"/>
                  <a:pt x="7336581" y="0"/>
                </a:cubicBezTo>
                <a:cubicBezTo>
                  <a:pt x="7443653" y="-15626"/>
                  <a:pt x="7601457" y="10528"/>
                  <a:pt x="7850211" y="0"/>
                </a:cubicBezTo>
                <a:cubicBezTo>
                  <a:pt x="8098965" y="-10528"/>
                  <a:pt x="8661000" y="-40127"/>
                  <a:pt x="9023231" y="0"/>
                </a:cubicBezTo>
                <a:lnTo>
                  <a:pt x="9023231" y="0"/>
                </a:lnTo>
                <a:lnTo>
                  <a:pt x="9023231" y="0"/>
                </a:lnTo>
                <a:lnTo>
                  <a:pt x="9023231" y="0"/>
                </a:lnTo>
                <a:cubicBezTo>
                  <a:pt x="9017592" y="252474"/>
                  <a:pt x="9055037" y="437188"/>
                  <a:pt x="9023231" y="736663"/>
                </a:cubicBezTo>
                <a:cubicBezTo>
                  <a:pt x="8991425" y="1036138"/>
                  <a:pt x="9009447" y="1154462"/>
                  <a:pt x="9023231" y="1280554"/>
                </a:cubicBezTo>
                <a:cubicBezTo>
                  <a:pt x="9037015" y="1406646"/>
                  <a:pt x="8993485" y="1672520"/>
                  <a:pt x="9023231" y="1969024"/>
                </a:cubicBezTo>
                <a:cubicBezTo>
                  <a:pt x="9052978" y="2265528"/>
                  <a:pt x="9033603" y="2340733"/>
                  <a:pt x="9023231" y="2609301"/>
                </a:cubicBezTo>
                <a:cubicBezTo>
                  <a:pt x="9012859" y="2877869"/>
                  <a:pt x="9053627" y="3063914"/>
                  <a:pt x="9023231" y="3249578"/>
                </a:cubicBezTo>
                <a:cubicBezTo>
                  <a:pt x="8992835" y="3435242"/>
                  <a:pt x="9056907" y="3723469"/>
                  <a:pt x="9023231" y="3986241"/>
                </a:cubicBezTo>
                <a:cubicBezTo>
                  <a:pt x="8989555" y="4249013"/>
                  <a:pt x="9037630" y="4408721"/>
                  <a:pt x="9023231" y="4819290"/>
                </a:cubicBezTo>
                <a:lnTo>
                  <a:pt x="9023231" y="4819290"/>
                </a:lnTo>
                <a:cubicBezTo>
                  <a:pt x="8801365" y="4822331"/>
                  <a:pt x="8650221" y="4824327"/>
                  <a:pt x="8509601" y="4819290"/>
                </a:cubicBezTo>
                <a:cubicBezTo>
                  <a:pt x="8368981" y="4814254"/>
                  <a:pt x="8043337" y="4830942"/>
                  <a:pt x="7905739" y="4819290"/>
                </a:cubicBezTo>
                <a:cubicBezTo>
                  <a:pt x="7768141" y="4807638"/>
                  <a:pt x="7332300" y="4827906"/>
                  <a:pt x="7031179" y="4819290"/>
                </a:cubicBezTo>
                <a:cubicBezTo>
                  <a:pt x="6730058" y="4810674"/>
                  <a:pt x="6664592" y="4818080"/>
                  <a:pt x="6517549" y="4819290"/>
                </a:cubicBezTo>
                <a:cubicBezTo>
                  <a:pt x="6370506" y="4820501"/>
                  <a:pt x="5857329" y="4818921"/>
                  <a:pt x="5642990" y="4819290"/>
                </a:cubicBezTo>
                <a:cubicBezTo>
                  <a:pt x="5428651" y="4819659"/>
                  <a:pt x="5115266" y="4814963"/>
                  <a:pt x="4948895" y="4819290"/>
                </a:cubicBezTo>
                <a:cubicBezTo>
                  <a:pt x="4782524" y="4823617"/>
                  <a:pt x="4564763" y="4841474"/>
                  <a:pt x="4435265" y="4819290"/>
                </a:cubicBezTo>
                <a:cubicBezTo>
                  <a:pt x="4305767" y="4797107"/>
                  <a:pt x="4069892" y="4828243"/>
                  <a:pt x="3831403" y="4819290"/>
                </a:cubicBezTo>
                <a:cubicBezTo>
                  <a:pt x="3592914" y="4810337"/>
                  <a:pt x="3611297" y="4839440"/>
                  <a:pt x="3408005" y="4819290"/>
                </a:cubicBezTo>
                <a:cubicBezTo>
                  <a:pt x="3204713" y="4799140"/>
                  <a:pt x="3066188" y="4807841"/>
                  <a:pt x="2894375" y="4819290"/>
                </a:cubicBezTo>
                <a:cubicBezTo>
                  <a:pt x="2722562" y="4830740"/>
                  <a:pt x="2202864" y="4808049"/>
                  <a:pt x="2019816" y="4819290"/>
                </a:cubicBezTo>
                <a:cubicBezTo>
                  <a:pt x="1836768" y="4830531"/>
                  <a:pt x="1425951" y="4841415"/>
                  <a:pt x="1145256" y="4819290"/>
                </a:cubicBezTo>
                <a:cubicBezTo>
                  <a:pt x="864561" y="4797165"/>
                  <a:pt x="426493" y="4807006"/>
                  <a:pt x="0" y="4819290"/>
                </a:cubicBezTo>
                <a:lnTo>
                  <a:pt x="0" y="4819290"/>
                </a:lnTo>
                <a:lnTo>
                  <a:pt x="0" y="4819290"/>
                </a:lnTo>
                <a:close/>
                <a:moveTo>
                  <a:pt x="0" y="0"/>
                </a:moveTo>
                <a:lnTo>
                  <a:pt x="0" y="0"/>
                </a:lnTo>
                <a:lnTo>
                  <a:pt x="0" y="0"/>
                </a:lnTo>
                <a:lnTo>
                  <a:pt x="0" y="0"/>
                </a:lnTo>
                <a:lnTo>
                  <a:pt x="0" y="0"/>
                </a:lnTo>
                <a:lnTo>
                  <a:pt x="0" y="0"/>
                </a:lnTo>
                <a:moveTo>
                  <a:pt x="9023231" y="0"/>
                </a:moveTo>
                <a:cubicBezTo>
                  <a:pt x="8660083" y="-28981"/>
                  <a:pt x="8454722" y="31733"/>
                  <a:pt x="8148672" y="0"/>
                </a:cubicBezTo>
                <a:cubicBezTo>
                  <a:pt x="7842622" y="-31733"/>
                  <a:pt x="7610239" y="-20276"/>
                  <a:pt x="7274112" y="0"/>
                </a:cubicBezTo>
                <a:cubicBezTo>
                  <a:pt x="6937985" y="20276"/>
                  <a:pt x="6683292" y="38893"/>
                  <a:pt x="6399553" y="0"/>
                </a:cubicBezTo>
                <a:cubicBezTo>
                  <a:pt x="6115814" y="-38893"/>
                  <a:pt x="6184650" y="2620"/>
                  <a:pt x="5976155" y="0"/>
                </a:cubicBezTo>
                <a:cubicBezTo>
                  <a:pt x="5767660" y="-2620"/>
                  <a:pt x="5581100" y="20415"/>
                  <a:pt x="5282061" y="0"/>
                </a:cubicBezTo>
                <a:cubicBezTo>
                  <a:pt x="4983022" y="-20415"/>
                  <a:pt x="4964996" y="-24329"/>
                  <a:pt x="4678198" y="0"/>
                </a:cubicBezTo>
                <a:cubicBezTo>
                  <a:pt x="4391400" y="24329"/>
                  <a:pt x="4051977" y="43219"/>
                  <a:pt x="3803639" y="0"/>
                </a:cubicBezTo>
                <a:cubicBezTo>
                  <a:pt x="3555301" y="-43219"/>
                  <a:pt x="3436400" y="-1628"/>
                  <a:pt x="3290009" y="0"/>
                </a:cubicBezTo>
                <a:cubicBezTo>
                  <a:pt x="3143618" y="1628"/>
                  <a:pt x="2715304" y="-18660"/>
                  <a:pt x="2505682" y="0"/>
                </a:cubicBezTo>
                <a:cubicBezTo>
                  <a:pt x="2296060" y="18660"/>
                  <a:pt x="2154264" y="-11078"/>
                  <a:pt x="1901819" y="0"/>
                </a:cubicBezTo>
                <a:cubicBezTo>
                  <a:pt x="1649374" y="11078"/>
                  <a:pt x="1226139" y="23276"/>
                  <a:pt x="1027260" y="0"/>
                </a:cubicBezTo>
                <a:cubicBezTo>
                  <a:pt x="828381" y="-23276"/>
                  <a:pt x="449938" y="49755"/>
                  <a:pt x="0" y="0"/>
                </a:cubicBezTo>
                <a:moveTo>
                  <a:pt x="0" y="4819290"/>
                </a:moveTo>
                <a:lnTo>
                  <a:pt x="0" y="4819290"/>
                </a:lnTo>
                <a:lnTo>
                  <a:pt x="0" y="4819290"/>
                </a:lnTo>
                <a:lnTo>
                  <a:pt x="0" y="4819290"/>
                </a:lnTo>
                <a:moveTo>
                  <a:pt x="0" y="4819290"/>
                </a:moveTo>
                <a:lnTo>
                  <a:pt x="0" y="4819290"/>
                </a:lnTo>
                <a:lnTo>
                  <a:pt x="0" y="4819290"/>
                </a:lnTo>
              </a:path>
            </a:pathLst>
          </a:custGeom>
          <a:solidFill>
            <a:srgbClr val="79929F"/>
          </a:solidFill>
          <a:ln w="38100">
            <a:solidFill>
              <a:srgbClr val="003366"/>
            </a:solidFill>
            <a:extLst>
              <a:ext uri="{C807C97D-BFC1-408E-A445-0C87EB9F89A2}">
                <ask:lineSketchStyleProps xmlns:ask="http://schemas.microsoft.com/office/drawing/2018/sketchyshapes" sd="1728771946">
                  <a:prstGeom prst="verticalScroll">
                    <a:avLst>
                      <a:gd name="adj"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extBox 3">
            <a:extLst>
              <a:ext uri="{FF2B5EF4-FFF2-40B4-BE49-F238E27FC236}">
                <a16:creationId xmlns:a16="http://schemas.microsoft.com/office/drawing/2014/main" id="{AACF7FC3-3566-4C82-B8C1-3FAB7A930A79}"/>
              </a:ext>
            </a:extLst>
          </p:cNvPr>
          <p:cNvSpPr txBox="1"/>
          <p:nvPr/>
        </p:nvSpPr>
        <p:spPr>
          <a:xfrm>
            <a:off x="4224024" y="212784"/>
            <a:ext cx="3743952" cy="830997"/>
          </a:xfrm>
          <a:prstGeom prst="rect">
            <a:avLst/>
          </a:prstGeom>
          <a:noFill/>
        </p:spPr>
        <p:txBody>
          <a:bodyPr wrap="square" rtlCol="0">
            <a:spAutoFit/>
          </a:bodyPr>
          <a:lstStyle/>
          <a:p>
            <a:r>
              <a:rPr lang="en-US" sz="4800" spc="50" dirty="0">
                <a:ln w="0">
                  <a:solidFill>
                    <a:srgbClr val="003366"/>
                  </a:solidFill>
                </a:ln>
                <a:solidFill>
                  <a:srgbClr val="003366"/>
                </a:solidFill>
                <a:latin typeface="Cooper Black" panose="0208090404030B020404" pitchFamily="18" charset="0"/>
                <a:ea typeface="+mj-ea"/>
                <a:cs typeface="Times New Roman" panose="02020603050405020304" pitchFamily="18" charset="0"/>
              </a:rPr>
              <a:t>Why RISC?</a:t>
            </a:r>
          </a:p>
        </p:txBody>
      </p:sp>
      <p:sp>
        <p:nvSpPr>
          <p:cNvPr id="5" name="Rectangle: Folded Corner 4">
            <a:extLst>
              <a:ext uri="{FF2B5EF4-FFF2-40B4-BE49-F238E27FC236}">
                <a16:creationId xmlns:a16="http://schemas.microsoft.com/office/drawing/2014/main" id="{E85004AE-60EF-B81A-8D95-CF6283DB0718}"/>
              </a:ext>
            </a:extLst>
          </p:cNvPr>
          <p:cNvSpPr/>
          <p:nvPr/>
        </p:nvSpPr>
        <p:spPr>
          <a:xfrm rot="585247">
            <a:off x="8261720" y="4181432"/>
            <a:ext cx="2103024" cy="1683839"/>
          </a:xfrm>
          <a:prstGeom prst="foldedCorner">
            <a:avLst>
              <a:gd name="adj" fmla="val 21483"/>
            </a:avLst>
          </a:prstGeom>
          <a:solidFill>
            <a:srgbClr val="78C7CC"/>
          </a:solidFill>
          <a:ln>
            <a:solidFill>
              <a:srgbClr val="78C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 name="Rectangle: Folded Corner 5">
            <a:extLst>
              <a:ext uri="{FF2B5EF4-FFF2-40B4-BE49-F238E27FC236}">
                <a16:creationId xmlns:a16="http://schemas.microsoft.com/office/drawing/2014/main" id="{9CD6E41A-CC40-2630-FF79-174F2455CC2C}"/>
              </a:ext>
            </a:extLst>
          </p:cNvPr>
          <p:cNvSpPr/>
          <p:nvPr/>
        </p:nvSpPr>
        <p:spPr>
          <a:xfrm rot="20893515">
            <a:off x="1851996" y="1617545"/>
            <a:ext cx="1946963" cy="1982771"/>
          </a:xfrm>
          <a:prstGeom prst="foldedCorner">
            <a:avLst>
              <a:gd name="adj" fmla="val 17553"/>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 name="Rectangle: Folded Corner 6">
            <a:extLst>
              <a:ext uri="{FF2B5EF4-FFF2-40B4-BE49-F238E27FC236}">
                <a16:creationId xmlns:a16="http://schemas.microsoft.com/office/drawing/2014/main" id="{7A313F8F-FFE4-54BA-96A0-94E2D77E8B69}"/>
              </a:ext>
            </a:extLst>
          </p:cNvPr>
          <p:cNvSpPr/>
          <p:nvPr/>
        </p:nvSpPr>
        <p:spPr>
          <a:xfrm>
            <a:off x="4207164" y="3265674"/>
            <a:ext cx="1426876" cy="1302741"/>
          </a:xfrm>
          <a:prstGeom prst="foldedCorner">
            <a:avLst>
              <a:gd name="adj" fmla="val 26379"/>
            </a:avLst>
          </a:prstGeom>
          <a:solidFill>
            <a:srgbClr val="78C7CC"/>
          </a:solidFill>
          <a:ln>
            <a:solidFill>
              <a:srgbClr val="78C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Folded Corner 7">
            <a:extLst>
              <a:ext uri="{FF2B5EF4-FFF2-40B4-BE49-F238E27FC236}">
                <a16:creationId xmlns:a16="http://schemas.microsoft.com/office/drawing/2014/main" id="{7F2EAC5A-61CC-16A7-FE61-BCDBED8DD435}"/>
              </a:ext>
            </a:extLst>
          </p:cNvPr>
          <p:cNvSpPr/>
          <p:nvPr/>
        </p:nvSpPr>
        <p:spPr>
          <a:xfrm rot="21188978">
            <a:off x="4174608" y="1576047"/>
            <a:ext cx="1625075" cy="1331592"/>
          </a:xfrm>
          <a:prstGeom prst="foldedCorner">
            <a:avLst>
              <a:gd name="adj" fmla="val 27517"/>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1" name="TextBox 10">
            <a:extLst>
              <a:ext uri="{FF2B5EF4-FFF2-40B4-BE49-F238E27FC236}">
                <a16:creationId xmlns:a16="http://schemas.microsoft.com/office/drawing/2014/main" id="{EA292388-4E68-5C7D-3059-2B1DAE4BF59D}"/>
              </a:ext>
            </a:extLst>
          </p:cNvPr>
          <p:cNvSpPr txBox="1"/>
          <p:nvPr/>
        </p:nvSpPr>
        <p:spPr>
          <a:xfrm>
            <a:off x="4314650" y="3458972"/>
            <a:ext cx="1175116" cy="954107"/>
          </a:xfrm>
          <a:prstGeom prst="rect">
            <a:avLst/>
          </a:prstGeom>
          <a:noFill/>
        </p:spPr>
        <p:txBody>
          <a:bodyPr wrap="square" rtlCol="0">
            <a:spAutoFit/>
          </a:bodyPr>
          <a:lstStyle/>
          <a:p>
            <a:r>
              <a:rPr lang="en-US" sz="2800" b="1" dirty="0">
                <a:solidFill>
                  <a:schemeClr val="bg1"/>
                </a:solidFill>
                <a:latin typeface="Ink Free" panose="03080402000500000000" pitchFamily="66" charset="0"/>
              </a:rPr>
              <a:t>Simple circuit</a:t>
            </a:r>
          </a:p>
        </p:txBody>
      </p:sp>
      <p:sp>
        <p:nvSpPr>
          <p:cNvPr id="13" name="TextBox 12">
            <a:extLst>
              <a:ext uri="{FF2B5EF4-FFF2-40B4-BE49-F238E27FC236}">
                <a16:creationId xmlns:a16="http://schemas.microsoft.com/office/drawing/2014/main" id="{96F2BFFC-7C2B-034B-016C-7BBFC9DACEE3}"/>
              </a:ext>
            </a:extLst>
          </p:cNvPr>
          <p:cNvSpPr txBox="1"/>
          <p:nvPr/>
        </p:nvSpPr>
        <p:spPr>
          <a:xfrm rot="21216748">
            <a:off x="4297449" y="1759303"/>
            <a:ext cx="1412898" cy="972119"/>
          </a:xfrm>
          <a:prstGeom prst="rect">
            <a:avLst/>
          </a:prstGeom>
          <a:noFill/>
        </p:spPr>
        <p:txBody>
          <a:bodyPr wrap="square" rtlCol="0">
            <a:spAutoFit/>
          </a:bodyPr>
          <a:lstStyle/>
          <a:p>
            <a:r>
              <a:rPr lang="en-US" sz="2800" b="1" dirty="0">
                <a:solidFill>
                  <a:schemeClr val="bg1"/>
                </a:solidFill>
                <a:latin typeface="Ink Free" panose="03080402000500000000" pitchFamily="66" charset="0"/>
              </a:rPr>
              <a:t>Fast to execute</a:t>
            </a:r>
          </a:p>
        </p:txBody>
      </p:sp>
      <p:sp>
        <p:nvSpPr>
          <p:cNvPr id="14" name="TextBox 13">
            <a:extLst>
              <a:ext uri="{FF2B5EF4-FFF2-40B4-BE49-F238E27FC236}">
                <a16:creationId xmlns:a16="http://schemas.microsoft.com/office/drawing/2014/main" id="{7356DFB6-7545-AE66-777B-C6524969D820}"/>
              </a:ext>
            </a:extLst>
          </p:cNvPr>
          <p:cNvSpPr txBox="1"/>
          <p:nvPr/>
        </p:nvSpPr>
        <p:spPr>
          <a:xfrm rot="585247">
            <a:off x="8383885" y="4247939"/>
            <a:ext cx="2103024" cy="1384995"/>
          </a:xfrm>
          <a:prstGeom prst="rect">
            <a:avLst/>
          </a:prstGeom>
          <a:noFill/>
        </p:spPr>
        <p:txBody>
          <a:bodyPr wrap="square" rtlCol="0">
            <a:spAutoFit/>
          </a:bodyPr>
          <a:lstStyle/>
          <a:p>
            <a:r>
              <a:rPr lang="en-US" sz="2800" b="1" dirty="0">
                <a:solidFill>
                  <a:schemeClr val="bg1"/>
                </a:solidFill>
                <a:latin typeface="Ink Free" panose="03080402000500000000" pitchFamily="66" charset="0"/>
              </a:rPr>
              <a:t>Reduced &amp; Simple instructions</a:t>
            </a:r>
          </a:p>
        </p:txBody>
      </p:sp>
      <p:sp>
        <p:nvSpPr>
          <p:cNvPr id="15" name="TextBox 14">
            <a:extLst>
              <a:ext uri="{FF2B5EF4-FFF2-40B4-BE49-F238E27FC236}">
                <a16:creationId xmlns:a16="http://schemas.microsoft.com/office/drawing/2014/main" id="{5D9C28CF-3EC4-0022-5E5A-6E343B296DE3}"/>
              </a:ext>
            </a:extLst>
          </p:cNvPr>
          <p:cNvSpPr txBox="1"/>
          <p:nvPr/>
        </p:nvSpPr>
        <p:spPr>
          <a:xfrm rot="20893515">
            <a:off x="1935493" y="1654775"/>
            <a:ext cx="1946963" cy="1815882"/>
          </a:xfrm>
          <a:prstGeom prst="rect">
            <a:avLst/>
          </a:prstGeom>
          <a:noFill/>
        </p:spPr>
        <p:txBody>
          <a:bodyPr wrap="square" rtlCol="0">
            <a:spAutoFit/>
          </a:bodyPr>
          <a:lstStyle/>
          <a:p>
            <a:r>
              <a:rPr lang="en-US" sz="2800" b="1" dirty="0">
                <a:solidFill>
                  <a:schemeClr val="bg1"/>
                </a:solidFill>
                <a:latin typeface="Ink Free" panose="03080402000500000000" pitchFamily="66" charset="0"/>
              </a:rPr>
              <a:t>One instruction, One operation</a:t>
            </a:r>
          </a:p>
        </p:txBody>
      </p:sp>
      <p:sp>
        <p:nvSpPr>
          <p:cNvPr id="25" name="Rectangle: Folded Corner 24">
            <a:extLst>
              <a:ext uri="{FF2B5EF4-FFF2-40B4-BE49-F238E27FC236}">
                <a16:creationId xmlns:a16="http://schemas.microsoft.com/office/drawing/2014/main" id="{658B3EC3-B688-C0F1-1725-5776A1E7FCD1}"/>
              </a:ext>
            </a:extLst>
          </p:cNvPr>
          <p:cNvSpPr/>
          <p:nvPr/>
        </p:nvSpPr>
        <p:spPr>
          <a:xfrm rot="21212113">
            <a:off x="1916239" y="3915849"/>
            <a:ext cx="2221142" cy="1716656"/>
          </a:xfrm>
          <a:prstGeom prst="foldedCorner">
            <a:avLst>
              <a:gd name="adj" fmla="val 33633"/>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6" name="TextBox 15">
            <a:extLst>
              <a:ext uri="{FF2B5EF4-FFF2-40B4-BE49-F238E27FC236}">
                <a16:creationId xmlns:a16="http://schemas.microsoft.com/office/drawing/2014/main" id="{3101FFFF-0C17-5BE7-32FB-49AC5C093AC1}"/>
              </a:ext>
            </a:extLst>
          </p:cNvPr>
          <p:cNvSpPr txBox="1"/>
          <p:nvPr/>
        </p:nvSpPr>
        <p:spPr>
          <a:xfrm rot="21212113">
            <a:off x="2048719" y="4101974"/>
            <a:ext cx="2230538" cy="1384995"/>
          </a:xfrm>
          <a:prstGeom prst="rect">
            <a:avLst/>
          </a:prstGeom>
          <a:noFill/>
        </p:spPr>
        <p:txBody>
          <a:bodyPr wrap="square" rtlCol="0">
            <a:spAutoFit/>
          </a:bodyPr>
          <a:lstStyle/>
          <a:p>
            <a:r>
              <a:rPr lang="en-US" sz="2800" b="1" dirty="0">
                <a:solidFill>
                  <a:schemeClr val="bg1"/>
                </a:solidFill>
                <a:latin typeface="Ink Free" panose="03080402000500000000" pitchFamily="66" charset="0"/>
              </a:rPr>
              <a:t>Larger but Simpler code size</a:t>
            </a:r>
          </a:p>
        </p:txBody>
      </p:sp>
      <p:sp>
        <p:nvSpPr>
          <p:cNvPr id="28" name="Rectangle: Folded Corner 27">
            <a:extLst>
              <a:ext uri="{FF2B5EF4-FFF2-40B4-BE49-F238E27FC236}">
                <a16:creationId xmlns:a16="http://schemas.microsoft.com/office/drawing/2014/main" id="{1BE977A5-0C99-435E-90BB-8436D9611F18}"/>
              </a:ext>
            </a:extLst>
          </p:cNvPr>
          <p:cNvSpPr/>
          <p:nvPr/>
        </p:nvSpPr>
        <p:spPr>
          <a:xfrm rot="369200">
            <a:off x="5328997" y="4649365"/>
            <a:ext cx="2450106" cy="1302742"/>
          </a:xfrm>
          <a:prstGeom prst="foldedCorner">
            <a:avLst>
              <a:gd name="adj" fmla="val 17553"/>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9" name="TextBox 28">
            <a:extLst>
              <a:ext uri="{FF2B5EF4-FFF2-40B4-BE49-F238E27FC236}">
                <a16:creationId xmlns:a16="http://schemas.microsoft.com/office/drawing/2014/main" id="{CEF60250-DAE9-16E7-4CC9-29FE9293DEBE}"/>
              </a:ext>
            </a:extLst>
          </p:cNvPr>
          <p:cNvSpPr txBox="1"/>
          <p:nvPr/>
        </p:nvSpPr>
        <p:spPr>
          <a:xfrm rot="369200">
            <a:off x="5465673" y="4830769"/>
            <a:ext cx="2221142" cy="954107"/>
          </a:xfrm>
          <a:prstGeom prst="rect">
            <a:avLst/>
          </a:prstGeom>
          <a:noFill/>
        </p:spPr>
        <p:txBody>
          <a:bodyPr wrap="square" rtlCol="0">
            <a:spAutoFit/>
          </a:bodyPr>
          <a:lstStyle/>
          <a:p>
            <a:r>
              <a:rPr lang="en-US" sz="2800" b="1" dirty="0">
                <a:solidFill>
                  <a:schemeClr val="bg1"/>
                </a:solidFill>
                <a:latin typeface="Ink Free" panose="03080402000500000000" pitchFamily="66" charset="0"/>
              </a:rPr>
              <a:t>Produce more efficient code</a:t>
            </a:r>
          </a:p>
        </p:txBody>
      </p:sp>
      <p:sp>
        <p:nvSpPr>
          <p:cNvPr id="30" name="Rectangle: Folded Corner 29">
            <a:extLst>
              <a:ext uri="{FF2B5EF4-FFF2-40B4-BE49-F238E27FC236}">
                <a16:creationId xmlns:a16="http://schemas.microsoft.com/office/drawing/2014/main" id="{072F07D0-90B4-B8AB-A7BA-DF4B573960F4}"/>
              </a:ext>
            </a:extLst>
          </p:cNvPr>
          <p:cNvSpPr/>
          <p:nvPr/>
        </p:nvSpPr>
        <p:spPr>
          <a:xfrm rot="261996">
            <a:off x="8338752" y="1947483"/>
            <a:ext cx="2032369" cy="1725994"/>
          </a:xfrm>
          <a:prstGeom prst="foldedCorner">
            <a:avLst>
              <a:gd name="adj" fmla="val 31447"/>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TextBox 11">
            <a:extLst>
              <a:ext uri="{FF2B5EF4-FFF2-40B4-BE49-F238E27FC236}">
                <a16:creationId xmlns:a16="http://schemas.microsoft.com/office/drawing/2014/main" id="{067DB164-D2A1-B6B7-C902-CE09A81CE054}"/>
              </a:ext>
            </a:extLst>
          </p:cNvPr>
          <p:cNvSpPr txBox="1"/>
          <p:nvPr/>
        </p:nvSpPr>
        <p:spPr>
          <a:xfrm rot="233047">
            <a:off x="8609027" y="2107229"/>
            <a:ext cx="1603914" cy="1384995"/>
          </a:xfrm>
          <a:prstGeom prst="rect">
            <a:avLst/>
          </a:prstGeom>
          <a:noFill/>
        </p:spPr>
        <p:txBody>
          <a:bodyPr wrap="square" rtlCol="0">
            <a:spAutoFit/>
          </a:bodyPr>
          <a:lstStyle/>
          <a:p>
            <a:r>
              <a:rPr lang="en-US" sz="2800" b="1" dirty="0">
                <a:solidFill>
                  <a:schemeClr val="bg1"/>
                </a:solidFill>
                <a:latin typeface="Ink Free" panose="03080402000500000000" pitchFamily="66" charset="0"/>
              </a:rPr>
              <a:t>Simple &amp; Fast to decode</a:t>
            </a:r>
          </a:p>
        </p:txBody>
      </p:sp>
      <p:sp>
        <p:nvSpPr>
          <p:cNvPr id="40" name="Rectangle: Folded Corner 39">
            <a:extLst>
              <a:ext uri="{FF2B5EF4-FFF2-40B4-BE49-F238E27FC236}">
                <a16:creationId xmlns:a16="http://schemas.microsoft.com/office/drawing/2014/main" id="{6B0478B1-5759-1289-D00C-43759473E25A}"/>
              </a:ext>
            </a:extLst>
          </p:cNvPr>
          <p:cNvSpPr/>
          <p:nvPr/>
        </p:nvSpPr>
        <p:spPr>
          <a:xfrm rot="261996">
            <a:off x="5973980" y="1965636"/>
            <a:ext cx="2231865" cy="2252789"/>
          </a:xfrm>
          <a:prstGeom prst="foldedCorner">
            <a:avLst>
              <a:gd name="adj" fmla="val 3144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1" name="TextBox 40">
            <a:extLst>
              <a:ext uri="{FF2B5EF4-FFF2-40B4-BE49-F238E27FC236}">
                <a16:creationId xmlns:a16="http://schemas.microsoft.com/office/drawing/2014/main" id="{21B43C7C-8F6A-3935-A80F-DE14806A3363}"/>
              </a:ext>
            </a:extLst>
          </p:cNvPr>
          <p:cNvSpPr txBox="1"/>
          <p:nvPr/>
        </p:nvSpPr>
        <p:spPr>
          <a:xfrm rot="221354">
            <a:off x="6123418" y="2161214"/>
            <a:ext cx="2250868" cy="1815882"/>
          </a:xfrm>
          <a:prstGeom prst="rect">
            <a:avLst/>
          </a:prstGeom>
          <a:noFill/>
        </p:spPr>
        <p:txBody>
          <a:bodyPr wrap="square" rtlCol="0">
            <a:spAutoFit/>
          </a:bodyPr>
          <a:lstStyle/>
          <a:p>
            <a:r>
              <a:rPr lang="en-US" sz="2800" b="1" dirty="0">
                <a:solidFill>
                  <a:schemeClr val="bg1"/>
                </a:solidFill>
                <a:latin typeface="Ink Free" panose="03080402000500000000" pitchFamily="66" charset="0"/>
              </a:rPr>
              <a:t>Any register can be used for any purpose</a:t>
            </a:r>
          </a:p>
        </p:txBody>
      </p:sp>
    </p:spTree>
    <p:extLst>
      <p:ext uri="{BB962C8B-B14F-4D97-AF65-F5344CB8AC3E}">
        <p14:creationId xmlns:p14="http://schemas.microsoft.com/office/powerpoint/2010/main" val="3166470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1360078" y="6492875"/>
            <a:ext cx="771089" cy="365125"/>
          </a:xfrm>
        </p:spPr>
        <p:txBody>
          <a:bodyPr/>
          <a:lstStyle/>
          <a:p>
            <a:fld id="{F4FAB6BF-40DC-425D-9FBF-182EC001560C}" type="slidenum">
              <a:rPr lang="en-US" smtClean="0"/>
              <a:t>70</a:t>
            </a:fld>
            <a:endParaRPr lang="en-US" dirty="0"/>
          </a:p>
        </p:txBody>
      </p:sp>
      <p:sp>
        <p:nvSpPr>
          <p:cNvPr id="9" name="TextBox 8">
            <a:extLst>
              <a:ext uri="{FF2B5EF4-FFF2-40B4-BE49-F238E27FC236}">
                <a16:creationId xmlns:a16="http://schemas.microsoft.com/office/drawing/2014/main" id="{EB86423A-AE51-CB0F-9688-CA2AF3F95436}"/>
              </a:ext>
            </a:extLst>
          </p:cNvPr>
          <p:cNvSpPr txBox="1"/>
          <p:nvPr/>
        </p:nvSpPr>
        <p:spPr>
          <a:xfrm>
            <a:off x="320206" y="130855"/>
            <a:ext cx="2790385"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System Instructions</a:t>
            </a:r>
            <a:endParaRPr lang="en-US" sz="2000" dirty="0">
              <a:ln>
                <a:solidFill>
                  <a:srgbClr val="6600CC"/>
                </a:solidFill>
              </a:ln>
              <a:solidFill>
                <a:srgbClr val="6600CC"/>
              </a:solidFill>
            </a:endParaRPr>
          </a:p>
        </p:txBody>
      </p:sp>
      <p:pic>
        <p:nvPicPr>
          <p:cNvPr id="4" name="Picture 3">
            <a:extLst>
              <a:ext uri="{FF2B5EF4-FFF2-40B4-BE49-F238E27FC236}">
                <a16:creationId xmlns:a16="http://schemas.microsoft.com/office/drawing/2014/main" id="{C04CCCF1-4CCF-B8ED-E316-BF51863EADEB}"/>
              </a:ext>
            </a:extLst>
          </p:cNvPr>
          <p:cNvPicPr>
            <a:picLocks noChangeAspect="1"/>
          </p:cNvPicPr>
          <p:nvPr/>
        </p:nvPicPr>
        <p:blipFill>
          <a:blip r:embed="rId2"/>
          <a:stretch>
            <a:fillRect/>
          </a:stretch>
        </p:blipFill>
        <p:spPr>
          <a:xfrm>
            <a:off x="5335471" y="5787419"/>
            <a:ext cx="6444153" cy="881296"/>
          </a:xfrm>
          <a:prstGeom prst="rect">
            <a:avLst/>
          </a:prstGeom>
        </p:spPr>
      </p:pic>
      <p:sp>
        <p:nvSpPr>
          <p:cNvPr id="8" name="TextBox 7">
            <a:extLst>
              <a:ext uri="{FF2B5EF4-FFF2-40B4-BE49-F238E27FC236}">
                <a16:creationId xmlns:a16="http://schemas.microsoft.com/office/drawing/2014/main" id="{726EE85C-B920-4597-86D6-01288AA99B17}"/>
              </a:ext>
            </a:extLst>
          </p:cNvPr>
          <p:cNvSpPr txBox="1"/>
          <p:nvPr/>
        </p:nvSpPr>
        <p:spPr>
          <a:xfrm>
            <a:off x="199344" y="865981"/>
            <a:ext cx="11028950" cy="5509200"/>
          </a:xfrm>
          <a:prstGeom prst="rect">
            <a:avLst/>
          </a:prstGeom>
          <a:noFill/>
        </p:spPr>
        <p:txBody>
          <a:bodyPr wrap="square">
            <a:spAutoFit/>
          </a:bodyPr>
          <a:lstStyle/>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SYSTEM instructions are used to access system functionality that might require privileged access.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Encoded as R-type instructions</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SYSCALL: make a request to an operating system environment</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BREAK: used by debuggers to cause control to be transferred back to the debugging environment</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RDCYCLE: gives the number of clock cycles executed by the processor on which the hardware thread is running from an arbitrary start time in the past</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RDTIME: gives the real time that has passed from an arbitrary start time in the past</a:t>
            </a:r>
          </a:p>
          <a:p>
            <a:pPr marL="457200" indent="-457200">
              <a:buFont typeface="Wingdings" panose="05000000000000000000" pitchFamily="2" charset="2"/>
              <a:buChar char="ü"/>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RDINSTRET: gives the number of instructions retired by this hardware thread from some arbitrary start point in the past</a:t>
            </a:r>
          </a:p>
        </p:txBody>
      </p:sp>
    </p:spTree>
    <p:extLst>
      <p:ext uri="{BB962C8B-B14F-4D97-AF65-F5344CB8AC3E}">
        <p14:creationId xmlns:p14="http://schemas.microsoft.com/office/powerpoint/2010/main" val="2446827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croll: Horizontal 23">
            <a:extLst>
              <a:ext uri="{FF2B5EF4-FFF2-40B4-BE49-F238E27FC236}">
                <a16:creationId xmlns:a16="http://schemas.microsoft.com/office/drawing/2014/main" id="{B900E85D-E532-D90E-FB30-A45FA7101D85}"/>
              </a:ext>
            </a:extLst>
          </p:cNvPr>
          <p:cNvSpPr/>
          <p:nvPr/>
        </p:nvSpPr>
        <p:spPr>
          <a:xfrm>
            <a:off x="3662841" y="3171418"/>
            <a:ext cx="8014447" cy="3500374"/>
          </a:xfrm>
          <a:custGeom>
            <a:avLst/>
            <a:gdLst>
              <a:gd name="connsiteX0" fmla="*/ 8014447 w 8014447"/>
              <a:gd name="connsiteY0" fmla="*/ 0 h 3500374"/>
              <a:gd name="connsiteX1" fmla="*/ 8014447 w 8014447"/>
              <a:gd name="connsiteY1" fmla="*/ 0 h 3500374"/>
              <a:gd name="connsiteX2" fmla="*/ 8014447 w 8014447"/>
              <a:gd name="connsiteY2" fmla="*/ 0 h 3500374"/>
              <a:gd name="connsiteX3" fmla="*/ 8014447 w 8014447"/>
              <a:gd name="connsiteY3" fmla="*/ 0 h 3500374"/>
              <a:gd name="connsiteX4" fmla="*/ 8014447 w 8014447"/>
              <a:gd name="connsiteY4" fmla="*/ 0 h 3500374"/>
              <a:gd name="connsiteX5" fmla="*/ 8014447 w 8014447"/>
              <a:gd name="connsiteY5" fmla="*/ 0 h 3500374"/>
              <a:gd name="connsiteX6" fmla="*/ 7281698 w 8014447"/>
              <a:gd name="connsiteY6" fmla="*/ 0 h 3500374"/>
              <a:gd name="connsiteX7" fmla="*/ 6629093 w 8014447"/>
              <a:gd name="connsiteY7" fmla="*/ 0 h 3500374"/>
              <a:gd name="connsiteX8" fmla="*/ 5896343 w 8014447"/>
              <a:gd name="connsiteY8" fmla="*/ 0 h 3500374"/>
              <a:gd name="connsiteX9" fmla="*/ 5243738 w 8014447"/>
              <a:gd name="connsiteY9" fmla="*/ 0 h 3500374"/>
              <a:gd name="connsiteX10" fmla="*/ 4911711 w 8014447"/>
              <a:gd name="connsiteY10" fmla="*/ 0 h 3500374"/>
              <a:gd name="connsiteX11" fmla="*/ 4499540 w 8014447"/>
              <a:gd name="connsiteY11" fmla="*/ 0 h 3500374"/>
              <a:gd name="connsiteX12" fmla="*/ 3927079 w 8014447"/>
              <a:gd name="connsiteY12" fmla="*/ 0 h 3500374"/>
              <a:gd name="connsiteX13" fmla="*/ 3514907 w 8014447"/>
              <a:gd name="connsiteY13" fmla="*/ 0 h 3500374"/>
              <a:gd name="connsiteX14" fmla="*/ 3182880 w 8014447"/>
              <a:gd name="connsiteY14" fmla="*/ 0 h 3500374"/>
              <a:gd name="connsiteX15" fmla="*/ 2450131 w 8014447"/>
              <a:gd name="connsiteY15" fmla="*/ 0 h 3500374"/>
              <a:gd name="connsiteX16" fmla="*/ 2118104 w 8014447"/>
              <a:gd name="connsiteY16" fmla="*/ 0 h 3500374"/>
              <a:gd name="connsiteX17" fmla="*/ 1465499 w 8014447"/>
              <a:gd name="connsiteY17" fmla="*/ 0 h 3500374"/>
              <a:gd name="connsiteX18" fmla="*/ 1133472 w 8014447"/>
              <a:gd name="connsiteY18" fmla="*/ 0 h 3500374"/>
              <a:gd name="connsiteX19" fmla="*/ 0 w 8014447"/>
              <a:gd name="connsiteY19" fmla="*/ 0 h 3500374"/>
              <a:gd name="connsiteX20" fmla="*/ 0 w 8014447"/>
              <a:gd name="connsiteY20" fmla="*/ 0 h 3500374"/>
              <a:gd name="connsiteX21" fmla="*/ 0 w 8014447"/>
              <a:gd name="connsiteY21" fmla="*/ 618399 h 3500374"/>
              <a:gd name="connsiteX22" fmla="*/ 0 w 8014447"/>
              <a:gd name="connsiteY22" fmla="*/ 1201795 h 3500374"/>
              <a:gd name="connsiteX23" fmla="*/ 0 w 8014447"/>
              <a:gd name="connsiteY23" fmla="*/ 1750187 h 3500374"/>
              <a:gd name="connsiteX24" fmla="*/ 0 w 8014447"/>
              <a:gd name="connsiteY24" fmla="*/ 2368586 h 3500374"/>
              <a:gd name="connsiteX25" fmla="*/ 0 w 8014447"/>
              <a:gd name="connsiteY25" fmla="*/ 2916978 h 3500374"/>
              <a:gd name="connsiteX26" fmla="*/ 0 w 8014447"/>
              <a:gd name="connsiteY26" fmla="*/ 3500374 h 3500374"/>
              <a:gd name="connsiteX27" fmla="*/ 0 w 8014447"/>
              <a:gd name="connsiteY27" fmla="*/ 3500374 h 3500374"/>
              <a:gd name="connsiteX28" fmla="*/ 0 w 8014447"/>
              <a:gd name="connsiteY28" fmla="*/ 3500374 h 3500374"/>
              <a:gd name="connsiteX29" fmla="*/ 0 w 8014447"/>
              <a:gd name="connsiteY29" fmla="*/ 3500374 h 3500374"/>
              <a:gd name="connsiteX30" fmla="*/ 412172 w 8014447"/>
              <a:gd name="connsiteY30" fmla="*/ 3500374 h 3500374"/>
              <a:gd name="connsiteX31" fmla="*/ 904488 w 8014447"/>
              <a:gd name="connsiteY31" fmla="*/ 3500374 h 3500374"/>
              <a:gd name="connsiteX32" fmla="*/ 1396804 w 8014447"/>
              <a:gd name="connsiteY32" fmla="*/ 3500374 h 3500374"/>
              <a:gd name="connsiteX33" fmla="*/ 2049409 w 8014447"/>
              <a:gd name="connsiteY33" fmla="*/ 3500374 h 3500374"/>
              <a:gd name="connsiteX34" fmla="*/ 2782158 w 8014447"/>
              <a:gd name="connsiteY34" fmla="*/ 3500374 h 3500374"/>
              <a:gd name="connsiteX35" fmla="*/ 3114185 w 8014447"/>
              <a:gd name="connsiteY35" fmla="*/ 3500374 h 3500374"/>
              <a:gd name="connsiteX36" fmla="*/ 3606501 w 8014447"/>
              <a:gd name="connsiteY36" fmla="*/ 3500374 h 3500374"/>
              <a:gd name="connsiteX37" fmla="*/ 4178962 w 8014447"/>
              <a:gd name="connsiteY37" fmla="*/ 3500374 h 3500374"/>
              <a:gd name="connsiteX38" fmla="*/ 4591133 w 8014447"/>
              <a:gd name="connsiteY38" fmla="*/ 3500374 h 3500374"/>
              <a:gd name="connsiteX39" fmla="*/ 5243738 w 8014447"/>
              <a:gd name="connsiteY39" fmla="*/ 3500374 h 3500374"/>
              <a:gd name="connsiteX40" fmla="*/ 5896343 w 8014447"/>
              <a:gd name="connsiteY40" fmla="*/ 3500374 h 3500374"/>
              <a:gd name="connsiteX41" fmla="*/ 6228370 w 8014447"/>
              <a:gd name="connsiteY41" fmla="*/ 3500374 h 3500374"/>
              <a:gd name="connsiteX42" fmla="*/ 6800831 w 8014447"/>
              <a:gd name="connsiteY42" fmla="*/ 3500374 h 3500374"/>
              <a:gd name="connsiteX43" fmla="*/ 7213002 w 8014447"/>
              <a:gd name="connsiteY43" fmla="*/ 3500374 h 3500374"/>
              <a:gd name="connsiteX44" fmla="*/ 8014447 w 8014447"/>
              <a:gd name="connsiteY44" fmla="*/ 3500374 h 3500374"/>
              <a:gd name="connsiteX45" fmla="*/ 8014447 w 8014447"/>
              <a:gd name="connsiteY45" fmla="*/ 3500374 h 3500374"/>
              <a:gd name="connsiteX46" fmla="*/ 8014447 w 8014447"/>
              <a:gd name="connsiteY46" fmla="*/ 2986986 h 3500374"/>
              <a:gd name="connsiteX47" fmla="*/ 8014447 w 8014447"/>
              <a:gd name="connsiteY47" fmla="*/ 2368586 h 3500374"/>
              <a:gd name="connsiteX48" fmla="*/ 8014447 w 8014447"/>
              <a:gd name="connsiteY48" fmla="*/ 1715183 h 3500374"/>
              <a:gd name="connsiteX49" fmla="*/ 8014447 w 8014447"/>
              <a:gd name="connsiteY49" fmla="*/ 1131788 h 3500374"/>
              <a:gd name="connsiteX50" fmla="*/ 8014447 w 8014447"/>
              <a:gd name="connsiteY50" fmla="*/ 618399 h 3500374"/>
              <a:gd name="connsiteX51" fmla="*/ 8014447 w 8014447"/>
              <a:gd name="connsiteY51" fmla="*/ 0 h 3500374"/>
              <a:gd name="connsiteX52" fmla="*/ 0 w 8014447"/>
              <a:gd name="connsiteY52" fmla="*/ 0 h 3500374"/>
              <a:gd name="connsiteX53" fmla="*/ 0 w 8014447"/>
              <a:gd name="connsiteY53" fmla="*/ 0 h 3500374"/>
              <a:gd name="connsiteX54" fmla="*/ 0 w 8014447"/>
              <a:gd name="connsiteY54" fmla="*/ 0 h 3500374"/>
              <a:gd name="connsiteX55" fmla="*/ 0 w 8014447"/>
              <a:gd name="connsiteY55" fmla="*/ 0 h 3500374"/>
              <a:gd name="connsiteX0" fmla="*/ 0 w 8014447"/>
              <a:gd name="connsiteY0" fmla="*/ 0 h 3500374"/>
              <a:gd name="connsiteX1" fmla="*/ 0 w 8014447"/>
              <a:gd name="connsiteY1" fmla="*/ 0 h 3500374"/>
              <a:gd name="connsiteX2" fmla="*/ 0 w 8014447"/>
              <a:gd name="connsiteY2" fmla="*/ 0 h 3500374"/>
              <a:gd name="connsiteX3" fmla="*/ 0 w 8014447"/>
              <a:gd name="connsiteY3" fmla="*/ 0 h 3500374"/>
              <a:gd name="connsiteX4" fmla="*/ 8014447 w 8014447"/>
              <a:gd name="connsiteY4" fmla="*/ 0 h 3500374"/>
              <a:gd name="connsiteX5" fmla="*/ 8014447 w 8014447"/>
              <a:gd name="connsiteY5" fmla="*/ 0 h 3500374"/>
              <a:gd name="connsiteX6" fmla="*/ 8014447 w 8014447"/>
              <a:gd name="connsiteY6" fmla="*/ 0 h 3500374"/>
              <a:gd name="connsiteX7" fmla="*/ 8014447 w 8014447"/>
              <a:gd name="connsiteY7" fmla="*/ 0 h 3500374"/>
              <a:gd name="connsiteX8" fmla="*/ 8014447 w 8014447"/>
              <a:gd name="connsiteY8" fmla="*/ 0 h 3500374"/>
              <a:gd name="connsiteX9" fmla="*/ 8014447 w 8014447"/>
              <a:gd name="connsiteY9" fmla="*/ 0 h 3500374"/>
              <a:gd name="connsiteX0" fmla="*/ 0 w 8014447"/>
              <a:gd name="connsiteY0" fmla="*/ 0 h 3500374"/>
              <a:gd name="connsiteX1" fmla="*/ 0 w 8014447"/>
              <a:gd name="connsiteY1" fmla="*/ 0 h 3500374"/>
              <a:gd name="connsiteX2" fmla="*/ 412172 w 8014447"/>
              <a:gd name="connsiteY2" fmla="*/ 0 h 3500374"/>
              <a:gd name="connsiteX3" fmla="*/ 984632 w 8014447"/>
              <a:gd name="connsiteY3" fmla="*/ 0 h 3500374"/>
              <a:gd name="connsiteX4" fmla="*/ 1557093 w 8014447"/>
              <a:gd name="connsiteY4" fmla="*/ 0 h 3500374"/>
              <a:gd name="connsiteX5" fmla="*/ 2049409 w 8014447"/>
              <a:gd name="connsiteY5" fmla="*/ 0 h 3500374"/>
              <a:gd name="connsiteX6" fmla="*/ 2381436 w 8014447"/>
              <a:gd name="connsiteY6" fmla="*/ 0 h 3500374"/>
              <a:gd name="connsiteX7" fmla="*/ 2953896 w 8014447"/>
              <a:gd name="connsiteY7" fmla="*/ 0 h 3500374"/>
              <a:gd name="connsiteX8" fmla="*/ 3366068 w 8014447"/>
              <a:gd name="connsiteY8" fmla="*/ 0 h 3500374"/>
              <a:gd name="connsiteX9" fmla="*/ 3778239 w 8014447"/>
              <a:gd name="connsiteY9" fmla="*/ 0 h 3500374"/>
              <a:gd name="connsiteX10" fmla="*/ 4350700 w 8014447"/>
              <a:gd name="connsiteY10" fmla="*/ 0 h 3500374"/>
              <a:gd name="connsiteX11" fmla="*/ 4843016 w 8014447"/>
              <a:gd name="connsiteY11" fmla="*/ 0 h 3500374"/>
              <a:gd name="connsiteX12" fmla="*/ 5415476 w 8014447"/>
              <a:gd name="connsiteY12" fmla="*/ 0 h 3500374"/>
              <a:gd name="connsiteX13" fmla="*/ 5987937 w 8014447"/>
              <a:gd name="connsiteY13" fmla="*/ 0 h 3500374"/>
              <a:gd name="connsiteX14" fmla="*/ 6560397 w 8014447"/>
              <a:gd name="connsiteY14" fmla="*/ 0 h 3500374"/>
              <a:gd name="connsiteX15" fmla="*/ 7213002 w 8014447"/>
              <a:gd name="connsiteY15" fmla="*/ 0 h 3500374"/>
              <a:gd name="connsiteX16" fmla="*/ 8014447 w 8014447"/>
              <a:gd name="connsiteY16" fmla="*/ 0 h 3500374"/>
              <a:gd name="connsiteX17" fmla="*/ 8014447 w 8014447"/>
              <a:gd name="connsiteY17" fmla="*/ 0 h 3500374"/>
              <a:gd name="connsiteX18" fmla="*/ 8014447 w 8014447"/>
              <a:gd name="connsiteY18" fmla="*/ 0 h 3500374"/>
              <a:gd name="connsiteX19" fmla="*/ 8014447 w 8014447"/>
              <a:gd name="connsiteY19" fmla="*/ 0 h 3500374"/>
              <a:gd name="connsiteX20" fmla="*/ 8014447 w 8014447"/>
              <a:gd name="connsiteY20" fmla="*/ 513388 h 3500374"/>
              <a:gd name="connsiteX21" fmla="*/ 8014447 w 8014447"/>
              <a:gd name="connsiteY21" fmla="*/ 1096784 h 3500374"/>
              <a:gd name="connsiteX22" fmla="*/ 8014447 w 8014447"/>
              <a:gd name="connsiteY22" fmla="*/ 1750187 h 3500374"/>
              <a:gd name="connsiteX23" fmla="*/ 8014447 w 8014447"/>
              <a:gd name="connsiteY23" fmla="*/ 2368586 h 3500374"/>
              <a:gd name="connsiteX24" fmla="*/ 8014447 w 8014447"/>
              <a:gd name="connsiteY24" fmla="*/ 2916978 h 3500374"/>
              <a:gd name="connsiteX25" fmla="*/ 8014447 w 8014447"/>
              <a:gd name="connsiteY25" fmla="*/ 3500374 h 3500374"/>
              <a:gd name="connsiteX26" fmla="*/ 8014447 w 8014447"/>
              <a:gd name="connsiteY26" fmla="*/ 3500374 h 3500374"/>
              <a:gd name="connsiteX27" fmla="*/ 7441987 w 8014447"/>
              <a:gd name="connsiteY27" fmla="*/ 3500374 h 3500374"/>
              <a:gd name="connsiteX28" fmla="*/ 6869526 w 8014447"/>
              <a:gd name="connsiteY28" fmla="*/ 3500374 h 3500374"/>
              <a:gd name="connsiteX29" fmla="*/ 6537499 w 8014447"/>
              <a:gd name="connsiteY29" fmla="*/ 3500374 h 3500374"/>
              <a:gd name="connsiteX30" fmla="*/ 6205472 w 8014447"/>
              <a:gd name="connsiteY30" fmla="*/ 3500374 h 3500374"/>
              <a:gd name="connsiteX31" fmla="*/ 5873445 w 8014447"/>
              <a:gd name="connsiteY31" fmla="*/ 3500374 h 3500374"/>
              <a:gd name="connsiteX32" fmla="*/ 5140695 w 8014447"/>
              <a:gd name="connsiteY32" fmla="*/ 3500374 h 3500374"/>
              <a:gd name="connsiteX33" fmla="*/ 4648379 w 8014447"/>
              <a:gd name="connsiteY33" fmla="*/ 3500374 h 3500374"/>
              <a:gd name="connsiteX34" fmla="*/ 4156063 w 8014447"/>
              <a:gd name="connsiteY34" fmla="*/ 3500374 h 3500374"/>
              <a:gd name="connsiteX35" fmla="*/ 3743892 w 8014447"/>
              <a:gd name="connsiteY35" fmla="*/ 3500374 h 3500374"/>
              <a:gd name="connsiteX36" fmla="*/ 3251576 w 8014447"/>
              <a:gd name="connsiteY36" fmla="*/ 3500374 h 3500374"/>
              <a:gd name="connsiteX37" fmla="*/ 2919549 w 8014447"/>
              <a:gd name="connsiteY37" fmla="*/ 3500374 h 3500374"/>
              <a:gd name="connsiteX38" fmla="*/ 2507377 w 8014447"/>
              <a:gd name="connsiteY38" fmla="*/ 3500374 h 3500374"/>
              <a:gd name="connsiteX39" fmla="*/ 2095205 w 8014447"/>
              <a:gd name="connsiteY39" fmla="*/ 3500374 h 3500374"/>
              <a:gd name="connsiteX40" fmla="*/ 1602889 w 8014447"/>
              <a:gd name="connsiteY40" fmla="*/ 3500374 h 3500374"/>
              <a:gd name="connsiteX41" fmla="*/ 1270862 w 8014447"/>
              <a:gd name="connsiteY41" fmla="*/ 3500374 h 3500374"/>
              <a:gd name="connsiteX42" fmla="*/ 618257 w 8014447"/>
              <a:gd name="connsiteY42" fmla="*/ 3500374 h 3500374"/>
              <a:gd name="connsiteX43" fmla="*/ 0 w 8014447"/>
              <a:gd name="connsiteY43" fmla="*/ 3500374 h 3500374"/>
              <a:gd name="connsiteX44" fmla="*/ 0 w 8014447"/>
              <a:gd name="connsiteY44" fmla="*/ 3500374 h 3500374"/>
              <a:gd name="connsiteX45" fmla="*/ 0 w 8014447"/>
              <a:gd name="connsiteY45" fmla="*/ 3500374 h 3500374"/>
              <a:gd name="connsiteX46" fmla="*/ 0 w 8014447"/>
              <a:gd name="connsiteY46" fmla="*/ 3500374 h 3500374"/>
              <a:gd name="connsiteX47" fmla="*/ 0 w 8014447"/>
              <a:gd name="connsiteY47" fmla="*/ 2916978 h 3500374"/>
              <a:gd name="connsiteX48" fmla="*/ 0 w 8014447"/>
              <a:gd name="connsiteY48" fmla="*/ 2333583 h 3500374"/>
              <a:gd name="connsiteX49" fmla="*/ 0 w 8014447"/>
              <a:gd name="connsiteY49" fmla="*/ 1855198 h 3500374"/>
              <a:gd name="connsiteX50" fmla="*/ 0 w 8014447"/>
              <a:gd name="connsiteY50" fmla="*/ 1271803 h 3500374"/>
              <a:gd name="connsiteX51" fmla="*/ 0 w 8014447"/>
              <a:gd name="connsiteY51" fmla="*/ 653403 h 3500374"/>
              <a:gd name="connsiteX52" fmla="*/ 0 w 8014447"/>
              <a:gd name="connsiteY52" fmla="*/ 0 h 3500374"/>
              <a:gd name="connsiteX53" fmla="*/ 8014447 w 8014447"/>
              <a:gd name="connsiteY53" fmla="*/ 0 h 3500374"/>
              <a:gd name="connsiteX54" fmla="*/ 8014447 w 8014447"/>
              <a:gd name="connsiteY54" fmla="*/ 0 h 3500374"/>
              <a:gd name="connsiteX55" fmla="*/ 8014447 w 8014447"/>
              <a:gd name="connsiteY55" fmla="*/ 0 h 3500374"/>
              <a:gd name="connsiteX56" fmla="*/ 8014447 w 8014447"/>
              <a:gd name="connsiteY56" fmla="*/ 0 h 3500374"/>
              <a:gd name="connsiteX57" fmla="*/ 8014447 w 8014447"/>
              <a:gd name="connsiteY57" fmla="*/ 0 h 3500374"/>
              <a:gd name="connsiteX58" fmla="*/ 8014447 w 8014447"/>
              <a:gd name="connsiteY58" fmla="*/ 0 h 3500374"/>
              <a:gd name="connsiteX59" fmla="*/ 8014447 w 8014447"/>
              <a:gd name="connsiteY59" fmla="*/ 0 h 3500374"/>
              <a:gd name="connsiteX60" fmla="*/ 0 w 8014447"/>
              <a:gd name="connsiteY60" fmla="*/ 0 h 3500374"/>
              <a:gd name="connsiteX61" fmla="*/ 0 w 8014447"/>
              <a:gd name="connsiteY61" fmla="*/ 0 h 3500374"/>
              <a:gd name="connsiteX62" fmla="*/ 0 w 8014447"/>
              <a:gd name="connsiteY62" fmla="*/ 0 h 3500374"/>
              <a:gd name="connsiteX63" fmla="*/ 0 w 8014447"/>
              <a:gd name="connsiteY63" fmla="*/ 0 h 3500374"/>
              <a:gd name="connsiteX64" fmla="*/ 0 w 8014447"/>
              <a:gd name="connsiteY64" fmla="*/ 0 h 3500374"/>
              <a:gd name="connsiteX65" fmla="*/ 0 w 8014447"/>
              <a:gd name="connsiteY65" fmla="*/ 0 h 3500374"/>
              <a:gd name="connsiteX66" fmla="*/ 0 w 8014447"/>
              <a:gd name="connsiteY66" fmla="*/ 0 h 3500374"/>
              <a:gd name="connsiteX67" fmla="*/ 0 w 8014447"/>
              <a:gd name="connsiteY67" fmla="*/ 653403 h 3500374"/>
              <a:gd name="connsiteX68" fmla="*/ 0 w 8014447"/>
              <a:gd name="connsiteY68" fmla="*/ 1166791 h 3500374"/>
              <a:gd name="connsiteX69" fmla="*/ 0 w 8014447"/>
              <a:gd name="connsiteY69" fmla="*/ 1715183 h 3500374"/>
              <a:gd name="connsiteX70" fmla="*/ 0 w 8014447"/>
              <a:gd name="connsiteY70" fmla="*/ 2298579 h 3500374"/>
              <a:gd name="connsiteX71" fmla="*/ 0 w 8014447"/>
              <a:gd name="connsiteY71" fmla="*/ 2846971 h 3500374"/>
              <a:gd name="connsiteX72" fmla="*/ 0 w 8014447"/>
              <a:gd name="connsiteY72" fmla="*/ 3500374 h 350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014447" h="3500374" stroke="0" extrusionOk="0">
                <a:moveTo>
                  <a:pt x="8014447" y="0"/>
                </a:moveTo>
                <a:lnTo>
                  <a:pt x="8014447" y="0"/>
                </a:lnTo>
                <a:lnTo>
                  <a:pt x="8014447" y="0"/>
                </a:lnTo>
                <a:lnTo>
                  <a:pt x="8014447" y="0"/>
                </a:lnTo>
                <a:lnTo>
                  <a:pt x="8014447" y="0"/>
                </a:lnTo>
                <a:lnTo>
                  <a:pt x="8014447" y="0"/>
                </a:lnTo>
                <a:cubicBezTo>
                  <a:pt x="7667154" y="1565"/>
                  <a:pt x="7462329" y="-86674"/>
                  <a:pt x="7281698" y="0"/>
                </a:cubicBezTo>
                <a:cubicBezTo>
                  <a:pt x="7101067" y="86674"/>
                  <a:pt x="6850776" y="-54992"/>
                  <a:pt x="6629093" y="0"/>
                </a:cubicBezTo>
                <a:cubicBezTo>
                  <a:pt x="6407410" y="54992"/>
                  <a:pt x="6165772" y="-86423"/>
                  <a:pt x="5896343" y="0"/>
                </a:cubicBezTo>
                <a:cubicBezTo>
                  <a:pt x="5626914" y="86423"/>
                  <a:pt x="5526733" y="-34376"/>
                  <a:pt x="5243738" y="0"/>
                </a:cubicBezTo>
                <a:cubicBezTo>
                  <a:pt x="4960743" y="34376"/>
                  <a:pt x="5069387" y="-2256"/>
                  <a:pt x="4911711" y="0"/>
                </a:cubicBezTo>
                <a:cubicBezTo>
                  <a:pt x="4754035" y="2256"/>
                  <a:pt x="4595611" y="-9530"/>
                  <a:pt x="4499540" y="0"/>
                </a:cubicBezTo>
                <a:cubicBezTo>
                  <a:pt x="4403469" y="9530"/>
                  <a:pt x="4202438" y="-54878"/>
                  <a:pt x="3927079" y="0"/>
                </a:cubicBezTo>
                <a:cubicBezTo>
                  <a:pt x="3651720" y="54878"/>
                  <a:pt x="3620584" y="-20573"/>
                  <a:pt x="3514907" y="0"/>
                </a:cubicBezTo>
                <a:cubicBezTo>
                  <a:pt x="3409230" y="20573"/>
                  <a:pt x="3257994" y="-34817"/>
                  <a:pt x="3182880" y="0"/>
                </a:cubicBezTo>
                <a:cubicBezTo>
                  <a:pt x="3107766" y="34817"/>
                  <a:pt x="2612407" y="-58157"/>
                  <a:pt x="2450131" y="0"/>
                </a:cubicBezTo>
                <a:cubicBezTo>
                  <a:pt x="2287855" y="58157"/>
                  <a:pt x="2251882" y="-33860"/>
                  <a:pt x="2118104" y="0"/>
                </a:cubicBezTo>
                <a:cubicBezTo>
                  <a:pt x="1984326" y="33860"/>
                  <a:pt x="1750323" y="-63361"/>
                  <a:pt x="1465499" y="0"/>
                </a:cubicBezTo>
                <a:cubicBezTo>
                  <a:pt x="1180676" y="63361"/>
                  <a:pt x="1217187" y="-5198"/>
                  <a:pt x="1133472" y="0"/>
                </a:cubicBezTo>
                <a:cubicBezTo>
                  <a:pt x="1049757" y="5198"/>
                  <a:pt x="398217" y="-27062"/>
                  <a:pt x="0" y="0"/>
                </a:cubicBezTo>
                <a:lnTo>
                  <a:pt x="0" y="0"/>
                </a:lnTo>
                <a:cubicBezTo>
                  <a:pt x="7744" y="225073"/>
                  <a:pt x="-24156" y="472753"/>
                  <a:pt x="0" y="618399"/>
                </a:cubicBezTo>
                <a:cubicBezTo>
                  <a:pt x="24156" y="764045"/>
                  <a:pt x="-57872" y="923813"/>
                  <a:pt x="0" y="1201795"/>
                </a:cubicBezTo>
                <a:cubicBezTo>
                  <a:pt x="57872" y="1479777"/>
                  <a:pt x="-60442" y="1588403"/>
                  <a:pt x="0" y="1750187"/>
                </a:cubicBezTo>
                <a:cubicBezTo>
                  <a:pt x="60442" y="1911971"/>
                  <a:pt x="-62516" y="2234364"/>
                  <a:pt x="0" y="2368586"/>
                </a:cubicBezTo>
                <a:cubicBezTo>
                  <a:pt x="62516" y="2502808"/>
                  <a:pt x="-36541" y="2691759"/>
                  <a:pt x="0" y="2916978"/>
                </a:cubicBezTo>
                <a:cubicBezTo>
                  <a:pt x="36541" y="3142197"/>
                  <a:pt x="-40664" y="3371205"/>
                  <a:pt x="0" y="3500374"/>
                </a:cubicBezTo>
                <a:lnTo>
                  <a:pt x="0" y="3500374"/>
                </a:lnTo>
                <a:lnTo>
                  <a:pt x="0" y="3500374"/>
                </a:lnTo>
                <a:lnTo>
                  <a:pt x="0" y="3500374"/>
                </a:lnTo>
                <a:cubicBezTo>
                  <a:pt x="120041" y="3467377"/>
                  <a:pt x="297558" y="3537604"/>
                  <a:pt x="412172" y="3500374"/>
                </a:cubicBezTo>
                <a:cubicBezTo>
                  <a:pt x="526786" y="3463144"/>
                  <a:pt x="680706" y="3531905"/>
                  <a:pt x="904488" y="3500374"/>
                </a:cubicBezTo>
                <a:cubicBezTo>
                  <a:pt x="1128270" y="3468843"/>
                  <a:pt x="1241823" y="3505314"/>
                  <a:pt x="1396804" y="3500374"/>
                </a:cubicBezTo>
                <a:cubicBezTo>
                  <a:pt x="1551785" y="3495434"/>
                  <a:pt x="1767450" y="3522603"/>
                  <a:pt x="2049409" y="3500374"/>
                </a:cubicBezTo>
                <a:cubicBezTo>
                  <a:pt x="2331369" y="3478145"/>
                  <a:pt x="2630989" y="3586863"/>
                  <a:pt x="2782158" y="3500374"/>
                </a:cubicBezTo>
                <a:cubicBezTo>
                  <a:pt x="2933327" y="3413885"/>
                  <a:pt x="3025381" y="3528004"/>
                  <a:pt x="3114185" y="3500374"/>
                </a:cubicBezTo>
                <a:cubicBezTo>
                  <a:pt x="3202989" y="3472744"/>
                  <a:pt x="3495053" y="3522489"/>
                  <a:pt x="3606501" y="3500374"/>
                </a:cubicBezTo>
                <a:cubicBezTo>
                  <a:pt x="3717949" y="3478259"/>
                  <a:pt x="3973259" y="3546519"/>
                  <a:pt x="4178962" y="3500374"/>
                </a:cubicBezTo>
                <a:cubicBezTo>
                  <a:pt x="4384665" y="3454229"/>
                  <a:pt x="4476730" y="3510288"/>
                  <a:pt x="4591133" y="3500374"/>
                </a:cubicBezTo>
                <a:cubicBezTo>
                  <a:pt x="4705536" y="3490460"/>
                  <a:pt x="4973074" y="3545695"/>
                  <a:pt x="5243738" y="3500374"/>
                </a:cubicBezTo>
                <a:cubicBezTo>
                  <a:pt x="5514402" y="3455053"/>
                  <a:pt x="5721182" y="3517761"/>
                  <a:pt x="5896343" y="3500374"/>
                </a:cubicBezTo>
                <a:cubicBezTo>
                  <a:pt x="6071505" y="3482987"/>
                  <a:pt x="6102380" y="3511568"/>
                  <a:pt x="6228370" y="3500374"/>
                </a:cubicBezTo>
                <a:cubicBezTo>
                  <a:pt x="6354360" y="3489180"/>
                  <a:pt x="6568654" y="3566150"/>
                  <a:pt x="6800831" y="3500374"/>
                </a:cubicBezTo>
                <a:cubicBezTo>
                  <a:pt x="7033008" y="3434598"/>
                  <a:pt x="7122852" y="3510081"/>
                  <a:pt x="7213002" y="3500374"/>
                </a:cubicBezTo>
                <a:cubicBezTo>
                  <a:pt x="7303152" y="3490667"/>
                  <a:pt x="7673065" y="3594963"/>
                  <a:pt x="8014447" y="3500374"/>
                </a:cubicBezTo>
                <a:lnTo>
                  <a:pt x="8014447" y="3500374"/>
                </a:lnTo>
                <a:cubicBezTo>
                  <a:pt x="8010728" y="3336443"/>
                  <a:pt x="8025692" y="3184434"/>
                  <a:pt x="8014447" y="2986986"/>
                </a:cubicBezTo>
                <a:cubicBezTo>
                  <a:pt x="8003202" y="2789538"/>
                  <a:pt x="8078403" y="2662054"/>
                  <a:pt x="8014447" y="2368586"/>
                </a:cubicBezTo>
                <a:cubicBezTo>
                  <a:pt x="7950491" y="2075118"/>
                  <a:pt x="8043108" y="1909903"/>
                  <a:pt x="8014447" y="1715183"/>
                </a:cubicBezTo>
                <a:cubicBezTo>
                  <a:pt x="7985786" y="1520463"/>
                  <a:pt x="8067355" y="1321476"/>
                  <a:pt x="8014447" y="1131788"/>
                </a:cubicBezTo>
                <a:cubicBezTo>
                  <a:pt x="7961539" y="942101"/>
                  <a:pt x="8049221" y="764101"/>
                  <a:pt x="8014447" y="618399"/>
                </a:cubicBezTo>
                <a:cubicBezTo>
                  <a:pt x="7979673" y="472697"/>
                  <a:pt x="8062358" y="167987"/>
                  <a:pt x="8014447" y="0"/>
                </a:cubicBezTo>
                <a:close/>
                <a:moveTo>
                  <a:pt x="0" y="0"/>
                </a:moveTo>
                <a:lnTo>
                  <a:pt x="0" y="0"/>
                </a:lnTo>
                <a:lnTo>
                  <a:pt x="0" y="0"/>
                </a:lnTo>
                <a:lnTo>
                  <a:pt x="0" y="0"/>
                </a:lnTo>
                <a:close/>
              </a:path>
              <a:path w="8014447" h="3500374" fill="darkenLess" stroke="0" extrusionOk="0">
                <a:moveTo>
                  <a:pt x="0" y="0"/>
                </a:moveTo>
                <a:lnTo>
                  <a:pt x="0" y="0"/>
                </a:lnTo>
                <a:lnTo>
                  <a:pt x="0" y="0"/>
                </a:lnTo>
                <a:lnTo>
                  <a:pt x="0" y="0"/>
                </a:lnTo>
                <a:close/>
                <a:moveTo>
                  <a:pt x="8014447" y="0"/>
                </a:moveTo>
                <a:lnTo>
                  <a:pt x="8014447" y="0"/>
                </a:lnTo>
                <a:lnTo>
                  <a:pt x="8014447" y="0"/>
                </a:lnTo>
                <a:lnTo>
                  <a:pt x="8014447" y="0"/>
                </a:lnTo>
                <a:lnTo>
                  <a:pt x="8014447" y="0"/>
                </a:lnTo>
                <a:lnTo>
                  <a:pt x="8014447" y="0"/>
                </a:lnTo>
                <a:close/>
              </a:path>
              <a:path w="8014447" h="3500374" fill="none" extrusionOk="0">
                <a:moveTo>
                  <a:pt x="0" y="0"/>
                </a:moveTo>
                <a:lnTo>
                  <a:pt x="0" y="0"/>
                </a:lnTo>
                <a:cubicBezTo>
                  <a:pt x="165620" y="-26342"/>
                  <a:pt x="291948" y="11825"/>
                  <a:pt x="412172" y="0"/>
                </a:cubicBezTo>
                <a:cubicBezTo>
                  <a:pt x="532396" y="-11825"/>
                  <a:pt x="747775" y="7378"/>
                  <a:pt x="984632" y="0"/>
                </a:cubicBezTo>
                <a:cubicBezTo>
                  <a:pt x="1221489" y="-7378"/>
                  <a:pt x="1373862" y="56726"/>
                  <a:pt x="1557093" y="0"/>
                </a:cubicBezTo>
                <a:cubicBezTo>
                  <a:pt x="1740324" y="-56726"/>
                  <a:pt x="1898922" y="57136"/>
                  <a:pt x="2049409" y="0"/>
                </a:cubicBezTo>
                <a:cubicBezTo>
                  <a:pt x="2199896" y="-57136"/>
                  <a:pt x="2233613" y="34933"/>
                  <a:pt x="2381436" y="0"/>
                </a:cubicBezTo>
                <a:cubicBezTo>
                  <a:pt x="2529259" y="-34933"/>
                  <a:pt x="2796095" y="22343"/>
                  <a:pt x="2953896" y="0"/>
                </a:cubicBezTo>
                <a:cubicBezTo>
                  <a:pt x="3111697" y="-22343"/>
                  <a:pt x="3240770" y="8743"/>
                  <a:pt x="3366068" y="0"/>
                </a:cubicBezTo>
                <a:cubicBezTo>
                  <a:pt x="3491366" y="-8743"/>
                  <a:pt x="3673952" y="29035"/>
                  <a:pt x="3778239" y="0"/>
                </a:cubicBezTo>
                <a:cubicBezTo>
                  <a:pt x="3882526" y="-29035"/>
                  <a:pt x="4203554" y="29477"/>
                  <a:pt x="4350700" y="0"/>
                </a:cubicBezTo>
                <a:cubicBezTo>
                  <a:pt x="4497846" y="-29477"/>
                  <a:pt x="4645311" y="18628"/>
                  <a:pt x="4843016" y="0"/>
                </a:cubicBezTo>
                <a:cubicBezTo>
                  <a:pt x="5040721" y="-18628"/>
                  <a:pt x="5240295" y="64322"/>
                  <a:pt x="5415476" y="0"/>
                </a:cubicBezTo>
                <a:cubicBezTo>
                  <a:pt x="5590657" y="-64322"/>
                  <a:pt x="5718188" y="535"/>
                  <a:pt x="5987937" y="0"/>
                </a:cubicBezTo>
                <a:cubicBezTo>
                  <a:pt x="6257686" y="-535"/>
                  <a:pt x="6286110" y="20289"/>
                  <a:pt x="6560397" y="0"/>
                </a:cubicBezTo>
                <a:cubicBezTo>
                  <a:pt x="6834684" y="-20289"/>
                  <a:pt x="7080715" y="59011"/>
                  <a:pt x="7213002" y="0"/>
                </a:cubicBezTo>
                <a:cubicBezTo>
                  <a:pt x="7345289" y="-59011"/>
                  <a:pt x="7797532" y="6311"/>
                  <a:pt x="8014447" y="0"/>
                </a:cubicBezTo>
                <a:lnTo>
                  <a:pt x="8014447" y="0"/>
                </a:lnTo>
                <a:lnTo>
                  <a:pt x="8014447" y="0"/>
                </a:lnTo>
                <a:lnTo>
                  <a:pt x="8014447" y="0"/>
                </a:lnTo>
                <a:cubicBezTo>
                  <a:pt x="8035781" y="203949"/>
                  <a:pt x="7959231" y="337285"/>
                  <a:pt x="8014447" y="513388"/>
                </a:cubicBezTo>
                <a:cubicBezTo>
                  <a:pt x="8069663" y="689491"/>
                  <a:pt x="7994101" y="921333"/>
                  <a:pt x="8014447" y="1096784"/>
                </a:cubicBezTo>
                <a:cubicBezTo>
                  <a:pt x="8034793" y="1272235"/>
                  <a:pt x="8002562" y="1540355"/>
                  <a:pt x="8014447" y="1750187"/>
                </a:cubicBezTo>
                <a:cubicBezTo>
                  <a:pt x="8026332" y="1960019"/>
                  <a:pt x="8010554" y="2212620"/>
                  <a:pt x="8014447" y="2368586"/>
                </a:cubicBezTo>
                <a:cubicBezTo>
                  <a:pt x="8018340" y="2524552"/>
                  <a:pt x="7991846" y="2758824"/>
                  <a:pt x="8014447" y="2916978"/>
                </a:cubicBezTo>
                <a:cubicBezTo>
                  <a:pt x="8037048" y="3075132"/>
                  <a:pt x="7989750" y="3208833"/>
                  <a:pt x="8014447" y="3500374"/>
                </a:cubicBezTo>
                <a:lnTo>
                  <a:pt x="8014447" y="3500374"/>
                </a:lnTo>
                <a:cubicBezTo>
                  <a:pt x="7788205" y="3522259"/>
                  <a:pt x="7612521" y="3451963"/>
                  <a:pt x="7441987" y="3500374"/>
                </a:cubicBezTo>
                <a:cubicBezTo>
                  <a:pt x="7271453" y="3548785"/>
                  <a:pt x="7124900" y="3446698"/>
                  <a:pt x="6869526" y="3500374"/>
                </a:cubicBezTo>
                <a:cubicBezTo>
                  <a:pt x="6614152" y="3554050"/>
                  <a:pt x="6700392" y="3491112"/>
                  <a:pt x="6537499" y="3500374"/>
                </a:cubicBezTo>
                <a:cubicBezTo>
                  <a:pt x="6374606" y="3509636"/>
                  <a:pt x="6354925" y="3490762"/>
                  <a:pt x="6205472" y="3500374"/>
                </a:cubicBezTo>
                <a:cubicBezTo>
                  <a:pt x="6056019" y="3509986"/>
                  <a:pt x="5943958" y="3476511"/>
                  <a:pt x="5873445" y="3500374"/>
                </a:cubicBezTo>
                <a:cubicBezTo>
                  <a:pt x="5802932" y="3524237"/>
                  <a:pt x="5448626" y="3414491"/>
                  <a:pt x="5140695" y="3500374"/>
                </a:cubicBezTo>
                <a:cubicBezTo>
                  <a:pt x="4832764" y="3586257"/>
                  <a:pt x="4762773" y="3456796"/>
                  <a:pt x="4648379" y="3500374"/>
                </a:cubicBezTo>
                <a:cubicBezTo>
                  <a:pt x="4533985" y="3543952"/>
                  <a:pt x="4355233" y="3458629"/>
                  <a:pt x="4156063" y="3500374"/>
                </a:cubicBezTo>
                <a:cubicBezTo>
                  <a:pt x="3956893" y="3542119"/>
                  <a:pt x="3842219" y="3472573"/>
                  <a:pt x="3743892" y="3500374"/>
                </a:cubicBezTo>
                <a:cubicBezTo>
                  <a:pt x="3645565" y="3528175"/>
                  <a:pt x="3378784" y="3447228"/>
                  <a:pt x="3251576" y="3500374"/>
                </a:cubicBezTo>
                <a:cubicBezTo>
                  <a:pt x="3124368" y="3553520"/>
                  <a:pt x="3031730" y="3491670"/>
                  <a:pt x="2919549" y="3500374"/>
                </a:cubicBezTo>
                <a:cubicBezTo>
                  <a:pt x="2807368" y="3509078"/>
                  <a:pt x="2647843" y="3464470"/>
                  <a:pt x="2507377" y="3500374"/>
                </a:cubicBezTo>
                <a:cubicBezTo>
                  <a:pt x="2366911" y="3536278"/>
                  <a:pt x="2178391" y="3468682"/>
                  <a:pt x="2095205" y="3500374"/>
                </a:cubicBezTo>
                <a:cubicBezTo>
                  <a:pt x="2012019" y="3532066"/>
                  <a:pt x="1719571" y="3483339"/>
                  <a:pt x="1602889" y="3500374"/>
                </a:cubicBezTo>
                <a:cubicBezTo>
                  <a:pt x="1486207" y="3517409"/>
                  <a:pt x="1359407" y="3480232"/>
                  <a:pt x="1270862" y="3500374"/>
                </a:cubicBezTo>
                <a:cubicBezTo>
                  <a:pt x="1182317" y="3520516"/>
                  <a:pt x="838155" y="3453677"/>
                  <a:pt x="618257" y="3500374"/>
                </a:cubicBezTo>
                <a:cubicBezTo>
                  <a:pt x="398359" y="3547071"/>
                  <a:pt x="147678" y="3430670"/>
                  <a:pt x="0" y="3500374"/>
                </a:cubicBezTo>
                <a:lnTo>
                  <a:pt x="0" y="3500374"/>
                </a:lnTo>
                <a:lnTo>
                  <a:pt x="0" y="3500374"/>
                </a:lnTo>
                <a:lnTo>
                  <a:pt x="0" y="3500374"/>
                </a:lnTo>
                <a:cubicBezTo>
                  <a:pt x="-13190" y="3341028"/>
                  <a:pt x="27954" y="3071238"/>
                  <a:pt x="0" y="2916978"/>
                </a:cubicBezTo>
                <a:cubicBezTo>
                  <a:pt x="-27954" y="2762718"/>
                  <a:pt x="58883" y="2474527"/>
                  <a:pt x="0" y="2333583"/>
                </a:cubicBezTo>
                <a:cubicBezTo>
                  <a:pt x="-58883" y="2192640"/>
                  <a:pt x="53765" y="1984249"/>
                  <a:pt x="0" y="1855198"/>
                </a:cubicBezTo>
                <a:cubicBezTo>
                  <a:pt x="-53765" y="1726148"/>
                  <a:pt x="15718" y="1493779"/>
                  <a:pt x="0" y="1271803"/>
                </a:cubicBezTo>
                <a:cubicBezTo>
                  <a:pt x="-15718" y="1049828"/>
                  <a:pt x="20339" y="908018"/>
                  <a:pt x="0" y="653403"/>
                </a:cubicBezTo>
                <a:cubicBezTo>
                  <a:pt x="-20339" y="398788"/>
                  <a:pt x="46337" y="193717"/>
                  <a:pt x="0" y="0"/>
                </a:cubicBezTo>
                <a:close/>
                <a:moveTo>
                  <a:pt x="8014447" y="0"/>
                </a:moveTo>
                <a:lnTo>
                  <a:pt x="8014447" y="0"/>
                </a:lnTo>
                <a:lnTo>
                  <a:pt x="8014447" y="0"/>
                </a:lnTo>
                <a:moveTo>
                  <a:pt x="8014447" y="0"/>
                </a:moveTo>
                <a:lnTo>
                  <a:pt x="8014447" y="0"/>
                </a:lnTo>
                <a:lnTo>
                  <a:pt x="8014447" y="0"/>
                </a:lnTo>
                <a:lnTo>
                  <a:pt x="8014447" y="0"/>
                </a:lnTo>
                <a:moveTo>
                  <a:pt x="0" y="0"/>
                </a:moveTo>
                <a:lnTo>
                  <a:pt x="0" y="0"/>
                </a:lnTo>
                <a:lnTo>
                  <a:pt x="0" y="0"/>
                </a:lnTo>
                <a:lnTo>
                  <a:pt x="0" y="0"/>
                </a:lnTo>
                <a:lnTo>
                  <a:pt x="0" y="0"/>
                </a:lnTo>
                <a:lnTo>
                  <a:pt x="0" y="0"/>
                </a:lnTo>
                <a:moveTo>
                  <a:pt x="0" y="0"/>
                </a:moveTo>
                <a:cubicBezTo>
                  <a:pt x="70375" y="176734"/>
                  <a:pt x="-44468" y="514285"/>
                  <a:pt x="0" y="653403"/>
                </a:cubicBezTo>
                <a:cubicBezTo>
                  <a:pt x="44468" y="792521"/>
                  <a:pt x="-32834" y="1051358"/>
                  <a:pt x="0" y="1166791"/>
                </a:cubicBezTo>
                <a:cubicBezTo>
                  <a:pt x="32834" y="1282224"/>
                  <a:pt x="-54988" y="1589233"/>
                  <a:pt x="0" y="1715183"/>
                </a:cubicBezTo>
                <a:cubicBezTo>
                  <a:pt x="54988" y="1841133"/>
                  <a:pt x="-32046" y="2010401"/>
                  <a:pt x="0" y="2298579"/>
                </a:cubicBezTo>
                <a:cubicBezTo>
                  <a:pt x="32046" y="2586757"/>
                  <a:pt x="-13031" y="2686856"/>
                  <a:pt x="0" y="2846971"/>
                </a:cubicBezTo>
                <a:cubicBezTo>
                  <a:pt x="13031" y="3007086"/>
                  <a:pt x="-24113" y="3182387"/>
                  <a:pt x="0" y="3500374"/>
                </a:cubicBezTo>
              </a:path>
              <a:path w="8014447" h="3500374" fill="none" stroke="0" extrusionOk="0">
                <a:moveTo>
                  <a:pt x="0" y="0"/>
                </a:moveTo>
                <a:lnTo>
                  <a:pt x="0" y="0"/>
                </a:lnTo>
                <a:cubicBezTo>
                  <a:pt x="160061" y="-42273"/>
                  <a:pt x="406007" y="56038"/>
                  <a:pt x="572461" y="0"/>
                </a:cubicBezTo>
                <a:cubicBezTo>
                  <a:pt x="738915" y="-56038"/>
                  <a:pt x="841331" y="19862"/>
                  <a:pt x="984632" y="0"/>
                </a:cubicBezTo>
                <a:cubicBezTo>
                  <a:pt x="1127933" y="-19862"/>
                  <a:pt x="1486943" y="5445"/>
                  <a:pt x="1637237" y="0"/>
                </a:cubicBezTo>
                <a:cubicBezTo>
                  <a:pt x="1787531" y="-5445"/>
                  <a:pt x="1915650" y="32445"/>
                  <a:pt x="2049409" y="0"/>
                </a:cubicBezTo>
                <a:cubicBezTo>
                  <a:pt x="2183168" y="-32445"/>
                  <a:pt x="2405528" y="17494"/>
                  <a:pt x="2621869" y="0"/>
                </a:cubicBezTo>
                <a:cubicBezTo>
                  <a:pt x="2838210" y="-17494"/>
                  <a:pt x="3134413" y="38515"/>
                  <a:pt x="3274474" y="0"/>
                </a:cubicBezTo>
                <a:cubicBezTo>
                  <a:pt x="3414535" y="-38515"/>
                  <a:pt x="3530879" y="22791"/>
                  <a:pt x="3606501" y="0"/>
                </a:cubicBezTo>
                <a:cubicBezTo>
                  <a:pt x="3682123" y="-22791"/>
                  <a:pt x="4061616" y="4261"/>
                  <a:pt x="4178962" y="0"/>
                </a:cubicBezTo>
                <a:cubicBezTo>
                  <a:pt x="4296308" y="-4261"/>
                  <a:pt x="4631732" y="49375"/>
                  <a:pt x="4751422" y="0"/>
                </a:cubicBezTo>
                <a:cubicBezTo>
                  <a:pt x="4871112" y="-49375"/>
                  <a:pt x="5196980" y="25213"/>
                  <a:pt x="5484172" y="0"/>
                </a:cubicBezTo>
                <a:cubicBezTo>
                  <a:pt x="5771364" y="-25213"/>
                  <a:pt x="5757957" y="26462"/>
                  <a:pt x="5896343" y="0"/>
                </a:cubicBezTo>
                <a:cubicBezTo>
                  <a:pt x="6034729" y="-26462"/>
                  <a:pt x="6186529" y="3892"/>
                  <a:pt x="6308515" y="0"/>
                </a:cubicBezTo>
                <a:cubicBezTo>
                  <a:pt x="6430501" y="-3892"/>
                  <a:pt x="6588124" y="21899"/>
                  <a:pt x="6720686" y="0"/>
                </a:cubicBezTo>
                <a:cubicBezTo>
                  <a:pt x="6853248" y="-21899"/>
                  <a:pt x="6949535" y="14982"/>
                  <a:pt x="7052713" y="0"/>
                </a:cubicBezTo>
                <a:cubicBezTo>
                  <a:pt x="7155891" y="-14982"/>
                  <a:pt x="7293580" y="31534"/>
                  <a:pt x="7464885" y="0"/>
                </a:cubicBezTo>
                <a:cubicBezTo>
                  <a:pt x="7636190" y="-31534"/>
                  <a:pt x="7743923" y="11428"/>
                  <a:pt x="8014447" y="0"/>
                </a:cubicBezTo>
                <a:lnTo>
                  <a:pt x="8014447" y="0"/>
                </a:lnTo>
                <a:lnTo>
                  <a:pt x="8014447" y="0"/>
                </a:lnTo>
                <a:lnTo>
                  <a:pt x="8014447" y="0"/>
                </a:lnTo>
                <a:cubicBezTo>
                  <a:pt x="8051443" y="208654"/>
                  <a:pt x="7984716" y="314874"/>
                  <a:pt x="8014447" y="513388"/>
                </a:cubicBezTo>
                <a:cubicBezTo>
                  <a:pt x="8044178" y="711902"/>
                  <a:pt x="7953176" y="821339"/>
                  <a:pt x="8014447" y="1061780"/>
                </a:cubicBezTo>
                <a:cubicBezTo>
                  <a:pt x="8075718" y="1302221"/>
                  <a:pt x="7941682" y="1387136"/>
                  <a:pt x="8014447" y="1680180"/>
                </a:cubicBezTo>
                <a:cubicBezTo>
                  <a:pt x="8087212" y="1973224"/>
                  <a:pt x="7995517" y="2040810"/>
                  <a:pt x="8014447" y="2158564"/>
                </a:cubicBezTo>
                <a:cubicBezTo>
                  <a:pt x="8033377" y="2276318"/>
                  <a:pt x="7994144" y="2555276"/>
                  <a:pt x="8014447" y="2741960"/>
                </a:cubicBezTo>
                <a:cubicBezTo>
                  <a:pt x="8034750" y="2928644"/>
                  <a:pt x="7965352" y="3309544"/>
                  <a:pt x="8014447" y="3500374"/>
                </a:cubicBezTo>
                <a:lnTo>
                  <a:pt x="8014447" y="3500374"/>
                </a:lnTo>
                <a:cubicBezTo>
                  <a:pt x="7849613" y="3536232"/>
                  <a:pt x="7690988" y="3495225"/>
                  <a:pt x="7602275" y="3500374"/>
                </a:cubicBezTo>
                <a:cubicBezTo>
                  <a:pt x="7513562" y="3505523"/>
                  <a:pt x="7132442" y="3429608"/>
                  <a:pt x="6949670" y="3500374"/>
                </a:cubicBezTo>
                <a:cubicBezTo>
                  <a:pt x="6766898" y="3571140"/>
                  <a:pt x="6523466" y="3483045"/>
                  <a:pt x="6216921" y="3500374"/>
                </a:cubicBezTo>
                <a:cubicBezTo>
                  <a:pt x="5910376" y="3517703"/>
                  <a:pt x="5737892" y="3472698"/>
                  <a:pt x="5564316" y="3500374"/>
                </a:cubicBezTo>
                <a:cubicBezTo>
                  <a:pt x="5390741" y="3528050"/>
                  <a:pt x="5185682" y="3444406"/>
                  <a:pt x="4991856" y="3500374"/>
                </a:cubicBezTo>
                <a:cubicBezTo>
                  <a:pt x="4798030" y="3556342"/>
                  <a:pt x="4647104" y="3463532"/>
                  <a:pt x="4419395" y="3500374"/>
                </a:cubicBezTo>
                <a:cubicBezTo>
                  <a:pt x="4191686" y="3537216"/>
                  <a:pt x="4056609" y="3492542"/>
                  <a:pt x="3846935" y="3500374"/>
                </a:cubicBezTo>
                <a:cubicBezTo>
                  <a:pt x="3637261" y="3508206"/>
                  <a:pt x="3460665" y="3437144"/>
                  <a:pt x="3274474" y="3500374"/>
                </a:cubicBezTo>
                <a:cubicBezTo>
                  <a:pt x="3088283" y="3563604"/>
                  <a:pt x="3078692" y="3475976"/>
                  <a:pt x="2942447" y="3500374"/>
                </a:cubicBezTo>
                <a:cubicBezTo>
                  <a:pt x="2806202" y="3524772"/>
                  <a:pt x="2495973" y="3496271"/>
                  <a:pt x="2209698" y="3500374"/>
                </a:cubicBezTo>
                <a:cubicBezTo>
                  <a:pt x="1923423" y="3504477"/>
                  <a:pt x="2014947" y="3491871"/>
                  <a:pt x="1877670" y="3500374"/>
                </a:cubicBezTo>
                <a:cubicBezTo>
                  <a:pt x="1740393" y="3508877"/>
                  <a:pt x="1582313" y="3471960"/>
                  <a:pt x="1465499" y="3500374"/>
                </a:cubicBezTo>
                <a:cubicBezTo>
                  <a:pt x="1348685" y="3528788"/>
                  <a:pt x="932252" y="3497800"/>
                  <a:pt x="732749" y="3500374"/>
                </a:cubicBezTo>
                <a:cubicBezTo>
                  <a:pt x="533246" y="3502948"/>
                  <a:pt x="170649" y="3489722"/>
                  <a:pt x="0" y="3500374"/>
                </a:cubicBezTo>
                <a:lnTo>
                  <a:pt x="0" y="3500374"/>
                </a:lnTo>
                <a:lnTo>
                  <a:pt x="0" y="3500374"/>
                </a:lnTo>
                <a:lnTo>
                  <a:pt x="0" y="3500374"/>
                </a:lnTo>
                <a:cubicBezTo>
                  <a:pt x="-57487" y="3272396"/>
                  <a:pt x="12010" y="3094570"/>
                  <a:pt x="0" y="2986986"/>
                </a:cubicBezTo>
                <a:cubicBezTo>
                  <a:pt x="-12010" y="2879402"/>
                  <a:pt x="36183" y="2658360"/>
                  <a:pt x="0" y="2438594"/>
                </a:cubicBezTo>
                <a:cubicBezTo>
                  <a:pt x="-36183" y="2218828"/>
                  <a:pt x="49288" y="1968585"/>
                  <a:pt x="0" y="1820194"/>
                </a:cubicBezTo>
                <a:cubicBezTo>
                  <a:pt x="-49288" y="1671803"/>
                  <a:pt x="1770" y="1446278"/>
                  <a:pt x="0" y="1166791"/>
                </a:cubicBezTo>
                <a:cubicBezTo>
                  <a:pt x="-1770" y="887304"/>
                  <a:pt x="46519" y="847126"/>
                  <a:pt x="0" y="583396"/>
                </a:cubicBezTo>
                <a:cubicBezTo>
                  <a:pt x="-46519" y="319667"/>
                  <a:pt x="15667" y="226719"/>
                  <a:pt x="0" y="0"/>
                </a:cubicBezTo>
                <a:close/>
                <a:moveTo>
                  <a:pt x="8014447" y="0"/>
                </a:moveTo>
                <a:lnTo>
                  <a:pt x="8014447" y="0"/>
                </a:lnTo>
                <a:lnTo>
                  <a:pt x="8014447" y="0"/>
                </a:lnTo>
                <a:moveTo>
                  <a:pt x="8014447" y="0"/>
                </a:moveTo>
                <a:lnTo>
                  <a:pt x="8014447" y="0"/>
                </a:lnTo>
                <a:lnTo>
                  <a:pt x="8014447" y="0"/>
                </a:lnTo>
                <a:lnTo>
                  <a:pt x="8014447" y="0"/>
                </a:lnTo>
                <a:moveTo>
                  <a:pt x="0" y="0"/>
                </a:moveTo>
                <a:lnTo>
                  <a:pt x="0" y="0"/>
                </a:lnTo>
                <a:lnTo>
                  <a:pt x="0" y="0"/>
                </a:lnTo>
                <a:lnTo>
                  <a:pt x="0" y="0"/>
                </a:lnTo>
                <a:lnTo>
                  <a:pt x="0" y="0"/>
                </a:lnTo>
                <a:lnTo>
                  <a:pt x="0" y="0"/>
                </a:lnTo>
                <a:moveTo>
                  <a:pt x="0" y="0"/>
                </a:moveTo>
                <a:cubicBezTo>
                  <a:pt x="51348" y="156251"/>
                  <a:pt x="-29619" y="315994"/>
                  <a:pt x="0" y="478384"/>
                </a:cubicBezTo>
                <a:cubicBezTo>
                  <a:pt x="29619" y="640774"/>
                  <a:pt x="-41825" y="828898"/>
                  <a:pt x="0" y="956769"/>
                </a:cubicBezTo>
                <a:cubicBezTo>
                  <a:pt x="41825" y="1084640"/>
                  <a:pt x="-11979" y="1321743"/>
                  <a:pt x="0" y="1470157"/>
                </a:cubicBezTo>
                <a:cubicBezTo>
                  <a:pt x="11979" y="1618571"/>
                  <a:pt x="-40174" y="1748532"/>
                  <a:pt x="0" y="1948542"/>
                </a:cubicBezTo>
                <a:cubicBezTo>
                  <a:pt x="40174" y="2148552"/>
                  <a:pt x="-1290" y="2225029"/>
                  <a:pt x="0" y="2426926"/>
                </a:cubicBezTo>
                <a:cubicBezTo>
                  <a:pt x="1290" y="2628823"/>
                  <a:pt x="-87310" y="2981465"/>
                  <a:pt x="0" y="3500374"/>
                </a:cubicBezTo>
              </a:path>
            </a:pathLst>
          </a:custGeom>
          <a:solidFill>
            <a:schemeClr val="accent2">
              <a:lumMod val="60000"/>
              <a:lumOff val="40000"/>
            </a:schemeClr>
          </a:solidFill>
          <a:ln w="19050">
            <a:solidFill>
              <a:schemeClr val="accent2">
                <a:lumMod val="50000"/>
              </a:schemeClr>
            </a:solidFill>
            <a:extLst>
              <a:ext uri="{C807C97D-BFC1-408E-A445-0C87EB9F89A2}">
                <ask:lineSketchStyleProps xmlns:ask="http://schemas.microsoft.com/office/drawing/2018/sketchyshapes" sd="296149187">
                  <a:prstGeom prst="horizontalScroll">
                    <a:avLst>
                      <a:gd name="adj" fmla="val 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1291743" y="6084495"/>
            <a:ext cx="771089" cy="365125"/>
          </a:xfrm>
        </p:spPr>
        <p:txBody>
          <a:bodyPr/>
          <a:lstStyle/>
          <a:p>
            <a:fld id="{F4FAB6BF-40DC-425D-9FBF-182EC001560C}" type="slidenum">
              <a:rPr lang="en-US" smtClean="0"/>
              <a:t>71</a:t>
            </a:fld>
            <a:endParaRPr lang="en-US" dirty="0"/>
          </a:p>
        </p:txBody>
      </p:sp>
      <p:pic>
        <p:nvPicPr>
          <p:cNvPr id="5" name="Picture 4" descr="A computer screen shot of a computer&#10;&#10;Description automatically generated with medium confidence">
            <a:extLst>
              <a:ext uri="{FF2B5EF4-FFF2-40B4-BE49-F238E27FC236}">
                <a16:creationId xmlns:a16="http://schemas.microsoft.com/office/drawing/2014/main" id="{1245DB68-C122-59FD-BB5F-BD88FDF0E5B1}"/>
              </a:ext>
            </a:extLst>
          </p:cNvPr>
          <p:cNvPicPr>
            <a:picLocks noChangeAspect="1"/>
          </p:cNvPicPr>
          <p:nvPr/>
        </p:nvPicPr>
        <p:blipFill rotWithShape="1">
          <a:blip r:embed="rId2">
            <a:extLst>
              <a:ext uri="{28A0092B-C50C-407E-A947-70E740481C1C}">
                <a14:useLocalDpi xmlns:a14="http://schemas.microsoft.com/office/drawing/2010/main" val="0"/>
              </a:ext>
            </a:extLst>
          </a:blip>
          <a:srcRect l="414" t="26666" r="31262" b="24804"/>
          <a:stretch/>
        </p:blipFill>
        <p:spPr>
          <a:xfrm rot="16200000">
            <a:off x="-1805268" y="1805266"/>
            <a:ext cx="6858001" cy="3247465"/>
          </a:xfrm>
          <a:prstGeom prst="rect">
            <a:avLst/>
          </a:prstGeom>
        </p:spPr>
      </p:pic>
      <p:sp>
        <p:nvSpPr>
          <p:cNvPr id="6" name="TextBox 5">
            <a:extLst>
              <a:ext uri="{FF2B5EF4-FFF2-40B4-BE49-F238E27FC236}">
                <a16:creationId xmlns:a16="http://schemas.microsoft.com/office/drawing/2014/main" id="{976D0E6E-710A-CF88-9B55-65D7241D2097}"/>
              </a:ext>
            </a:extLst>
          </p:cNvPr>
          <p:cNvSpPr txBox="1"/>
          <p:nvPr/>
        </p:nvSpPr>
        <p:spPr>
          <a:xfrm>
            <a:off x="3412125" y="221875"/>
            <a:ext cx="3029016" cy="646331"/>
          </a:xfrm>
          <a:prstGeom prst="rect">
            <a:avLst/>
          </a:prstGeom>
          <a:noFill/>
        </p:spPr>
        <p:txBody>
          <a:bodyPr wrap="square">
            <a:spAutoFit/>
          </a:bodyPr>
          <a:lstStyle/>
          <a:p>
            <a:r>
              <a:rPr lang="en-US" sz="3600" b="1" kern="100" dirty="0">
                <a:ln>
                  <a:solidFill>
                    <a:srgbClr val="6600CC"/>
                  </a:solidFill>
                </a:ln>
                <a:solidFill>
                  <a:srgbClr val="6600CC"/>
                </a:solidFill>
                <a:latin typeface="DaunPenh" panose="01010101010101010101" pitchFamily="2" charset="0"/>
                <a:ea typeface="Calibri" panose="020F0502020204030204" pitchFamily="34" charset="0"/>
                <a:cs typeface="DaunPenh" panose="01010101010101010101" pitchFamily="2" charset="0"/>
              </a:rPr>
              <a:t>MEMORY MODEL</a:t>
            </a:r>
            <a:endParaRPr lang="en-US" sz="2000" dirty="0">
              <a:ln>
                <a:solidFill>
                  <a:srgbClr val="6600CC"/>
                </a:solidFill>
              </a:ln>
              <a:solidFill>
                <a:srgbClr val="6600CC"/>
              </a:solidFill>
            </a:endParaRPr>
          </a:p>
        </p:txBody>
      </p:sp>
      <p:pic>
        <p:nvPicPr>
          <p:cNvPr id="8" name="Graphic 7" descr="Processor outline">
            <a:extLst>
              <a:ext uri="{FF2B5EF4-FFF2-40B4-BE49-F238E27FC236}">
                <a16:creationId xmlns:a16="http://schemas.microsoft.com/office/drawing/2014/main" id="{8F586D32-36AE-07C3-EB79-4DE554B1B2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2125" y="928625"/>
            <a:ext cx="464388" cy="464388"/>
          </a:xfrm>
          <a:prstGeom prst="rect">
            <a:avLst/>
          </a:prstGeom>
        </p:spPr>
      </p:pic>
      <p:sp>
        <p:nvSpPr>
          <p:cNvPr id="10" name="TextBox 9">
            <a:extLst>
              <a:ext uri="{FF2B5EF4-FFF2-40B4-BE49-F238E27FC236}">
                <a16:creationId xmlns:a16="http://schemas.microsoft.com/office/drawing/2014/main" id="{3138699F-A4B2-5132-EBD4-891D18E5E917}"/>
              </a:ext>
            </a:extLst>
          </p:cNvPr>
          <p:cNvSpPr txBox="1"/>
          <p:nvPr/>
        </p:nvSpPr>
        <p:spPr>
          <a:xfrm>
            <a:off x="3876513" y="928625"/>
            <a:ext cx="7587105" cy="1248803"/>
          </a:xfrm>
          <a:prstGeom prst="rect">
            <a:avLst/>
          </a:prstGeom>
          <a:noFill/>
        </p:spPr>
        <p:txBody>
          <a:bodyPr wrap="square">
            <a:spAutoFit/>
          </a:bodyPr>
          <a:lstStyle/>
          <a:p>
            <a:pPr marL="0" marR="0">
              <a:lnSpc>
                <a:spcPct val="107000"/>
              </a:lnSpc>
              <a:spcBef>
                <a:spcPts val="0"/>
              </a:spcBef>
              <a:spcAft>
                <a:spcPts val="8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RISC-V can be implemented with either big-endian or little-</a:t>
            </a:r>
          </a:p>
          <a:p>
            <a:pPr marL="0" marR="0">
              <a:lnSpc>
                <a:spcPct val="107000"/>
              </a:lnSpc>
              <a:spcBef>
                <a:spcPts val="0"/>
              </a:spcBef>
              <a:spcAft>
                <a:spcPts val="8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endian memory systems.  </a:t>
            </a:r>
          </a:p>
        </p:txBody>
      </p:sp>
      <p:sp>
        <p:nvSpPr>
          <p:cNvPr id="20" name="TextBox 19">
            <a:extLst>
              <a:ext uri="{FF2B5EF4-FFF2-40B4-BE49-F238E27FC236}">
                <a16:creationId xmlns:a16="http://schemas.microsoft.com/office/drawing/2014/main" id="{F18C8B30-38BE-6FA8-9FD1-1D684F31A53C}"/>
              </a:ext>
            </a:extLst>
          </p:cNvPr>
          <p:cNvSpPr txBox="1"/>
          <p:nvPr/>
        </p:nvSpPr>
        <p:spPr>
          <a:xfrm>
            <a:off x="3876513" y="2177428"/>
            <a:ext cx="7815705" cy="1077218"/>
          </a:xfrm>
          <a:prstGeom prst="rect">
            <a:avLst/>
          </a:prstGeom>
          <a:noFill/>
        </p:spPr>
        <p:txBody>
          <a:bodyPr wrap="square">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Instructions are always stored in a little-endian sequence of parcels regardless of the memory system endianness.</a:t>
            </a:r>
          </a:p>
        </p:txBody>
      </p:sp>
      <p:pic>
        <p:nvPicPr>
          <p:cNvPr id="21" name="Graphic 20" descr="Processor outline">
            <a:extLst>
              <a:ext uri="{FF2B5EF4-FFF2-40B4-BE49-F238E27FC236}">
                <a16:creationId xmlns:a16="http://schemas.microsoft.com/office/drawing/2014/main" id="{FAF57D73-A2DB-E6C1-2BBC-0C77415522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2125" y="2177428"/>
            <a:ext cx="464388" cy="464388"/>
          </a:xfrm>
          <a:prstGeom prst="rect">
            <a:avLst/>
          </a:prstGeom>
        </p:spPr>
      </p:pic>
      <p:sp>
        <p:nvSpPr>
          <p:cNvPr id="23" name="TextBox 22">
            <a:extLst>
              <a:ext uri="{FF2B5EF4-FFF2-40B4-BE49-F238E27FC236}">
                <a16:creationId xmlns:a16="http://schemas.microsoft.com/office/drawing/2014/main" id="{3CE51533-3215-EF88-4B73-48B97C39A6AD}"/>
              </a:ext>
            </a:extLst>
          </p:cNvPr>
          <p:cNvSpPr txBox="1"/>
          <p:nvPr/>
        </p:nvSpPr>
        <p:spPr>
          <a:xfrm>
            <a:off x="3876513" y="3351945"/>
            <a:ext cx="7741746" cy="1569660"/>
          </a:xfrm>
          <a:prstGeom prst="rect">
            <a:avLst/>
          </a:prstGeom>
          <a:noFill/>
        </p:spPr>
        <p:txBody>
          <a:bodyPr wrap="square">
            <a:spAutoFit/>
          </a:bodyPr>
          <a:lstStyle/>
          <a:p>
            <a:pPr algn="l"/>
            <a:r>
              <a:rPr lang="en-US" sz="3200" kern="1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Big Endian: the most significant byte (MSB) of a multi-byte value is stored at the lowest memory address, while the least significant byte (LSB) is stored at the highest memory address</a:t>
            </a:r>
            <a:endParaRPr lang="en-US" i="0" dirty="0">
              <a:solidFill>
                <a:srgbClr val="D1D5DB"/>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26" name="TextBox 25">
            <a:extLst>
              <a:ext uri="{FF2B5EF4-FFF2-40B4-BE49-F238E27FC236}">
                <a16:creationId xmlns:a16="http://schemas.microsoft.com/office/drawing/2014/main" id="{51D0C4C0-AAD6-4E51-C724-3E7415BADDBC}"/>
              </a:ext>
            </a:extLst>
          </p:cNvPr>
          <p:cNvSpPr txBox="1"/>
          <p:nvPr/>
        </p:nvSpPr>
        <p:spPr>
          <a:xfrm>
            <a:off x="3861583" y="4921605"/>
            <a:ext cx="7587105" cy="1569660"/>
          </a:xfrm>
          <a:prstGeom prst="rect">
            <a:avLst/>
          </a:prstGeom>
          <a:noFill/>
        </p:spPr>
        <p:txBody>
          <a:bodyPr wrap="square">
            <a:spAutoFit/>
          </a:bodyPr>
          <a:lstStyle/>
          <a:p>
            <a:r>
              <a:rPr lang="en-US" sz="3200" kern="100" dirty="0">
                <a:solidFill>
                  <a:srgbClr val="002060"/>
                </a:solidFill>
                <a:latin typeface="Microsoft Himalaya" panose="01010100010101010101" pitchFamily="2" charset="0"/>
                <a:ea typeface="Microsoft Himalaya" panose="01010100010101010101" pitchFamily="2" charset="0"/>
                <a:cs typeface="Microsoft Himalaya" panose="01010100010101010101" pitchFamily="2" charset="0"/>
              </a:rPr>
              <a:t>Little Endian: the least significant byte (LSB) of a multi-byte value is stored at the lowest memory address, while the most significant byte (MSB) is stored at the highest memory address. </a:t>
            </a:r>
          </a:p>
        </p:txBody>
      </p:sp>
    </p:spTree>
    <p:extLst>
      <p:ext uri="{BB962C8B-B14F-4D97-AF65-F5344CB8AC3E}">
        <p14:creationId xmlns:p14="http://schemas.microsoft.com/office/powerpoint/2010/main" val="1877179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Diagonal Corners Rounded 4">
            <a:extLst>
              <a:ext uri="{FF2B5EF4-FFF2-40B4-BE49-F238E27FC236}">
                <a16:creationId xmlns:a16="http://schemas.microsoft.com/office/drawing/2014/main" id="{91E58493-612A-C635-87B2-CB6C387BADB9}"/>
              </a:ext>
            </a:extLst>
          </p:cNvPr>
          <p:cNvSpPr/>
          <p:nvPr/>
        </p:nvSpPr>
        <p:spPr>
          <a:xfrm>
            <a:off x="212766" y="1071282"/>
            <a:ext cx="5721723" cy="866786"/>
          </a:xfrm>
          <a:prstGeom prst="round2DiagRect">
            <a:avLst>
              <a:gd name="adj1" fmla="val 0"/>
              <a:gd name="adj2" fmla="val 50000"/>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7" name="TextBox 6">
            <a:extLst>
              <a:ext uri="{FF2B5EF4-FFF2-40B4-BE49-F238E27FC236}">
                <a16:creationId xmlns:a16="http://schemas.microsoft.com/office/drawing/2014/main" id="{921F5C4C-82B2-BD09-CC2D-655A3A7EE3B2}"/>
              </a:ext>
            </a:extLst>
          </p:cNvPr>
          <p:cNvSpPr txBox="1"/>
          <p:nvPr/>
        </p:nvSpPr>
        <p:spPr>
          <a:xfrm>
            <a:off x="370947" y="1023320"/>
            <a:ext cx="5628242" cy="881225"/>
          </a:xfrm>
          <a:prstGeom prst="rect">
            <a:avLst/>
          </a:prstGeom>
          <a:noFill/>
          <a:ln w="28575" cap="flat" cmpd="sng" algn="ctr">
            <a:noFill/>
            <a:prstDash val="sysDash"/>
          </a:ln>
          <a:effectLst/>
        </p:spPr>
        <p:txBody>
          <a:bodyPr spcFirstLastPara="0" vert="horz" wrap="square" lIns="53340" tIns="53340" rIns="53340" bIns="53340" numCol="1" spcCol="1270" anchor="ctr" anchorCtr="0">
            <a:noAutofit/>
          </a:bodyPr>
          <a:lstStyle>
            <a:lvl1pPr>
              <a:defRPr sz="1400" b="1">
                <a:effectLst>
                  <a:outerShdw blurRad="38100" dist="38100" dir="2700000" algn="tl">
                    <a:srgbClr val="000000">
                      <a:alpha val="43137"/>
                    </a:srgbClr>
                  </a:outerShdw>
                </a:effectLst>
                <a:latin typeface="Cavolini" panose="03000502040302020204" pitchFamily="66" charset="0"/>
                <a:cs typeface="Cavolini" panose="03000502040302020204" pitchFamily="66" charset="0"/>
              </a:defRPr>
            </a:lvl1pPr>
          </a:lstStyle>
          <a:p>
            <a:r>
              <a:rPr lang="en-US" sz="1600" dirty="0">
                <a:ln>
                  <a:solidFill>
                    <a:schemeClr val="bg1"/>
                  </a:solidFill>
                </a:ln>
                <a:solidFill>
                  <a:schemeClr val="bg1"/>
                </a:solidFill>
                <a:effectLst/>
              </a:rPr>
              <a:t>RISC-V is an open-source ISA that was developed at the </a:t>
            </a:r>
            <a:r>
              <a:rPr lang="en-US" sz="1600" dirty="0">
                <a:ln>
                  <a:solidFill>
                    <a:schemeClr val="accent3">
                      <a:lumMod val="50000"/>
                    </a:schemeClr>
                  </a:solidFill>
                </a:ln>
                <a:solidFill>
                  <a:schemeClr val="accent3">
                    <a:lumMod val="50000"/>
                  </a:schemeClr>
                </a:solidFill>
                <a:effectLst/>
              </a:rPr>
              <a:t>University of California, Berkeley </a:t>
            </a:r>
            <a:r>
              <a:rPr lang="en-US" sz="1600" dirty="0">
                <a:ln>
                  <a:solidFill>
                    <a:schemeClr val="bg1"/>
                  </a:solidFill>
                </a:ln>
                <a:solidFill>
                  <a:schemeClr val="bg1"/>
                </a:solidFill>
                <a:effectLst/>
              </a:rPr>
              <a:t>in </a:t>
            </a:r>
            <a:r>
              <a:rPr lang="en-US" sz="1600" dirty="0">
                <a:ln>
                  <a:solidFill>
                    <a:schemeClr val="accent3">
                      <a:lumMod val="50000"/>
                    </a:schemeClr>
                  </a:solidFill>
                </a:ln>
                <a:solidFill>
                  <a:schemeClr val="accent3">
                    <a:lumMod val="50000"/>
                  </a:schemeClr>
                </a:solidFill>
                <a:effectLst/>
              </a:rPr>
              <a:t>2010</a:t>
            </a:r>
            <a:r>
              <a:rPr lang="en-US" sz="1600" dirty="0">
                <a:ln>
                  <a:solidFill>
                    <a:schemeClr val="bg1"/>
                  </a:solidFill>
                </a:ln>
                <a:solidFill>
                  <a:schemeClr val="bg1"/>
                </a:solidFill>
                <a:effectLst/>
              </a:rPr>
              <a:t>.</a:t>
            </a:r>
          </a:p>
        </p:txBody>
      </p:sp>
      <p:sp>
        <p:nvSpPr>
          <p:cNvPr id="8" name="Rectangle: Diagonal Corners Rounded 7">
            <a:extLst>
              <a:ext uri="{FF2B5EF4-FFF2-40B4-BE49-F238E27FC236}">
                <a16:creationId xmlns:a16="http://schemas.microsoft.com/office/drawing/2014/main" id="{8B0FBBA9-AE41-719E-6191-04BFF64A20D3}"/>
              </a:ext>
            </a:extLst>
          </p:cNvPr>
          <p:cNvSpPr/>
          <p:nvPr/>
        </p:nvSpPr>
        <p:spPr>
          <a:xfrm>
            <a:off x="6132510" y="1089079"/>
            <a:ext cx="5750714" cy="820403"/>
          </a:xfrm>
          <a:prstGeom prst="round2DiagRect">
            <a:avLst>
              <a:gd name="adj1" fmla="val 0"/>
              <a:gd name="adj2" fmla="val 24752"/>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11" name="TextBox 10">
            <a:extLst>
              <a:ext uri="{FF2B5EF4-FFF2-40B4-BE49-F238E27FC236}">
                <a16:creationId xmlns:a16="http://schemas.microsoft.com/office/drawing/2014/main" id="{900745AB-8099-F885-1311-37E859434D29}"/>
              </a:ext>
            </a:extLst>
          </p:cNvPr>
          <p:cNvSpPr txBox="1"/>
          <p:nvPr/>
        </p:nvSpPr>
        <p:spPr>
          <a:xfrm>
            <a:off x="6300508" y="1031338"/>
            <a:ext cx="5628242" cy="1015663"/>
          </a:xfrm>
          <a:prstGeom prst="rect">
            <a:avLst/>
          </a:prstGeom>
          <a:noFill/>
          <a:ln w="28575" cap="flat" cmpd="sng" algn="ctr">
            <a:noFill/>
            <a:prstDash val="sysDash"/>
          </a:ln>
          <a:effectLst/>
        </p:spPr>
        <p:txBody>
          <a:bodyPr spcFirstLastPara="0" vert="horz" wrap="square" lIns="53340" tIns="53340" rIns="53340" bIns="53340" numCol="1" spcCol="1270" anchor="ctr" anchorCtr="0">
            <a:noAutofit/>
          </a:bodyPr>
          <a:lstStyle>
            <a:defPPr>
              <a:defRPr lang="en-US"/>
            </a:defPPr>
            <a:lvl1pPr>
              <a:defRPr sz="2000" b="1">
                <a:ln>
                  <a:solidFill>
                    <a:schemeClr val="tx1"/>
                  </a:solidFill>
                </a:ln>
                <a:effectLst>
                  <a:outerShdw blurRad="38100" dist="38100" dir="2700000" algn="tl">
                    <a:srgbClr val="000000">
                      <a:alpha val="43137"/>
                    </a:srgbClr>
                  </a:outerShdw>
                </a:effectLst>
                <a:latin typeface="Cavolini" panose="03000502040302020204" pitchFamily="66" charset="0"/>
                <a:cs typeface="Cavolini" panose="03000502040302020204" pitchFamily="66" charset="0"/>
              </a:defRPr>
            </a:lvl1pPr>
          </a:lstStyle>
          <a:p>
            <a:r>
              <a:rPr lang="en-US" sz="1600" dirty="0">
                <a:ln>
                  <a:solidFill>
                    <a:schemeClr val="bg1"/>
                  </a:solidFill>
                </a:ln>
                <a:solidFill>
                  <a:schemeClr val="bg1"/>
                </a:solidFill>
                <a:effectLst/>
              </a:rPr>
              <a:t>The project was initiated by researchers and faculty members at Berkeley's Parallel Computing Laboratory.</a:t>
            </a:r>
          </a:p>
        </p:txBody>
      </p:sp>
      <p:sp>
        <p:nvSpPr>
          <p:cNvPr id="12" name="Rectangle: Diagonal Corners Rounded 11">
            <a:extLst>
              <a:ext uri="{FF2B5EF4-FFF2-40B4-BE49-F238E27FC236}">
                <a16:creationId xmlns:a16="http://schemas.microsoft.com/office/drawing/2014/main" id="{C52218FC-396A-3395-2352-F712B90C78BE}"/>
              </a:ext>
            </a:extLst>
          </p:cNvPr>
          <p:cNvSpPr/>
          <p:nvPr/>
        </p:nvSpPr>
        <p:spPr>
          <a:xfrm>
            <a:off x="741302" y="2060542"/>
            <a:ext cx="10782415" cy="881225"/>
          </a:xfrm>
          <a:prstGeom prst="round2DiagRect">
            <a:avLst>
              <a:gd name="adj1" fmla="val 50000"/>
              <a:gd name="adj2" fmla="val 0"/>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14" name="TextBox 13">
            <a:extLst>
              <a:ext uri="{FF2B5EF4-FFF2-40B4-BE49-F238E27FC236}">
                <a16:creationId xmlns:a16="http://schemas.microsoft.com/office/drawing/2014/main" id="{8B627ED9-4045-EDEF-9018-71AA574A7E64}"/>
              </a:ext>
            </a:extLst>
          </p:cNvPr>
          <p:cNvSpPr txBox="1"/>
          <p:nvPr/>
        </p:nvSpPr>
        <p:spPr>
          <a:xfrm>
            <a:off x="936284" y="1848557"/>
            <a:ext cx="10691147" cy="1259273"/>
          </a:xfrm>
          <a:prstGeom prst="rect">
            <a:avLst/>
          </a:prstGeom>
          <a:noFill/>
          <a:ln w="28575" cap="flat" cmpd="sng" algn="ctr">
            <a:noFill/>
            <a:prstDash val="sysDash"/>
          </a:ln>
          <a:effectLst/>
        </p:spPr>
        <p:txBody>
          <a:bodyPr spcFirstLastPara="0" vert="horz" wrap="square" lIns="53340" tIns="53340" rIns="53340" bIns="53340" numCol="1" spcCol="1270" anchor="ctr" anchorCtr="0">
            <a:noAutofit/>
          </a:bodyPr>
          <a:lstStyle>
            <a:defPPr>
              <a:defRPr lang="en-US"/>
            </a:defPPr>
            <a:lvl1pPr>
              <a:defRPr sz="2000" b="1">
                <a:ln>
                  <a:solidFill>
                    <a:schemeClr val="tx1"/>
                  </a:solidFill>
                </a:ln>
                <a:effectLst>
                  <a:outerShdw blurRad="38100" dist="38100" dir="2700000" algn="tl">
                    <a:srgbClr val="000000">
                      <a:alpha val="43137"/>
                    </a:srgbClr>
                  </a:outerShdw>
                </a:effectLst>
                <a:latin typeface="Cavolini" panose="03000502040302020204" pitchFamily="66" charset="0"/>
                <a:cs typeface="Cavolini" panose="03000502040302020204" pitchFamily="66" charset="0"/>
              </a:defRPr>
            </a:lvl1pPr>
          </a:lstStyle>
          <a:p>
            <a:r>
              <a:rPr lang="en-US" sz="1600" dirty="0">
                <a:ln>
                  <a:solidFill>
                    <a:schemeClr val="bg1"/>
                  </a:solidFill>
                </a:ln>
                <a:solidFill>
                  <a:schemeClr val="bg1"/>
                </a:solidFill>
                <a:effectLst/>
              </a:rPr>
              <a:t>The development of RISC-V was driven by the desire to create a </a:t>
            </a:r>
            <a:r>
              <a:rPr lang="en-US" sz="1600" dirty="0">
                <a:ln>
                  <a:solidFill>
                    <a:schemeClr val="accent3">
                      <a:lumMod val="50000"/>
                    </a:schemeClr>
                  </a:solidFill>
                </a:ln>
                <a:solidFill>
                  <a:schemeClr val="accent3">
                    <a:lumMod val="50000"/>
                  </a:schemeClr>
                </a:solidFill>
                <a:effectLst/>
              </a:rPr>
              <a:t>modern</a:t>
            </a:r>
            <a:r>
              <a:rPr lang="en-US" sz="1600" dirty="0">
                <a:ln>
                  <a:solidFill>
                    <a:schemeClr val="bg1"/>
                  </a:solidFill>
                </a:ln>
                <a:solidFill>
                  <a:schemeClr val="bg1"/>
                </a:solidFill>
                <a:effectLst/>
              </a:rPr>
              <a:t>, </a:t>
            </a:r>
            <a:r>
              <a:rPr lang="en-US" sz="1600" dirty="0">
                <a:ln>
                  <a:solidFill>
                    <a:schemeClr val="accent3">
                      <a:lumMod val="50000"/>
                    </a:schemeClr>
                  </a:solidFill>
                </a:ln>
                <a:solidFill>
                  <a:schemeClr val="accent3">
                    <a:lumMod val="50000"/>
                  </a:schemeClr>
                </a:solidFill>
                <a:effectLst/>
              </a:rPr>
              <a:t>open</a:t>
            </a:r>
            <a:r>
              <a:rPr lang="en-US" sz="1600" dirty="0">
                <a:ln>
                  <a:solidFill>
                    <a:schemeClr val="bg1"/>
                  </a:solidFill>
                </a:ln>
                <a:solidFill>
                  <a:schemeClr val="bg1"/>
                </a:solidFill>
                <a:effectLst/>
              </a:rPr>
              <a:t> ISA that could be freely used for </a:t>
            </a:r>
            <a:r>
              <a:rPr lang="en-US" sz="1600" dirty="0">
                <a:ln>
                  <a:solidFill>
                    <a:schemeClr val="accent3">
                      <a:lumMod val="50000"/>
                    </a:schemeClr>
                  </a:solidFill>
                </a:ln>
                <a:solidFill>
                  <a:schemeClr val="accent3">
                    <a:lumMod val="50000"/>
                  </a:schemeClr>
                </a:solidFill>
                <a:effectLst/>
              </a:rPr>
              <a:t>both academic research and commercial purposes</a:t>
            </a:r>
            <a:r>
              <a:rPr lang="en-US" sz="1600" dirty="0">
                <a:ln>
                  <a:solidFill>
                    <a:schemeClr val="bg1"/>
                  </a:solidFill>
                </a:ln>
                <a:solidFill>
                  <a:schemeClr val="bg1"/>
                </a:solidFill>
                <a:effectLst/>
              </a:rPr>
              <a:t>. </a:t>
            </a:r>
          </a:p>
        </p:txBody>
      </p:sp>
      <p:sp>
        <p:nvSpPr>
          <p:cNvPr id="15" name="Rectangle: Diagonal Corners Rounded 14">
            <a:extLst>
              <a:ext uri="{FF2B5EF4-FFF2-40B4-BE49-F238E27FC236}">
                <a16:creationId xmlns:a16="http://schemas.microsoft.com/office/drawing/2014/main" id="{40A3F4B1-C1F6-7D7F-B0DD-BAF46D35E3A9}"/>
              </a:ext>
            </a:extLst>
          </p:cNvPr>
          <p:cNvSpPr/>
          <p:nvPr/>
        </p:nvSpPr>
        <p:spPr>
          <a:xfrm>
            <a:off x="740914" y="3058581"/>
            <a:ext cx="9205692" cy="863428"/>
          </a:xfrm>
          <a:prstGeom prst="round2DiagRect">
            <a:avLst>
              <a:gd name="adj1" fmla="val 0"/>
              <a:gd name="adj2" fmla="val 40421"/>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9" name="TextBox 8">
            <a:extLst>
              <a:ext uri="{FF2B5EF4-FFF2-40B4-BE49-F238E27FC236}">
                <a16:creationId xmlns:a16="http://schemas.microsoft.com/office/drawing/2014/main" id="{06F92FB5-C670-923D-F9F0-CDFA90688CC6}"/>
              </a:ext>
            </a:extLst>
          </p:cNvPr>
          <p:cNvSpPr txBox="1"/>
          <p:nvPr/>
        </p:nvSpPr>
        <p:spPr>
          <a:xfrm>
            <a:off x="1035664" y="2841247"/>
            <a:ext cx="8845144" cy="1286012"/>
          </a:xfrm>
          <a:prstGeom prst="rect">
            <a:avLst/>
          </a:prstGeom>
          <a:noFill/>
          <a:ln w="28575" cap="flat" cmpd="sng" algn="ctr">
            <a:noFill/>
            <a:prstDash val="sysDash"/>
          </a:ln>
          <a:effectLst/>
        </p:spPr>
        <p:txBody>
          <a:bodyPr spcFirstLastPara="0" vert="horz" wrap="square" lIns="53340" tIns="53340" rIns="53340" bIns="53340" numCol="1" spcCol="1270" anchor="ctr" anchorCtr="0">
            <a:noAutofit/>
          </a:bodyPr>
          <a:lstStyle>
            <a:lvl1pPr>
              <a:defRPr sz="1400" b="1">
                <a:effectLst>
                  <a:outerShdw blurRad="38100" dist="38100" dir="2700000" algn="tl">
                    <a:srgbClr val="000000">
                      <a:alpha val="43137"/>
                    </a:srgbClr>
                  </a:outerShdw>
                </a:effectLst>
                <a:latin typeface="Cavolini" panose="03000502040302020204" pitchFamily="66" charset="0"/>
                <a:cs typeface="Cavolini" panose="03000502040302020204" pitchFamily="66" charset="0"/>
              </a:defRPr>
            </a:lvl1pPr>
          </a:lstStyle>
          <a:p>
            <a:r>
              <a:rPr lang="en-US" sz="1600" dirty="0">
                <a:ln>
                  <a:solidFill>
                    <a:schemeClr val="bg1"/>
                  </a:solidFill>
                </a:ln>
                <a:solidFill>
                  <a:schemeClr val="bg1"/>
                </a:solidFill>
                <a:effectLst/>
              </a:rPr>
              <a:t>The researchers believed that existing proprietary ISAs, such as ARM and x86, limited innovation and hindered collaboration.</a:t>
            </a:r>
          </a:p>
        </p:txBody>
      </p:sp>
      <p:sp>
        <p:nvSpPr>
          <p:cNvPr id="20" name="Slide Number Placeholder 1">
            <a:extLst>
              <a:ext uri="{FF2B5EF4-FFF2-40B4-BE49-F238E27FC236}">
                <a16:creationId xmlns:a16="http://schemas.microsoft.com/office/drawing/2014/main" id="{04EC80CC-74A9-6B7B-48FA-60E5D874C98B}"/>
              </a:ext>
            </a:extLst>
          </p:cNvPr>
          <p:cNvSpPr>
            <a:spLocks noGrp="1"/>
          </p:cNvSpPr>
          <p:nvPr>
            <p:ph type="sldNum" sz="quarter" idx="12"/>
          </p:nvPr>
        </p:nvSpPr>
        <p:spPr>
          <a:xfrm>
            <a:off x="11340229" y="6424729"/>
            <a:ext cx="771089" cy="365125"/>
          </a:xfrm>
        </p:spPr>
        <p:txBody>
          <a:bodyPr/>
          <a:lstStyle/>
          <a:p>
            <a:fld id="{F4FAB6BF-40DC-425D-9FBF-182EC001560C}" type="slidenum">
              <a:rPr lang="en-US" smtClean="0"/>
              <a:t>72</a:t>
            </a:fld>
            <a:endParaRPr lang="en-US" dirty="0"/>
          </a:p>
        </p:txBody>
      </p:sp>
      <p:sp>
        <p:nvSpPr>
          <p:cNvPr id="21" name="TextBox 20">
            <a:extLst>
              <a:ext uri="{FF2B5EF4-FFF2-40B4-BE49-F238E27FC236}">
                <a16:creationId xmlns:a16="http://schemas.microsoft.com/office/drawing/2014/main" id="{3D2A22A6-5C09-41C0-3371-16251C5FCEE3}"/>
              </a:ext>
            </a:extLst>
          </p:cNvPr>
          <p:cNvSpPr txBox="1"/>
          <p:nvPr/>
        </p:nvSpPr>
        <p:spPr>
          <a:xfrm>
            <a:off x="2433431" y="102085"/>
            <a:ext cx="7174747" cy="830997"/>
          </a:xfrm>
          <a:prstGeom prst="rect">
            <a:avLst/>
          </a:prstGeom>
          <a:noFill/>
        </p:spPr>
        <p:txBody>
          <a:bodyPr wrap="square" rtlCol="0">
            <a:spAutoFit/>
          </a:bodyPr>
          <a:lstStyle/>
          <a:p>
            <a:r>
              <a:rPr lang="en-US" sz="4800" spc="50" dirty="0">
                <a:ln w="0">
                  <a:solidFill>
                    <a:srgbClr val="9966FF"/>
                  </a:solidFill>
                </a:ln>
                <a:solidFill>
                  <a:srgbClr val="9966FF"/>
                </a:solidFill>
                <a:latin typeface="Cooper Black" panose="0208090404030B020404" pitchFamily="18" charset="0"/>
                <a:ea typeface="+mj-ea"/>
                <a:cs typeface="Times New Roman" panose="02020603050405020304" pitchFamily="18" charset="0"/>
              </a:rPr>
              <a:t>RISC-V Through Time</a:t>
            </a:r>
          </a:p>
        </p:txBody>
      </p:sp>
      <p:sp>
        <p:nvSpPr>
          <p:cNvPr id="28" name="Rectangle: Diagonal Corners Rounded 27">
            <a:extLst>
              <a:ext uri="{FF2B5EF4-FFF2-40B4-BE49-F238E27FC236}">
                <a16:creationId xmlns:a16="http://schemas.microsoft.com/office/drawing/2014/main" id="{47A303C6-D05E-2665-3931-C7A28BA7D847}"/>
              </a:ext>
            </a:extLst>
          </p:cNvPr>
          <p:cNvSpPr/>
          <p:nvPr/>
        </p:nvSpPr>
        <p:spPr>
          <a:xfrm>
            <a:off x="1710226" y="4004497"/>
            <a:ext cx="9939672" cy="1335260"/>
          </a:xfrm>
          <a:prstGeom prst="round2DiagRect">
            <a:avLst>
              <a:gd name="adj1" fmla="val 0"/>
              <a:gd name="adj2" fmla="val 40421"/>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27" name="TextBox 26">
            <a:extLst>
              <a:ext uri="{FF2B5EF4-FFF2-40B4-BE49-F238E27FC236}">
                <a16:creationId xmlns:a16="http://schemas.microsoft.com/office/drawing/2014/main" id="{0570F0D2-47F9-ADEB-ADE1-264761DD51D3}"/>
              </a:ext>
            </a:extLst>
          </p:cNvPr>
          <p:cNvSpPr txBox="1"/>
          <p:nvPr/>
        </p:nvSpPr>
        <p:spPr>
          <a:xfrm>
            <a:off x="1909089" y="3680047"/>
            <a:ext cx="9557157" cy="1898333"/>
          </a:xfrm>
          <a:prstGeom prst="rect">
            <a:avLst/>
          </a:prstGeom>
          <a:noFill/>
          <a:ln w="28575" cap="flat" cmpd="sng" algn="ctr">
            <a:noFill/>
            <a:prstDash val="sysDash"/>
          </a:ln>
          <a:effectLst/>
        </p:spPr>
        <p:txBody>
          <a:bodyPr spcFirstLastPara="0" vert="horz" wrap="square" lIns="53340" tIns="53340" rIns="53340" bIns="53340" numCol="1" spcCol="1270" anchor="ctr" anchorCtr="0">
            <a:noAutofit/>
          </a:bodyPr>
          <a:lstStyle>
            <a:defPPr>
              <a:defRPr lang="en-US"/>
            </a:defPPr>
            <a:lvl1pPr>
              <a:defRPr sz="2000" b="1">
                <a:ln>
                  <a:solidFill>
                    <a:schemeClr val="tx1"/>
                  </a:solidFill>
                </a:ln>
                <a:effectLst>
                  <a:outerShdw blurRad="38100" dist="38100" dir="2700000" algn="tl">
                    <a:srgbClr val="000000">
                      <a:alpha val="43137"/>
                    </a:srgbClr>
                  </a:outerShdw>
                </a:effectLst>
                <a:latin typeface="Cavolini" panose="03000502040302020204" pitchFamily="66" charset="0"/>
                <a:cs typeface="Cavolini" panose="03000502040302020204" pitchFamily="66" charset="0"/>
              </a:defRPr>
            </a:lvl1pPr>
          </a:lstStyle>
          <a:p>
            <a:r>
              <a:rPr lang="en-US" sz="1600" dirty="0">
                <a:ln>
                  <a:solidFill>
                    <a:schemeClr val="bg1"/>
                  </a:solidFill>
                </a:ln>
                <a:solidFill>
                  <a:schemeClr val="bg1"/>
                </a:solidFill>
                <a:effectLst/>
              </a:rPr>
              <a:t>The </a:t>
            </a:r>
            <a:r>
              <a:rPr lang="en-US" sz="1600" dirty="0">
                <a:ln>
                  <a:solidFill>
                    <a:schemeClr val="accent3">
                      <a:lumMod val="50000"/>
                    </a:schemeClr>
                  </a:solidFill>
                </a:ln>
                <a:solidFill>
                  <a:schemeClr val="accent3">
                    <a:lumMod val="50000"/>
                  </a:schemeClr>
                </a:solidFill>
                <a:effectLst/>
              </a:rPr>
              <a:t>first version </a:t>
            </a:r>
            <a:r>
              <a:rPr lang="en-US" sz="1600" dirty="0">
                <a:ln>
                  <a:solidFill>
                    <a:schemeClr val="bg1"/>
                  </a:solidFill>
                </a:ln>
                <a:solidFill>
                  <a:schemeClr val="bg1"/>
                </a:solidFill>
                <a:effectLst/>
              </a:rPr>
              <a:t>of the RISC-V ISA, known as the </a:t>
            </a:r>
            <a:r>
              <a:rPr lang="en-US" sz="1600" dirty="0">
                <a:ln>
                  <a:solidFill>
                    <a:schemeClr val="accent3">
                      <a:lumMod val="50000"/>
                    </a:schemeClr>
                  </a:solidFill>
                </a:ln>
                <a:solidFill>
                  <a:schemeClr val="accent3">
                    <a:lumMod val="50000"/>
                  </a:schemeClr>
                </a:solidFill>
                <a:effectLst/>
              </a:rPr>
              <a:t>"RISC-V Classic“</a:t>
            </a:r>
            <a:r>
              <a:rPr lang="en-US" sz="1600" dirty="0">
                <a:ln>
                  <a:solidFill>
                    <a:schemeClr val="bg1"/>
                  </a:solidFill>
                </a:ln>
                <a:solidFill>
                  <a:schemeClr val="bg1"/>
                </a:solidFill>
                <a:effectLst/>
              </a:rPr>
              <a:t>, was designed to be </a:t>
            </a:r>
            <a:r>
              <a:rPr lang="en-US" sz="1600" dirty="0">
                <a:ln>
                  <a:solidFill>
                    <a:schemeClr val="accent3">
                      <a:lumMod val="50000"/>
                    </a:schemeClr>
                  </a:solidFill>
                </a:ln>
                <a:solidFill>
                  <a:schemeClr val="accent3">
                    <a:lumMod val="50000"/>
                  </a:schemeClr>
                </a:solidFill>
                <a:effectLst/>
              </a:rPr>
              <a:t>simple and modular</a:t>
            </a:r>
            <a:r>
              <a:rPr lang="en-US" sz="1600" dirty="0">
                <a:ln>
                  <a:solidFill>
                    <a:schemeClr val="bg1"/>
                  </a:solidFill>
                </a:ln>
                <a:solidFill>
                  <a:schemeClr val="bg1"/>
                </a:solidFill>
                <a:effectLst/>
              </a:rPr>
              <a:t>, making it easier to implement and customize for various applications and hardware platforms. It provided a </a:t>
            </a:r>
            <a:r>
              <a:rPr lang="en-US" sz="1600" dirty="0">
                <a:ln>
                  <a:solidFill>
                    <a:schemeClr val="accent3">
                      <a:lumMod val="50000"/>
                    </a:schemeClr>
                  </a:solidFill>
                </a:ln>
                <a:solidFill>
                  <a:schemeClr val="accent3">
                    <a:lumMod val="50000"/>
                  </a:schemeClr>
                </a:solidFill>
                <a:effectLst/>
              </a:rPr>
              <a:t>small set of instructions</a:t>
            </a:r>
            <a:r>
              <a:rPr lang="en-US" sz="1600" dirty="0">
                <a:ln>
                  <a:solidFill>
                    <a:schemeClr val="bg1"/>
                  </a:solidFill>
                </a:ln>
                <a:solidFill>
                  <a:schemeClr val="bg1"/>
                </a:solidFill>
                <a:effectLst/>
              </a:rPr>
              <a:t>, which allowed for </a:t>
            </a:r>
            <a:r>
              <a:rPr lang="en-US" sz="1600" dirty="0">
                <a:ln>
                  <a:solidFill>
                    <a:schemeClr val="accent3">
                      <a:lumMod val="50000"/>
                    </a:schemeClr>
                  </a:solidFill>
                </a:ln>
                <a:solidFill>
                  <a:schemeClr val="accent3">
                    <a:lumMod val="50000"/>
                  </a:schemeClr>
                </a:solidFill>
                <a:effectLst/>
              </a:rPr>
              <a:t>efficient pipelining </a:t>
            </a:r>
            <a:r>
              <a:rPr lang="en-US" sz="1600" dirty="0">
                <a:ln>
                  <a:solidFill>
                    <a:schemeClr val="bg1"/>
                  </a:solidFill>
                </a:ln>
                <a:solidFill>
                  <a:schemeClr val="bg1"/>
                </a:solidFill>
                <a:effectLst/>
              </a:rPr>
              <a:t>and execution of instructions.</a:t>
            </a:r>
          </a:p>
        </p:txBody>
      </p:sp>
      <p:sp>
        <p:nvSpPr>
          <p:cNvPr id="31" name="Rectangle: Diagonal Corners Rounded 30">
            <a:extLst>
              <a:ext uri="{FF2B5EF4-FFF2-40B4-BE49-F238E27FC236}">
                <a16:creationId xmlns:a16="http://schemas.microsoft.com/office/drawing/2014/main" id="{38BE36FC-8B96-B249-6966-35096C175F18}"/>
              </a:ext>
            </a:extLst>
          </p:cNvPr>
          <p:cNvSpPr/>
          <p:nvPr/>
        </p:nvSpPr>
        <p:spPr>
          <a:xfrm>
            <a:off x="735435" y="5467297"/>
            <a:ext cx="5721723" cy="984799"/>
          </a:xfrm>
          <a:prstGeom prst="round2DiagRect">
            <a:avLst>
              <a:gd name="adj1" fmla="val 0"/>
              <a:gd name="adj2" fmla="val 50000"/>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32" name="TextBox 31">
            <a:extLst>
              <a:ext uri="{FF2B5EF4-FFF2-40B4-BE49-F238E27FC236}">
                <a16:creationId xmlns:a16="http://schemas.microsoft.com/office/drawing/2014/main" id="{FF9F6B0F-8B98-CB32-8B41-A020C2F12153}"/>
              </a:ext>
            </a:extLst>
          </p:cNvPr>
          <p:cNvSpPr txBox="1"/>
          <p:nvPr/>
        </p:nvSpPr>
        <p:spPr>
          <a:xfrm>
            <a:off x="1048255" y="5462231"/>
            <a:ext cx="5500729" cy="962498"/>
          </a:xfrm>
          <a:prstGeom prst="rect">
            <a:avLst/>
          </a:prstGeom>
          <a:noFill/>
          <a:ln w="28575" cap="flat" cmpd="sng" algn="ctr">
            <a:noFill/>
            <a:prstDash val="sysDash"/>
          </a:ln>
          <a:effectLst/>
        </p:spPr>
        <p:txBody>
          <a:bodyPr spcFirstLastPara="0" vert="horz" wrap="square" lIns="53340" tIns="53340" rIns="53340" bIns="53340" numCol="1" spcCol="1270" anchor="ctr" anchorCtr="0">
            <a:noAutofit/>
          </a:bodyPr>
          <a:lstStyle>
            <a:lvl1pPr>
              <a:defRPr sz="1400" b="1">
                <a:effectLst>
                  <a:outerShdw blurRad="38100" dist="38100" dir="2700000" algn="tl">
                    <a:srgbClr val="000000">
                      <a:alpha val="43137"/>
                    </a:srgbClr>
                  </a:outerShdw>
                </a:effectLst>
                <a:latin typeface="Cavolini" panose="03000502040302020204" pitchFamily="66" charset="0"/>
                <a:cs typeface="Cavolini" panose="03000502040302020204" pitchFamily="66" charset="0"/>
              </a:defRPr>
            </a:lvl1pPr>
          </a:lstStyle>
          <a:p>
            <a:r>
              <a:rPr lang="en-US" sz="1600" dirty="0">
                <a:ln>
                  <a:solidFill>
                    <a:schemeClr val="bg1"/>
                  </a:solidFill>
                </a:ln>
                <a:solidFill>
                  <a:schemeClr val="bg1"/>
                </a:solidFill>
                <a:effectLst/>
              </a:rPr>
              <a:t>As the RISC-V project gained traction and interest from both academia and industry, the </a:t>
            </a:r>
            <a:r>
              <a:rPr lang="en-US" sz="1600" dirty="0">
                <a:ln>
                  <a:solidFill>
                    <a:schemeClr val="accent3">
                      <a:lumMod val="50000"/>
                    </a:schemeClr>
                  </a:solidFill>
                </a:ln>
                <a:solidFill>
                  <a:schemeClr val="accent3">
                    <a:lumMod val="50000"/>
                  </a:schemeClr>
                </a:solidFill>
                <a:effectLst/>
              </a:rPr>
              <a:t>RISC-V Foundation</a:t>
            </a:r>
            <a:r>
              <a:rPr lang="en-US" sz="1600" dirty="0">
                <a:ln>
                  <a:solidFill>
                    <a:schemeClr val="bg1"/>
                  </a:solidFill>
                </a:ln>
                <a:solidFill>
                  <a:schemeClr val="bg1"/>
                </a:solidFill>
                <a:effectLst/>
              </a:rPr>
              <a:t> was established in </a:t>
            </a:r>
            <a:r>
              <a:rPr lang="en-US" sz="1600" dirty="0">
                <a:ln>
                  <a:solidFill>
                    <a:schemeClr val="accent3">
                      <a:lumMod val="50000"/>
                    </a:schemeClr>
                  </a:solidFill>
                </a:ln>
                <a:solidFill>
                  <a:schemeClr val="accent3">
                    <a:lumMod val="50000"/>
                  </a:schemeClr>
                </a:solidFill>
                <a:effectLst/>
              </a:rPr>
              <a:t>2015</a:t>
            </a:r>
            <a:r>
              <a:rPr lang="en-US" sz="1600" dirty="0">
                <a:ln>
                  <a:solidFill>
                    <a:schemeClr val="bg1"/>
                  </a:solidFill>
                </a:ln>
                <a:solidFill>
                  <a:schemeClr val="bg1"/>
                </a:solidFill>
                <a:effectLst/>
              </a:rPr>
              <a:t>.</a:t>
            </a:r>
          </a:p>
        </p:txBody>
      </p:sp>
      <p:sp>
        <p:nvSpPr>
          <p:cNvPr id="36" name="Rectangle: Diagonal Corners Rounded 35">
            <a:extLst>
              <a:ext uri="{FF2B5EF4-FFF2-40B4-BE49-F238E27FC236}">
                <a16:creationId xmlns:a16="http://schemas.microsoft.com/office/drawing/2014/main" id="{1D8F6677-B61D-83CE-8DD5-B00891DD2884}"/>
              </a:ext>
            </a:extLst>
          </p:cNvPr>
          <p:cNvSpPr/>
          <p:nvPr/>
        </p:nvSpPr>
        <p:spPr>
          <a:xfrm>
            <a:off x="6548984" y="5462231"/>
            <a:ext cx="4761939" cy="962498"/>
          </a:xfrm>
          <a:prstGeom prst="round2DiagRect">
            <a:avLst>
              <a:gd name="adj1" fmla="val 0"/>
              <a:gd name="adj2" fmla="val 24752"/>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37" name="TextBox 36">
            <a:extLst>
              <a:ext uri="{FF2B5EF4-FFF2-40B4-BE49-F238E27FC236}">
                <a16:creationId xmlns:a16="http://schemas.microsoft.com/office/drawing/2014/main" id="{2094DA51-8536-34E9-ACB7-2CC74359B0DD}"/>
              </a:ext>
            </a:extLst>
          </p:cNvPr>
          <p:cNvSpPr txBox="1"/>
          <p:nvPr/>
        </p:nvSpPr>
        <p:spPr>
          <a:xfrm>
            <a:off x="6716982" y="5436433"/>
            <a:ext cx="4660525" cy="1015663"/>
          </a:xfrm>
          <a:prstGeom prst="rect">
            <a:avLst/>
          </a:prstGeom>
          <a:noFill/>
          <a:ln w="28575" cap="flat" cmpd="sng" algn="ctr">
            <a:noFill/>
            <a:prstDash val="sysDash"/>
          </a:ln>
          <a:effectLst/>
        </p:spPr>
        <p:txBody>
          <a:bodyPr spcFirstLastPara="0" vert="horz" wrap="square" lIns="53340" tIns="53340" rIns="53340" bIns="53340" numCol="1" spcCol="1270" anchor="ctr" anchorCtr="0">
            <a:noAutofit/>
          </a:bodyPr>
          <a:lstStyle>
            <a:defPPr>
              <a:defRPr lang="en-US"/>
            </a:defPPr>
            <a:lvl1pPr>
              <a:defRPr sz="2000" b="1">
                <a:ln>
                  <a:solidFill>
                    <a:schemeClr val="tx1"/>
                  </a:solidFill>
                </a:ln>
                <a:effectLst>
                  <a:outerShdw blurRad="38100" dist="38100" dir="2700000" algn="tl">
                    <a:srgbClr val="000000">
                      <a:alpha val="43137"/>
                    </a:srgbClr>
                  </a:outerShdw>
                </a:effectLst>
                <a:latin typeface="Cavolini" panose="03000502040302020204" pitchFamily="66" charset="0"/>
                <a:cs typeface="Cavolini" panose="03000502040302020204" pitchFamily="66" charset="0"/>
              </a:defRPr>
            </a:lvl1pPr>
          </a:lstStyle>
          <a:p>
            <a:r>
              <a:rPr lang="en-US" sz="1600" dirty="0">
                <a:ln>
                  <a:solidFill>
                    <a:schemeClr val="bg1"/>
                  </a:solidFill>
                </a:ln>
                <a:solidFill>
                  <a:schemeClr val="bg1"/>
                </a:solidFill>
                <a:effectLst/>
              </a:rPr>
              <a:t>The foundation is a </a:t>
            </a:r>
            <a:r>
              <a:rPr lang="en-US" sz="1600" dirty="0">
                <a:ln>
                  <a:solidFill>
                    <a:schemeClr val="accent3">
                      <a:lumMod val="50000"/>
                    </a:schemeClr>
                  </a:solidFill>
                </a:ln>
                <a:solidFill>
                  <a:schemeClr val="accent3">
                    <a:lumMod val="50000"/>
                  </a:schemeClr>
                </a:solidFill>
                <a:effectLst/>
              </a:rPr>
              <a:t>non-profit organization </a:t>
            </a:r>
            <a:r>
              <a:rPr lang="en-US" sz="1600" dirty="0">
                <a:ln>
                  <a:solidFill>
                    <a:schemeClr val="bg1"/>
                  </a:solidFill>
                </a:ln>
                <a:solidFill>
                  <a:schemeClr val="bg1"/>
                </a:solidFill>
                <a:effectLst/>
              </a:rPr>
              <a:t>dedicated to managing and promoting the RISC-V architecture.</a:t>
            </a:r>
          </a:p>
        </p:txBody>
      </p:sp>
    </p:spTree>
    <p:extLst>
      <p:ext uri="{BB962C8B-B14F-4D97-AF65-F5344CB8AC3E}">
        <p14:creationId xmlns:p14="http://schemas.microsoft.com/office/powerpoint/2010/main" val="1292727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Diagonal Corners Rounded 18">
            <a:extLst>
              <a:ext uri="{FF2B5EF4-FFF2-40B4-BE49-F238E27FC236}">
                <a16:creationId xmlns:a16="http://schemas.microsoft.com/office/drawing/2014/main" id="{3B5CEE2B-DD34-E50A-0463-AC27B7466F95}"/>
              </a:ext>
            </a:extLst>
          </p:cNvPr>
          <p:cNvSpPr/>
          <p:nvPr/>
        </p:nvSpPr>
        <p:spPr>
          <a:xfrm>
            <a:off x="1131324" y="5271291"/>
            <a:ext cx="10199123" cy="1153438"/>
          </a:xfrm>
          <a:prstGeom prst="round2DiagRect">
            <a:avLst>
              <a:gd name="adj1" fmla="val 50000"/>
              <a:gd name="adj2" fmla="val 50000"/>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4" name="Rectangle: Diagonal Corners Rounded 3">
            <a:extLst>
              <a:ext uri="{FF2B5EF4-FFF2-40B4-BE49-F238E27FC236}">
                <a16:creationId xmlns:a16="http://schemas.microsoft.com/office/drawing/2014/main" id="{C16A3447-BAE1-C71D-4C96-4E7E68D0817C}"/>
              </a:ext>
            </a:extLst>
          </p:cNvPr>
          <p:cNvSpPr/>
          <p:nvPr/>
        </p:nvSpPr>
        <p:spPr>
          <a:xfrm>
            <a:off x="1505453" y="2983110"/>
            <a:ext cx="9348094" cy="1125069"/>
          </a:xfrm>
          <a:prstGeom prst="round2DiagRect">
            <a:avLst>
              <a:gd name="adj1" fmla="val 50000"/>
              <a:gd name="adj2" fmla="val 50000"/>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5" name="Rectangle: Diagonal Corners Rounded 4">
            <a:extLst>
              <a:ext uri="{FF2B5EF4-FFF2-40B4-BE49-F238E27FC236}">
                <a16:creationId xmlns:a16="http://schemas.microsoft.com/office/drawing/2014/main" id="{91E58493-612A-C635-87B2-CB6C387BADB9}"/>
              </a:ext>
            </a:extLst>
          </p:cNvPr>
          <p:cNvSpPr/>
          <p:nvPr/>
        </p:nvSpPr>
        <p:spPr>
          <a:xfrm>
            <a:off x="1369213" y="1242453"/>
            <a:ext cx="9348094" cy="1623725"/>
          </a:xfrm>
          <a:prstGeom prst="round2DiagRect">
            <a:avLst>
              <a:gd name="adj1" fmla="val 50000"/>
              <a:gd name="adj2" fmla="val 50000"/>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7" name="TextBox 6">
            <a:extLst>
              <a:ext uri="{FF2B5EF4-FFF2-40B4-BE49-F238E27FC236}">
                <a16:creationId xmlns:a16="http://schemas.microsoft.com/office/drawing/2014/main" id="{921F5C4C-82B2-BD09-CC2D-655A3A7EE3B2}"/>
              </a:ext>
            </a:extLst>
          </p:cNvPr>
          <p:cNvSpPr txBox="1"/>
          <p:nvPr/>
        </p:nvSpPr>
        <p:spPr>
          <a:xfrm>
            <a:off x="1608076" y="1294113"/>
            <a:ext cx="8927693" cy="1443317"/>
          </a:xfrm>
          <a:prstGeom prst="rect">
            <a:avLst/>
          </a:prstGeom>
          <a:noFill/>
          <a:ln w="28575" cap="flat" cmpd="sng" algn="ctr">
            <a:noFill/>
            <a:prstDash val="sysDash"/>
          </a:ln>
          <a:effectLst/>
        </p:spPr>
        <p:txBody>
          <a:bodyPr spcFirstLastPara="0" vert="horz" wrap="square" lIns="53340" tIns="53340" rIns="53340" bIns="53340" numCol="1" spcCol="1270" anchor="ctr" anchorCtr="0">
            <a:noAutofit/>
          </a:bodyPr>
          <a:lstStyle>
            <a:lvl1pPr>
              <a:defRPr sz="1400" b="1">
                <a:effectLst>
                  <a:outerShdw blurRad="38100" dist="38100" dir="2700000" algn="tl">
                    <a:srgbClr val="000000">
                      <a:alpha val="43137"/>
                    </a:srgbClr>
                  </a:outerShdw>
                </a:effectLst>
                <a:latin typeface="Cavolini" panose="03000502040302020204" pitchFamily="66" charset="0"/>
                <a:cs typeface="Cavolini" panose="03000502040302020204" pitchFamily="66" charset="0"/>
              </a:defRPr>
            </a:lvl1pPr>
          </a:lstStyle>
          <a:p>
            <a:r>
              <a:rPr lang="en-US" sz="1600" dirty="0">
                <a:ln>
                  <a:solidFill>
                    <a:schemeClr val="bg1"/>
                  </a:solidFill>
                </a:ln>
                <a:solidFill>
                  <a:schemeClr val="bg1"/>
                </a:solidFill>
                <a:effectLst/>
              </a:rPr>
              <a:t>Since its inception, the RISC-V architecture has undergone several revisions and extensions to enhance its functionality and performance. </a:t>
            </a:r>
          </a:p>
          <a:p>
            <a:r>
              <a:rPr lang="en-US" sz="1600" dirty="0">
                <a:ln>
                  <a:solidFill>
                    <a:schemeClr val="bg1"/>
                  </a:solidFill>
                </a:ln>
                <a:solidFill>
                  <a:schemeClr val="bg1"/>
                </a:solidFill>
                <a:effectLst/>
              </a:rPr>
              <a:t>These </a:t>
            </a:r>
            <a:r>
              <a:rPr lang="en-US" sz="1600" dirty="0">
                <a:ln>
                  <a:solidFill>
                    <a:schemeClr val="accent3">
                      <a:lumMod val="50000"/>
                    </a:schemeClr>
                  </a:solidFill>
                </a:ln>
                <a:solidFill>
                  <a:schemeClr val="accent3">
                    <a:lumMod val="50000"/>
                  </a:schemeClr>
                </a:solidFill>
                <a:effectLst/>
              </a:rPr>
              <a:t>extensions</a:t>
            </a:r>
            <a:r>
              <a:rPr lang="en-US" sz="1600" dirty="0">
                <a:ln>
                  <a:solidFill>
                    <a:schemeClr val="bg1"/>
                  </a:solidFill>
                </a:ln>
                <a:solidFill>
                  <a:schemeClr val="bg1"/>
                </a:solidFill>
                <a:effectLst/>
              </a:rPr>
              <a:t> include support for </a:t>
            </a:r>
            <a:r>
              <a:rPr lang="en-US" sz="1600" dirty="0">
                <a:ln>
                  <a:solidFill>
                    <a:schemeClr val="accent3">
                      <a:lumMod val="50000"/>
                    </a:schemeClr>
                  </a:solidFill>
                </a:ln>
                <a:solidFill>
                  <a:schemeClr val="accent3">
                    <a:lumMod val="50000"/>
                  </a:schemeClr>
                </a:solidFill>
                <a:effectLst/>
              </a:rPr>
              <a:t>floating-point operations</a:t>
            </a:r>
            <a:r>
              <a:rPr lang="en-US" sz="1600" dirty="0">
                <a:ln>
                  <a:solidFill>
                    <a:schemeClr val="bg1"/>
                  </a:solidFill>
                </a:ln>
                <a:solidFill>
                  <a:schemeClr val="bg1"/>
                </a:solidFill>
                <a:effectLst/>
              </a:rPr>
              <a:t>, </a:t>
            </a:r>
            <a:r>
              <a:rPr lang="en-US" sz="1600" dirty="0">
                <a:ln>
                  <a:solidFill>
                    <a:schemeClr val="accent3">
                      <a:lumMod val="50000"/>
                    </a:schemeClr>
                  </a:solidFill>
                </a:ln>
                <a:solidFill>
                  <a:schemeClr val="accent3">
                    <a:lumMod val="50000"/>
                  </a:schemeClr>
                </a:solidFill>
                <a:effectLst/>
              </a:rPr>
              <a:t>vector processing</a:t>
            </a:r>
            <a:r>
              <a:rPr lang="en-US" sz="1600" dirty="0">
                <a:ln>
                  <a:solidFill>
                    <a:schemeClr val="bg1"/>
                  </a:solidFill>
                </a:ln>
                <a:solidFill>
                  <a:schemeClr val="bg1"/>
                </a:solidFill>
                <a:effectLst/>
              </a:rPr>
              <a:t>, and </a:t>
            </a:r>
            <a:r>
              <a:rPr lang="en-US" sz="1600" dirty="0">
                <a:ln>
                  <a:solidFill>
                    <a:schemeClr val="accent3">
                      <a:lumMod val="50000"/>
                    </a:schemeClr>
                  </a:solidFill>
                </a:ln>
                <a:solidFill>
                  <a:schemeClr val="accent3">
                    <a:lumMod val="50000"/>
                  </a:schemeClr>
                </a:solidFill>
                <a:effectLst/>
              </a:rPr>
              <a:t>security features</a:t>
            </a:r>
            <a:r>
              <a:rPr lang="en-US" sz="1600" dirty="0">
                <a:ln>
                  <a:solidFill>
                    <a:schemeClr val="bg1"/>
                  </a:solidFill>
                </a:ln>
                <a:solidFill>
                  <a:schemeClr val="bg1"/>
                </a:solidFill>
                <a:effectLst/>
              </a:rPr>
              <a:t>, among others. </a:t>
            </a:r>
          </a:p>
        </p:txBody>
      </p:sp>
      <p:sp>
        <p:nvSpPr>
          <p:cNvPr id="20" name="Slide Number Placeholder 1">
            <a:extLst>
              <a:ext uri="{FF2B5EF4-FFF2-40B4-BE49-F238E27FC236}">
                <a16:creationId xmlns:a16="http://schemas.microsoft.com/office/drawing/2014/main" id="{04EC80CC-74A9-6B7B-48FA-60E5D874C98B}"/>
              </a:ext>
            </a:extLst>
          </p:cNvPr>
          <p:cNvSpPr>
            <a:spLocks noGrp="1"/>
          </p:cNvSpPr>
          <p:nvPr>
            <p:ph type="sldNum" sz="quarter" idx="12"/>
          </p:nvPr>
        </p:nvSpPr>
        <p:spPr>
          <a:xfrm>
            <a:off x="11169491" y="6373089"/>
            <a:ext cx="771089" cy="365125"/>
          </a:xfrm>
        </p:spPr>
        <p:txBody>
          <a:bodyPr/>
          <a:lstStyle/>
          <a:p>
            <a:fld id="{F4FAB6BF-40DC-425D-9FBF-182EC001560C}" type="slidenum">
              <a:rPr lang="en-US" smtClean="0"/>
              <a:t>73</a:t>
            </a:fld>
            <a:endParaRPr lang="en-US" dirty="0"/>
          </a:p>
        </p:txBody>
      </p:sp>
      <p:sp>
        <p:nvSpPr>
          <p:cNvPr id="21" name="TextBox 20">
            <a:extLst>
              <a:ext uri="{FF2B5EF4-FFF2-40B4-BE49-F238E27FC236}">
                <a16:creationId xmlns:a16="http://schemas.microsoft.com/office/drawing/2014/main" id="{3D2A22A6-5C09-41C0-3371-16251C5FCEE3}"/>
              </a:ext>
            </a:extLst>
          </p:cNvPr>
          <p:cNvSpPr txBox="1"/>
          <p:nvPr/>
        </p:nvSpPr>
        <p:spPr>
          <a:xfrm>
            <a:off x="2508626" y="165199"/>
            <a:ext cx="7174747" cy="830997"/>
          </a:xfrm>
          <a:prstGeom prst="rect">
            <a:avLst/>
          </a:prstGeom>
          <a:noFill/>
        </p:spPr>
        <p:txBody>
          <a:bodyPr wrap="square" rtlCol="0">
            <a:spAutoFit/>
          </a:bodyPr>
          <a:lstStyle/>
          <a:p>
            <a:r>
              <a:rPr lang="en-US" sz="4800" spc="50" dirty="0">
                <a:ln w="0">
                  <a:solidFill>
                    <a:srgbClr val="9966FF"/>
                  </a:solidFill>
                </a:ln>
                <a:solidFill>
                  <a:srgbClr val="9966FF"/>
                </a:solidFill>
                <a:latin typeface="Cooper Black" panose="0208090404030B020404" pitchFamily="18" charset="0"/>
                <a:ea typeface="+mj-ea"/>
                <a:cs typeface="Times New Roman" panose="02020603050405020304" pitchFamily="18" charset="0"/>
              </a:rPr>
              <a:t>RISC-V Through Time</a:t>
            </a:r>
          </a:p>
        </p:txBody>
      </p:sp>
      <p:sp>
        <p:nvSpPr>
          <p:cNvPr id="3" name="TextBox 2">
            <a:extLst>
              <a:ext uri="{FF2B5EF4-FFF2-40B4-BE49-F238E27FC236}">
                <a16:creationId xmlns:a16="http://schemas.microsoft.com/office/drawing/2014/main" id="{1D60299B-5285-F91D-FCA5-FA8C029A6C49}"/>
              </a:ext>
            </a:extLst>
          </p:cNvPr>
          <p:cNvSpPr txBox="1"/>
          <p:nvPr/>
        </p:nvSpPr>
        <p:spPr>
          <a:xfrm>
            <a:off x="1931331" y="3008600"/>
            <a:ext cx="8604438" cy="1033166"/>
          </a:xfrm>
          <a:prstGeom prst="rect">
            <a:avLst/>
          </a:prstGeom>
          <a:noFill/>
          <a:ln w="28575" cap="flat" cmpd="sng" algn="ctr">
            <a:noFill/>
            <a:prstDash val="sysDash"/>
          </a:ln>
          <a:effectLst/>
        </p:spPr>
        <p:txBody>
          <a:bodyPr spcFirstLastPara="0" vert="horz" wrap="square" lIns="53340" tIns="53340" rIns="53340" bIns="53340" numCol="1" spcCol="1270" anchor="ctr" anchorCtr="0">
            <a:noAutofit/>
          </a:bodyPr>
          <a:lstStyle>
            <a:defPPr>
              <a:defRPr lang="en-US"/>
            </a:defPPr>
            <a:lvl1pPr>
              <a:defRPr sz="1600" b="1">
                <a:ln>
                  <a:solidFill>
                    <a:schemeClr val="bg1"/>
                  </a:solidFill>
                </a:ln>
                <a:solidFill>
                  <a:schemeClr val="bg1"/>
                </a:solidFill>
                <a:effectLst/>
                <a:latin typeface="Cavolini" panose="03000502040302020204" pitchFamily="66" charset="0"/>
                <a:cs typeface="Cavolini" panose="03000502040302020204" pitchFamily="66" charset="0"/>
              </a:defRPr>
            </a:lvl1pPr>
          </a:lstStyle>
          <a:p>
            <a:r>
              <a:rPr lang="en-US" dirty="0"/>
              <a:t>The </a:t>
            </a:r>
            <a:r>
              <a:rPr lang="en-US" dirty="0">
                <a:ln>
                  <a:solidFill>
                    <a:schemeClr val="accent3">
                      <a:lumMod val="50000"/>
                    </a:schemeClr>
                  </a:solidFill>
                </a:ln>
                <a:solidFill>
                  <a:schemeClr val="accent3">
                    <a:lumMod val="50000"/>
                  </a:schemeClr>
                </a:solidFill>
              </a:rPr>
              <a:t>modular nature</a:t>
            </a:r>
            <a:r>
              <a:rPr lang="en-US" dirty="0"/>
              <a:t> of RISC-V allows designers to choose the extensions that suit their specific requirements, making it highly customizable.</a:t>
            </a:r>
          </a:p>
        </p:txBody>
      </p:sp>
      <p:sp>
        <p:nvSpPr>
          <p:cNvPr id="13" name="Rectangle: Diagonal Corners Rounded 12">
            <a:extLst>
              <a:ext uri="{FF2B5EF4-FFF2-40B4-BE49-F238E27FC236}">
                <a16:creationId xmlns:a16="http://schemas.microsoft.com/office/drawing/2014/main" id="{23F1156F-7CF3-C3E8-6C90-B2D2870B1BE3}"/>
              </a:ext>
            </a:extLst>
          </p:cNvPr>
          <p:cNvSpPr/>
          <p:nvPr/>
        </p:nvSpPr>
        <p:spPr>
          <a:xfrm>
            <a:off x="1131324" y="4249233"/>
            <a:ext cx="10199123" cy="923364"/>
          </a:xfrm>
          <a:prstGeom prst="round2DiagRect">
            <a:avLst>
              <a:gd name="adj1" fmla="val 50000"/>
              <a:gd name="adj2" fmla="val 50000"/>
            </a:avLst>
          </a:prstGeom>
          <a:solidFill>
            <a:srgbClr val="A7A7FF"/>
          </a:solid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n>
                <a:solidFill>
                  <a:schemeClr val="bg1"/>
                </a:solidFill>
              </a:ln>
              <a:solidFill>
                <a:schemeClr val="bg1"/>
              </a:solidFill>
            </a:endParaRPr>
          </a:p>
        </p:txBody>
      </p:sp>
      <p:sp>
        <p:nvSpPr>
          <p:cNvPr id="17" name="TextBox 16">
            <a:extLst>
              <a:ext uri="{FF2B5EF4-FFF2-40B4-BE49-F238E27FC236}">
                <a16:creationId xmlns:a16="http://schemas.microsoft.com/office/drawing/2014/main" id="{660912F4-A5CB-BE86-FF9F-17F154A0EE00}"/>
              </a:ext>
            </a:extLst>
          </p:cNvPr>
          <p:cNvSpPr txBox="1"/>
          <p:nvPr/>
        </p:nvSpPr>
        <p:spPr>
          <a:xfrm>
            <a:off x="1422116" y="4367171"/>
            <a:ext cx="9431431" cy="584775"/>
          </a:xfrm>
          <a:prstGeom prst="rect">
            <a:avLst/>
          </a:prstGeom>
          <a:noFill/>
        </p:spPr>
        <p:txBody>
          <a:bodyPr wrap="square">
            <a:spAutoFit/>
          </a:bodyPr>
          <a:lstStyle/>
          <a:p>
            <a:r>
              <a:rPr lang="en-US" sz="1600" b="1" dirty="0">
                <a:ln>
                  <a:solidFill>
                    <a:schemeClr val="bg1"/>
                  </a:solidFill>
                </a:ln>
                <a:solidFill>
                  <a:schemeClr val="bg1"/>
                </a:solidFill>
                <a:latin typeface="Cavolini" panose="03000502040302020204" pitchFamily="66" charset="0"/>
                <a:cs typeface="Cavolini" panose="03000502040302020204" pitchFamily="66" charset="0"/>
              </a:rPr>
              <a:t>The </a:t>
            </a:r>
            <a:r>
              <a:rPr lang="en-US" sz="1600" b="1" dirty="0">
                <a:ln>
                  <a:solidFill>
                    <a:schemeClr val="accent3">
                      <a:lumMod val="50000"/>
                    </a:schemeClr>
                  </a:solidFill>
                </a:ln>
                <a:solidFill>
                  <a:schemeClr val="accent3">
                    <a:lumMod val="50000"/>
                  </a:schemeClr>
                </a:solidFill>
                <a:latin typeface="Cavolini" panose="03000502040302020204" pitchFamily="66" charset="0"/>
                <a:cs typeface="Cavolini" panose="03000502040302020204" pitchFamily="66" charset="0"/>
              </a:rPr>
              <a:t>open-source nature</a:t>
            </a:r>
            <a:r>
              <a:rPr lang="en-US" sz="1600" b="1" dirty="0">
                <a:ln>
                  <a:solidFill>
                    <a:schemeClr val="bg1"/>
                  </a:solidFill>
                </a:ln>
                <a:solidFill>
                  <a:schemeClr val="bg1"/>
                </a:solidFill>
                <a:latin typeface="Cavolini" panose="03000502040302020204" pitchFamily="66" charset="0"/>
                <a:cs typeface="Cavolini" panose="03000502040302020204" pitchFamily="66" charset="0"/>
              </a:rPr>
              <a:t> of RISC-V has fostered a vibrant ecosystem of hardware and software developers, leading to its rapid adoption in various domains.</a:t>
            </a:r>
          </a:p>
        </p:txBody>
      </p:sp>
      <p:sp>
        <p:nvSpPr>
          <p:cNvPr id="18" name="Rectangle: Diagonal Corners Rounded 17">
            <a:extLst>
              <a:ext uri="{FF2B5EF4-FFF2-40B4-BE49-F238E27FC236}">
                <a16:creationId xmlns:a16="http://schemas.microsoft.com/office/drawing/2014/main" id="{8A61D2FC-3EF9-39BB-8A31-B1EC21DF3A69}"/>
              </a:ext>
            </a:extLst>
          </p:cNvPr>
          <p:cNvSpPr/>
          <p:nvPr/>
        </p:nvSpPr>
        <p:spPr>
          <a:xfrm>
            <a:off x="1355913" y="5436857"/>
            <a:ext cx="10199123" cy="822305"/>
          </a:xfrm>
          <a:prstGeom prst="round2DiagRect">
            <a:avLst>
              <a:gd name="adj1" fmla="val 0"/>
              <a:gd name="adj2" fmla="val 50000"/>
            </a:avLst>
          </a:prstGeom>
          <a:noFill/>
        </p:spPr>
        <p:txBody>
          <a:bodyPr wrap="square">
            <a:spAutoFit/>
          </a:bodyPr>
          <a:lstStyle/>
          <a:p>
            <a:r>
              <a:rPr lang="en-US" sz="1600" b="1" dirty="0">
                <a:ln>
                  <a:solidFill>
                    <a:schemeClr val="bg1"/>
                  </a:solidFill>
                </a:ln>
                <a:solidFill>
                  <a:schemeClr val="bg1"/>
                </a:solidFill>
                <a:latin typeface="Cavolini" panose="03000502040302020204" pitchFamily="66" charset="0"/>
                <a:cs typeface="Cavolini" panose="03000502040302020204" pitchFamily="66" charset="0"/>
              </a:rPr>
              <a:t>The development of RISC-V </a:t>
            </a:r>
            <a:r>
              <a:rPr lang="en-US" sz="1600" b="1" dirty="0">
                <a:ln>
                  <a:solidFill>
                    <a:schemeClr val="accent3">
                      <a:lumMod val="50000"/>
                    </a:schemeClr>
                  </a:solidFill>
                </a:ln>
                <a:solidFill>
                  <a:schemeClr val="accent3">
                    <a:lumMod val="50000"/>
                  </a:schemeClr>
                </a:solidFill>
                <a:latin typeface="Cavolini" panose="03000502040302020204" pitchFamily="66" charset="0"/>
                <a:cs typeface="Cavolini" panose="03000502040302020204" pitchFamily="66" charset="0"/>
              </a:rPr>
              <a:t>continues to evolve</a:t>
            </a:r>
            <a:r>
              <a:rPr lang="en-US" sz="1600" b="1" dirty="0">
                <a:ln>
                  <a:solidFill>
                    <a:schemeClr val="bg1"/>
                  </a:solidFill>
                </a:ln>
                <a:solidFill>
                  <a:schemeClr val="bg1"/>
                </a:solidFill>
                <a:latin typeface="Cavolini" panose="03000502040302020204" pitchFamily="66" charset="0"/>
                <a:cs typeface="Cavolini" panose="03000502040302020204" pitchFamily="66" charset="0"/>
              </a:rPr>
              <a:t>, with ongoing research and industry collaborations driving its growth. </a:t>
            </a:r>
          </a:p>
        </p:txBody>
      </p:sp>
    </p:spTree>
    <p:extLst>
      <p:ext uri="{BB962C8B-B14F-4D97-AF65-F5344CB8AC3E}">
        <p14:creationId xmlns:p14="http://schemas.microsoft.com/office/powerpoint/2010/main" val="2783920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F94DC8-74BF-A816-2FA4-2812931B11E3}"/>
              </a:ext>
            </a:extLst>
          </p:cNvPr>
          <p:cNvSpPr>
            <a:spLocks noGrp="1"/>
          </p:cNvSpPr>
          <p:nvPr>
            <p:ph type="sldNum" sz="quarter" idx="12"/>
          </p:nvPr>
        </p:nvSpPr>
        <p:spPr/>
        <p:txBody>
          <a:bodyPr/>
          <a:lstStyle/>
          <a:p>
            <a:fld id="{F4FAB6BF-40DC-425D-9FBF-182EC001560C}" type="slidenum">
              <a:rPr lang="en-US" smtClean="0"/>
              <a:t>74</a:t>
            </a:fld>
            <a:endParaRPr lang="en-US"/>
          </a:p>
        </p:txBody>
      </p:sp>
      <p:sp>
        <p:nvSpPr>
          <p:cNvPr id="3" name="Rectangle: Diagonal Corners Snipped 2">
            <a:extLst>
              <a:ext uri="{FF2B5EF4-FFF2-40B4-BE49-F238E27FC236}">
                <a16:creationId xmlns:a16="http://schemas.microsoft.com/office/drawing/2014/main" id="{F674BB27-53EA-30DB-1EF4-C441DB374BDB}"/>
              </a:ext>
            </a:extLst>
          </p:cNvPr>
          <p:cNvSpPr/>
          <p:nvPr/>
        </p:nvSpPr>
        <p:spPr>
          <a:xfrm>
            <a:off x="1517276" y="2212041"/>
            <a:ext cx="9157447" cy="2474259"/>
          </a:xfrm>
          <a:custGeom>
            <a:avLst/>
            <a:gdLst>
              <a:gd name="connsiteX0" fmla="*/ 0 w 9157447"/>
              <a:gd name="connsiteY0" fmla="*/ 0 h 2474259"/>
              <a:gd name="connsiteX1" fmla="*/ 8745062 w 9157447"/>
              <a:gd name="connsiteY1" fmla="*/ 0 h 2474259"/>
              <a:gd name="connsiteX2" fmla="*/ 9157447 w 9157447"/>
              <a:gd name="connsiteY2" fmla="*/ 412385 h 2474259"/>
              <a:gd name="connsiteX3" fmla="*/ 9157447 w 9157447"/>
              <a:gd name="connsiteY3" fmla="*/ 2474259 h 2474259"/>
              <a:gd name="connsiteX4" fmla="*/ 9157447 w 9157447"/>
              <a:gd name="connsiteY4" fmla="*/ 2474259 h 2474259"/>
              <a:gd name="connsiteX5" fmla="*/ 412385 w 9157447"/>
              <a:gd name="connsiteY5" fmla="*/ 2474259 h 2474259"/>
              <a:gd name="connsiteX6" fmla="*/ 0 w 9157447"/>
              <a:gd name="connsiteY6" fmla="*/ 2061874 h 2474259"/>
              <a:gd name="connsiteX7" fmla="*/ 0 w 9157447"/>
              <a:gd name="connsiteY7" fmla="*/ 0 h 247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7447" h="2474259" fill="none" extrusionOk="0">
                <a:moveTo>
                  <a:pt x="0" y="0"/>
                </a:moveTo>
                <a:cubicBezTo>
                  <a:pt x="2892541" y="-89747"/>
                  <a:pt x="6708713" y="169659"/>
                  <a:pt x="8745062" y="0"/>
                </a:cubicBezTo>
                <a:cubicBezTo>
                  <a:pt x="8831474" y="100774"/>
                  <a:pt x="9025148" y="291775"/>
                  <a:pt x="9157447" y="412385"/>
                </a:cubicBezTo>
                <a:cubicBezTo>
                  <a:pt x="8995229" y="982523"/>
                  <a:pt x="9003947" y="1639325"/>
                  <a:pt x="9157447" y="2474259"/>
                </a:cubicBezTo>
                <a:lnTo>
                  <a:pt x="9157447" y="2474259"/>
                </a:lnTo>
                <a:cubicBezTo>
                  <a:pt x="4790218" y="2475313"/>
                  <a:pt x="3192584" y="2450384"/>
                  <a:pt x="412385" y="2474259"/>
                </a:cubicBezTo>
                <a:cubicBezTo>
                  <a:pt x="297929" y="2391232"/>
                  <a:pt x="130034" y="2226845"/>
                  <a:pt x="0" y="2061874"/>
                </a:cubicBezTo>
                <a:cubicBezTo>
                  <a:pt x="167847" y="1428410"/>
                  <a:pt x="148627" y="520189"/>
                  <a:pt x="0" y="0"/>
                </a:cubicBezTo>
                <a:close/>
              </a:path>
              <a:path w="9157447" h="2474259" stroke="0" extrusionOk="0">
                <a:moveTo>
                  <a:pt x="0" y="0"/>
                </a:moveTo>
                <a:cubicBezTo>
                  <a:pt x="1721457" y="72436"/>
                  <a:pt x="5168885" y="71782"/>
                  <a:pt x="8745062" y="0"/>
                </a:cubicBezTo>
                <a:cubicBezTo>
                  <a:pt x="8879205" y="145170"/>
                  <a:pt x="8954860" y="228590"/>
                  <a:pt x="9157447" y="412385"/>
                </a:cubicBezTo>
                <a:cubicBezTo>
                  <a:pt x="9267180" y="1358333"/>
                  <a:pt x="9179500" y="2104083"/>
                  <a:pt x="9157447" y="2474259"/>
                </a:cubicBezTo>
                <a:lnTo>
                  <a:pt x="9157447" y="2474259"/>
                </a:lnTo>
                <a:cubicBezTo>
                  <a:pt x="7619262" y="2500808"/>
                  <a:pt x="1617650" y="2321779"/>
                  <a:pt x="412385" y="2474259"/>
                </a:cubicBezTo>
                <a:cubicBezTo>
                  <a:pt x="290246" y="2424576"/>
                  <a:pt x="81141" y="2188823"/>
                  <a:pt x="0" y="2061874"/>
                </a:cubicBezTo>
                <a:cubicBezTo>
                  <a:pt x="143924" y="1478531"/>
                  <a:pt x="103516" y="795974"/>
                  <a:pt x="0" y="0"/>
                </a:cubicBezTo>
                <a:close/>
              </a:path>
            </a:pathLst>
          </a:custGeom>
          <a:blipFill>
            <a:blip r:embed="rId2"/>
            <a:tile tx="0" ty="0" sx="100000" sy="100000" flip="none" algn="tl"/>
          </a:blipFill>
          <a:ln>
            <a:solidFill>
              <a:schemeClr val="accent4">
                <a:lumMod val="50000"/>
              </a:schemeClr>
            </a:solidFill>
            <a:extLst>
              <a:ext uri="{C807C97D-BFC1-408E-A445-0C87EB9F89A2}">
                <ask:lineSketchStyleProps xmlns:ask="http://schemas.microsoft.com/office/drawing/2018/sketchyshapes" sd="2281673282">
                  <a:prstGeom prst="snip2DiagRect">
                    <a:avLst>
                      <a:gd name="adj1" fmla="val 0"/>
                      <a:gd name="adj2" fmla="val 16667"/>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B498AB-5B2A-EAEC-F3C5-0497D14AD867}"/>
              </a:ext>
            </a:extLst>
          </p:cNvPr>
          <p:cNvSpPr txBox="1"/>
          <p:nvPr/>
        </p:nvSpPr>
        <p:spPr>
          <a:xfrm>
            <a:off x="2477803" y="434140"/>
            <a:ext cx="7236388" cy="830997"/>
          </a:xfrm>
          <a:prstGeom prst="rect">
            <a:avLst/>
          </a:prstGeom>
          <a:noFill/>
        </p:spPr>
        <p:txBody>
          <a:bodyPr wrap="square" rtlCol="0">
            <a:spAutoFit/>
          </a:bodyPr>
          <a:lstStyle/>
          <a:p>
            <a:r>
              <a:rPr lang="en-US" sz="4800" spc="50" dirty="0">
                <a:ln w="0">
                  <a:solidFill>
                    <a:srgbClr val="9966FF"/>
                  </a:solidFill>
                </a:ln>
                <a:solidFill>
                  <a:srgbClr val="9966FF"/>
                </a:solidFill>
                <a:latin typeface="Cooper Black" panose="0208090404030B020404" pitchFamily="18" charset="0"/>
                <a:ea typeface="+mj-ea"/>
                <a:cs typeface="Times New Roman" panose="02020603050405020304" pitchFamily="18" charset="0"/>
              </a:rPr>
              <a:t>What is Open-Source?</a:t>
            </a:r>
          </a:p>
        </p:txBody>
      </p:sp>
      <p:sp>
        <p:nvSpPr>
          <p:cNvPr id="6" name="TextBox 5">
            <a:extLst>
              <a:ext uri="{FF2B5EF4-FFF2-40B4-BE49-F238E27FC236}">
                <a16:creationId xmlns:a16="http://schemas.microsoft.com/office/drawing/2014/main" id="{BDC0AF22-497B-C16F-3DF5-B010341AB20E}"/>
              </a:ext>
            </a:extLst>
          </p:cNvPr>
          <p:cNvSpPr txBox="1"/>
          <p:nvPr/>
        </p:nvSpPr>
        <p:spPr>
          <a:xfrm>
            <a:off x="1843365" y="2718564"/>
            <a:ext cx="8505265" cy="1569660"/>
          </a:xfrm>
          <a:prstGeom prst="rect">
            <a:avLst/>
          </a:prstGeom>
          <a:noFill/>
        </p:spPr>
        <p:txBody>
          <a:bodyPr wrap="square">
            <a:spAutoFit/>
          </a:bodyPr>
          <a:lstStyle/>
          <a:p>
            <a:r>
              <a:rPr lang="en-US" sz="3200" b="1" kern="100" dirty="0">
                <a:solidFill>
                  <a:schemeClr val="accent4">
                    <a:lumMod val="50000"/>
                  </a:schemeClr>
                </a:solidFill>
                <a:latin typeface="DaunPenh" panose="01010101010101010101" pitchFamily="2" charset="0"/>
                <a:ea typeface="Calibri" panose="020F0502020204030204" pitchFamily="34" charset="0"/>
                <a:cs typeface="DaunPenh" panose="01010101010101010101" pitchFamily="2" charset="0"/>
              </a:rPr>
              <a:t>The open-source nature of RISC-V refers to the fact that the architecture's specifications and design are publicly available and freely accessible. This openness brings several advantages</a:t>
            </a:r>
          </a:p>
        </p:txBody>
      </p:sp>
    </p:spTree>
    <p:extLst>
      <p:ext uri="{BB962C8B-B14F-4D97-AF65-F5344CB8AC3E}">
        <p14:creationId xmlns:p14="http://schemas.microsoft.com/office/powerpoint/2010/main" val="29957490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F94DC8-74BF-A816-2FA4-2812931B11E3}"/>
              </a:ext>
            </a:extLst>
          </p:cNvPr>
          <p:cNvSpPr>
            <a:spLocks noGrp="1"/>
          </p:cNvSpPr>
          <p:nvPr>
            <p:ph type="sldNum" sz="quarter" idx="12"/>
          </p:nvPr>
        </p:nvSpPr>
        <p:spPr>
          <a:xfrm>
            <a:off x="11238208" y="6452393"/>
            <a:ext cx="771089" cy="365125"/>
          </a:xfrm>
        </p:spPr>
        <p:txBody>
          <a:bodyPr/>
          <a:lstStyle/>
          <a:p>
            <a:fld id="{F4FAB6BF-40DC-425D-9FBF-182EC001560C}" type="slidenum">
              <a:rPr lang="en-US" smtClean="0"/>
              <a:t>75</a:t>
            </a:fld>
            <a:endParaRPr lang="en-US"/>
          </a:p>
        </p:txBody>
      </p:sp>
      <p:sp>
        <p:nvSpPr>
          <p:cNvPr id="4" name="TextBox 3">
            <a:extLst>
              <a:ext uri="{FF2B5EF4-FFF2-40B4-BE49-F238E27FC236}">
                <a16:creationId xmlns:a16="http://schemas.microsoft.com/office/drawing/2014/main" id="{6EB498AB-5B2A-EAEC-F3C5-0497D14AD867}"/>
              </a:ext>
            </a:extLst>
          </p:cNvPr>
          <p:cNvSpPr txBox="1"/>
          <p:nvPr/>
        </p:nvSpPr>
        <p:spPr>
          <a:xfrm>
            <a:off x="2089336" y="159974"/>
            <a:ext cx="8024559" cy="830997"/>
          </a:xfrm>
          <a:prstGeom prst="rect">
            <a:avLst/>
          </a:prstGeom>
          <a:noFill/>
        </p:spPr>
        <p:txBody>
          <a:bodyPr wrap="square" rtlCol="0">
            <a:spAutoFit/>
          </a:bodyPr>
          <a:lstStyle/>
          <a:p>
            <a:r>
              <a:rPr lang="en-US" sz="4800" spc="50" dirty="0">
                <a:ln w="0">
                  <a:solidFill>
                    <a:srgbClr val="9966FF"/>
                  </a:solidFill>
                </a:ln>
                <a:solidFill>
                  <a:srgbClr val="9966FF"/>
                </a:solidFill>
                <a:latin typeface="Cooper Black" panose="0208090404030B020404" pitchFamily="18" charset="0"/>
                <a:ea typeface="+mj-ea"/>
                <a:cs typeface="Times New Roman" panose="02020603050405020304" pitchFamily="18" charset="0"/>
              </a:rPr>
              <a:t>Open-Source Advantages</a:t>
            </a:r>
          </a:p>
        </p:txBody>
      </p:sp>
      <p:sp>
        <p:nvSpPr>
          <p:cNvPr id="5" name="Flowchart: Terminator 4">
            <a:extLst>
              <a:ext uri="{FF2B5EF4-FFF2-40B4-BE49-F238E27FC236}">
                <a16:creationId xmlns:a16="http://schemas.microsoft.com/office/drawing/2014/main" id="{927B304D-5AFE-4CF2-5EA4-F43EB87C9DA5}"/>
              </a:ext>
            </a:extLst>
          </p:cNvPr>
          <p:cNvSpPr/>
          <p:nvPr/>
        </p:nvSpPr>
        <p:spPr>
          <a:xfrm>
            <a:off x="104228" y="1514428"/>
            <a:ext cx="6395106" cy="943383"/>
          </a:xfrm>
          <a:prstGeom prst="flowChartTerminator">
            <a:avLst/>
          </a:prstGeom>
          <a:solidFill>
            <a:schemeClr val="accent4">
              <a:lumMod val="75000"/>
            </a:schemeClr>
          </a:solidFill>
          <a:ln w="28575">
            <a:solidFill>
              <a:schemeClr val="accent2">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C7BF82-AE3C-480C-E331-01C823CCEAFC}"/>
              </a:ext>
            </a:extLst>
          </p:cNvPr>
          <p:cNvSpPr txBox="1"/>
          <p:nvPr/>
        </p:nvSpPr>
        <p:spPr>
          <a:xfrm flipH="1">
            <a:off x="205718" y="1684712"/>
            <a:ext cx="6064623"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Collaboration &amp; Innovation</a:t>
            </a:r>
          </a:p>
        </p:txBody>
      </p:sp>
      <p:sp>
        <p:nvSpPr>
          <p:cNvPr id="8" name="Flowchart: Terminator 7">
            <a:extLst>
              <a:ext uri="{FF2B5EF4-FFF2-40B4-BE49-F238E27FC236}">
                <a16:creationId xmlns:a16="http://schemas.microsoft.com/office/drawing/2014/main" id="{C64E9A7C-C32C-0859-EF75-FEB56177E931}"/>
              </a:ext>
            </a:extLst>
          </p:cNvPr>
          <p:cNvSpPr/>
          <p:nvPr/>
        </p:nvSpPr>
        <p:spPr>
          <a:xfrm>
            <a:off x="268939" y="5838924"/>
            <a:ext cx="7322953" cy="869415"/>
          </a:xfrm>
          <a:prstGeom prst="flowChartTerminator">
            <a:avLst/>
          </a:prstGeom>
          <a:solidFill>
            <a:schemeClr val="accent4">
              <a:lumMod val="75000"/>
            </a:schemeClr>
          </a:solidFill>
          <a:ln w="28575">
            <a:solidFill>
              <a:schemeClr val="accent2">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093327-95A5-4CE5-1D41-31CDFF95B334}"/>
              </a:ext>
            </a:extLst>
          </p:cNvPr>
          <p:cNvSpPr txBox="1"/>
          <p:nvPr/>
        </p:nvSpPr>
        <p:spPr>
          <a:xfrm flipH="1">
            <a:off x="414008" y="5982362"/>
            <a:ext cx="7032813"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Customization &amp; Specialization</a:t>
            </a:r>
          </a:p>
        </p:txBody>
      </p:sp>
      <p:sp>
        <p:nvSpPr>
          <p:cNvPr id="10" name="Flowchart: Terminator 9">
            <a:extLst>
              <a:ext uri="{FF2B5EF4-FFF2-40B4-BE49-F238E27FC236}">
                <a16:creationId xmlns:a16="http://schemas.microsoft.com/office/drawing/2014/main" id="{887A83EC-B854-4B73-E718-29978B546448}"/>
              </a:ext>
            </a:extLst>
          </p:cNvPr>
          <p:cNvSpPr/>
          <p:nvPr/>
        </p:nvSpPr>
        <p:spPr>
          <a:xfrm>
            <a:off x="2089336" y="3722980"/>
            <a:ext cx="9877379" cy="1042147"/>
          </a:xfrm>
          <a:prstGeom prst="flowChartTerminator">
            <a:avLst/>
          </a:prstGeom>
          <a:solidFill>
            <a:schemeClr val="accent4">
              <a:lumMod val="75000"/>
            </a:schemeClr>
          </a:solidFill>
          <a:ln w="28575">
            <a:solidFill>
              <a:schemeClr val="accent2">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3CAF502-6531-1235-DFB7-36FC5A13291B}"/>
              </a:ext>
            </a:extLst>
          </p:cNvPr>
          <p:cNvSpPr txBox="1"/>
          <p:nvPr/>
        </p:nvSpPr>
        <p:spPr>
          <a:xfrm flipH="1">
            <a:off x="2486023" y="3920887"/>
            <a:ext cx="9339497"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Reduced Dependency on Proprietary ISAs</a:t>
            </a:r>
          </a:p>
        </p:txBody>
      </p:sp>
      <p:sp>
        <p:nvSpPr>
          <p:cNvPr id="12" name="Flowchart: Terminator 11">
            <a:extLst>
              <a:ext uri="{FF2B5EF4-FFF2-40B4-BE49-F238E27FC236}">
                <a16:creationId xmlns:a16="http://schemas.microsoft.com/office/drawing/2014/main" id="{B66C08E9-CD82-E59F-A922-EB8B4D3C5918}"/>
              </a:ext>
            </a:extLst>
          </p:cNvPr>
          <p:cNvSpPr/>
          <p:nvPr/>
        </p:nvSpPr>
        <p:spPr>
          <a:xfrm>
            <a:off x="5741894" y="1003406"/>
            <a:ext cx="6267403" cy="913129"/>
          </a:xfrm>
          <a:prstGeom prst="flowChartTerminator">
            <a:avLst/>
          </a:prstGeom>
          <a:solidFill>
            <a:schemeClr val="accent2">
              <a:lumMod val="75000"/>
            </a:schemeClr>
          </a:solidFill>
          <a:ln w="28575">
            <a:solidFill>
              <a:schemeClr val="accent4">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58A60B2-86FD-19B1-067A-570BAB8AC644}"/>
              </a:ext>
            </a:extLst>
          </p:cNvPr>
          <p:cNvSpPr txBox="1"/>
          <p:nvPr/>
        </p:nvSpPr>
        <p:spPr>
          <a:xfrm flipH="1">
            <a:off x="6069869" y="1142187"/>
            <a:ext cx="5587888" cy="663419"/>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Education and Research</a:t>
            </a:r>
          </a:p>
        </p:txBody>
      </p:sp>
      <p:sp>
        <p:nvSpPr>
          <p:cNvPr id="14" name="Flowchart: Terminator 13">
            <a:extLst>
              <a:ext uri="{FF2B5EF4-FFF2-40B4-BE49-F238E27FC236}">
                <a16:creationId xmlns:a16="http://schemas.microsoft.com/office/drawing/2014/main" id="{1043AC0B-89F2-ADF1-8D12-5CFF5100FD1C}"/>
              </a:ext>
            </a:extLst>
          </p:cNvPr>
          <p:cNvSpPr/>
          <p:nvPr/>
        </p:nvSpPr>
        <p:spPr>
          <a:xfrm>
            <a:off x="5295294" y="4886392"/>
            <a:ext cx="6751632" cy="844238"/>
          </a:xfrm>
          <a:prstGeom prst="flowChartTerminator">
            <a:avLst/>
          </a:prstGeom>
          <a:solidFill>
            <a:schemeClr val="accent2">
              <a:lumMod val="75000"/>
            </a:schemeClr>
          </a:solidFill>
          <a:ln w="28575">
            <a:solidFill>
              <a:schemeClr val="accent4">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1E1522E-9F99-5076-849B-957DEEB4A572}"/>
              </a:ext>
            </a:extLst>
          </p:cNvPr>
          <p:cNvSpPr txBox="1"/>
          <p:nvPr/>
        </p:nvSpPr>
        <p:spPr>
          <a:xfrm flipH="1">
            <a:off x="5638190" y="5019594"/>
            <a:ext cx="6307882"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Security and Transparency</a:t>
            </a:r>
          </a:p>
        </p:txBody>
      </p:sp>
      <p:sp>
        <p:nvSpPr>
          <p:cNvPr id="18" name="Flowchart: Terminator 17">
            <a:extLst>
              <a:ext uri="{FF2B5EF4-FFF2-40B4-BE49-F238E27FC236}">
                <a16:creationId xmlns:a16="http://schemas.microsoft.com/office/drawing/2014/main" id="{9F8AF5E7-CDC8-AB91-7ABB-55C5CC22496C}"/>
              </a:ext>
            </a:extLst>
          </p:cNvPr>
          <p:cNvSpPr/>
          <p:nvPr/>
        </p:nvSpPr>
        <p:spPr>
          <a:xfrm>
            <a:off x="196620" y="2578298"/>
            <a:ext cx="9544138" cy="1042147"/>
          </a:xfrm>
          <a:prstGeom prst="flowChartTerminator">
            <a:avLst/>
          </a:prstGeom>
          <a:solidFill>
            <a:schemeClr val="accent2">
              <a:lumMod val="75000"/>
            </a:schemeClr>
          </a:solidFill>
          <a:ln w="28575">
            <a:solidFill>
              <a:schemeClr val="accent4">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63BF686-7EFA-91B3-F0B0-CB457FFC32F4}"/>
              </a:ext>
            </a:extLst>
          </p:cNvPr>
          <p:cNvSpPr txBox="1"/>
          <p:nvPr/>
        </p:nvSpPr>
        <p:spPr>
          <a:xfrm flipH="1">
            <a:off x="579519" y="2776207"/>
            <a:ext cx="8891960" cy="646331"/>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sz="3600" b="0" dirty="0">
                <a:ln>
                  <a:solidFill>
                    <a:schemeClr val="bg1"/>
                  </a:solidFill>
                </a:ln>
                <a:solidFill>
                  <a:schemeClr val="bg1">
                    <a:lumMod val="95000"/>
                    <a:lumOff val="5000"/>
                  </a:schemeClr>
                </a:solidFill>
                <a:latin typeface="Jumble" panose="02000503000000020004" pitchFamily="2" charset="0"/>
                <a:ea typeface="Adobe Song Std L" panose="02020300000000000000" pitchFamily="18" charset="-128"/>
                <a:cs typeface="Cavolini" panose="03000502040302020204" pitchFamily="66" charset="0"/>
              </a:rPr>
              <a:t>Industry Adoption and Standardization</a:t>
            </a:r>
          </a:p>
        </p:txBody>
      </p:sp>
    </p:spTree>
    <p:extLst>
      <p:ext uri="{BB962C8B-B14F-4D97-AF65-F5344CB8AC3E}">
        <p14:creationId xmlns:p14="http://schemas.microsoft.com/office/powerpoint/2010/main" val="762945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F94DC8-74BF-A816-2FA4-2812931B11E3}"/>
              </a:ext>
            </a:extLst>
          </p:cNvPr>
          <p:cNvSpPr>
            <a:spLocks noGrp="1"/>
          </p:cNvSpPr>
          <p:nvPr>
            <p:ph type="sldNum" sz="quarter" idx="12"/>
          </p:nvPr>
        </p:nvSpPr>
        <p:spPr/>
        <p:txBody>
          <a:bodyPr/>
          <a:lstStyle/>
          <a:p>
            <a:fld id="{F4FAB6BF-40DC-425D-9FBF-182EC001560C}" type="slidenum">
              <a:rPr lang="en-US" smtClean="0"/>
              <a:t>76</a:t>
            </a:fld>
            <a:endParaRPr lang="en-US"/>
          </a:p>
        </p:txBody>
      </p:sp>
      <p:sp>
        <p:nvSpPr>
          <p:cNvPr id="3" name="Rectangle: Diagonal Corners Snipped 2">
            <a:extLst>
              <a:ext uri="{FF2B5EF4-FFF2-40B4-BE49-F238E27FC236}">
                <a16:creationId xmlns:a16="http://schemas.microsoft.com/office/drawing/2014/main" id="{F674BB27-53EA-30DB-1EF4-C441DB374BDB}"/>
              </a:ext>
            </a:extLst>
          </p:cNvPr>
          <p:cNvSpPr/>
          <p:nvPr/>
        </p:nvSpPr>
        <p:spPr>
          <a:xfrm>
            <a:off x="1517276" y="2212041"/>
            <a:ext cx="9157447" cy="3254188"/>
          </a:xfrm>
          <a:custGeom>
            <a:avLst/>
            <a:gdLst>
              <a:gd name="connsiteX0" fmla="*/ 0 w 9157447"/>
              <a:gd name="connsiteY0" fmla="*/ 0 h 3254188"/>
              <a:gd name="connsiteX1" fmla="*/ 8615071 w 9157447"/>
              <a:gd name="connsiteY1" fmla="*/ 0 h 3254188"/>
              <a:gd name="connsiteX2" fmla="*/ 9157447 w 9157447"/>
              <a:gd name="connsiteY2" fmla="*/ 542376 h 3254188"/>
              <a:gd name="connsiteX3" fmla="*/ 9157447 w 9157447"/>
              <a:gd name="connsiteY3" fmla="*/ 3254188 h 3254188"/>
              <a:gd name="connsiteX4" fmla="*/ 9157447 w 9157447"/>
              <a:gd name="connsiteY4" fmla="*/ 3254188 h 3254188"/>
              <a:gd name="connsiteX5" fmla="*/ 542376 w 9157447"/>
              <a:gd name="connsiteY5" fmla="*/ 3254188 h 3254188"/>
              <a:gd name="connsiteX6" fmla="*/ 0 w 9157447"/>
              <a:gd name="connsiteY6" fmla="*/ 2711812 h 3254188"/>
              <a:gd name="connsiteX7" fmla="*/ 0 w 9157447"/>
              <a:gd name="connsiteY7" fmla="*/ 0 h 3254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7447" h="3254188" fill="none" extrusionOk="0">
                <a:moveTo>
                  <a:pt x="0" y="0"/>
                </a:moveTo>
                <a:cubicBezTo>
                  <a:pt x="1404304" y="-89747"/>
                  <a:pt x="5636448" y="169659"/>
                  <a:pt x="8615071" y="0"/>
                </a:cubicBezTo>
                <a:cubicBezTo>
                  <a:pt x="8902638" y="245474"/>
                  <a:pt x="8980651" y="425769"/>
                  <a:pt x="9157447" y="542376"/>
                </a:cubicBezTo>
                <a:cubicBezTo>
                  <a:pt x="8995229" y="1017333"/>
                  <a:pt x="9003947" y="2445674"/>
                  <a:pt x="9157447" y="3254188"/>
                </a:cubicBezTo>
                <a:lnTo>
                  <a:pt x="9157447" y="3254188"/>
                </a:lnTo>
                <a:cubicBezTo>
                  <a:pt x="7626237" y="3255242"/>
                  <a:pt x="4652286" y="3230313"/>
                  <a:pt x="542376" y="3254188"/>
                </a:cubicBezTo>
                <a:cubicBezTo>
                  <a:pt x="477600" y="3094456"/>
                  <a:pt x="138509" y="2933035"/>
                  <a:pt x="0" y="2711812"/>
                </a:cubicBezTo>
                <a:cubicBezTo>
                  <a:pt x="167847" y="2228504"/>
                  <a:pt x="148627" y="1220042"/>
                  <a:pt x="0" y="0"/>
                </a:cubicBezTo>
                <a:close/>
              </a:path>
              <a:path w="9157447" h="3254188" stroke="0" extrusionOk="0">
                <a:moveTo>
                  <a:pt x="0" y="0"/>
                </a:moveTo>
                <a:cubicBezTo>
                  <a:pt x="1135550" y="72436"/>
                  <a:pt x="6823895" y="71782"/>
                  <a:pt x="8615071" y="0"/>
                </a:cubicBezTo>
                <a:cubicBezTo>
                  <a:pt x="8747182" y="116133"/>
                  <a:pt x="8941338" y="293640"/>
                  <a:pt x="9157447" y="542376"/>
                </a:cubicBezTo>
                <a:cubicBezTo>
                  <a:pt x="9267180" y="1670481"/>
                  <a:pt x="9179500" y="2936034"/>
                  <a:pt x="9157447" y="3254188"/>
                </a:cubicBezTo>
                <a:lnTo>
                  <a:pt x="9157447" y="3254188"/>
                </a:lnTo>
                <a:cubicBezTo>
                  <a:pt x="7930921" y="3280737"/>
                  <a:pt x="4217150" y="3101708"/>
                  <a:pt x="542376" y="3254188"/>
                </a:cubicBezTo>
                <a:cubicBezTo>
                  <a:pt x="286323" y="2979749"/>
                  <a:pt x="75194" y="2784130"/>
                  <a:pt x="0" y="2711812"/>
                </a:cubicBezTo>
                <a:cubicBezTo>
                  <a:pt x="143924" y="2188436"/>
                  <a:pt x="103516" y="1047332"/>
                  <a:pt x="0" y="0"/>
                </a:cubicBezTo>
                <a:close/>
              </a:path>
            </a:pathLst>
          </a:custGeom>
          <a:blipFill>
            <a:blip r:embed="rId2"/>
            <a:tile tx="0" ty="0" sx="100000" sy="100000" flip="none" algn="tl"/>
          </a:blipFill>
          <a:ln>
            <a:solidFill>
              <a:schemeClr val="accent4">
                <a:lumMod val="50000"/>
              </a:schemeClr>
            </a:solidFill>
            <a:extLst>
              <a:ext uri="{C807C97D-BFC1-408E-A445-0C87EB9F89A2}">
                <ask:lineSketchStyleProps xmlns:ask="http://schemas.microsoft.com/office/drawing/2018/sketchyshapes" sd="2281673282">
                  <a:prstGeom prst="snip2DiagRect">
                    <a:avLst>
                      <a:gd name="adj1" fmla="val 0"/>
                      <a:gd name="adj2" fmla="val 16667"/>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B498AB-5B2A-EAEC-F3C5-0497D14AD867}"/>
              </a:ext>
            </a:extLst>
          </p:cNvPr>
          <p:cNvSpPr txBox="1"/>
          <p:nvPr/>
        </p:nvSpPr>
        <p:spPr>
          <a:xfrm>
            <a:off x="1946644" y="560774"/>
            <a:ext cx="8196920" cy="830997"/>
          </a:xfrm>
          <a:prstGeom prst="rect">
            <a:avLst/>
          </a:prstGeom>
          <a:noFill/>
        </p:spPr>
        <p:txBody>
          <a:bodyPr wrap="square" rtlCol="0">
            <a:spAutoFit/>
          </a:bodyPr>
          <a:lstStyle/>
          <a:p>
            <a:r>
              <a:rPr lang="en-US" sz="4800" spc="50" dirty="0">
                <a:ln w="0">
                  <a:solidFill>
                    <a:srgbClr val="9966FF"/>
                  </a:solidFill>
                </a:ln>
                <a:solidFill>
                  <a:srgbClr val="9966FF"/>
                </a:solidFill>
                <a:latin typeface="Cooper Black" panose="0208090404030B020404" pitchFamily="18" charset="0"/>
                <a:ea typeface="+mj-ea"/>
                <a:cs typeface="Times New Roman" panose="02020603050405020304" pitchFamily="18" charset="0"/>
              </a:rPr>
              <a:t>What is Modular Design?</a:t>
            </a:r>
          </a:p>
        </p:txBody>
      </p:sp>
      <p:sp>
        <p:nvSpPr>
          <p:cNvPr id="6" name="TextBox 5">
            <a:extLst>
              <a:ext uri="{FF2B5EF4-FFF2-40B4-BE49-F238E27FC236}">
                <a16:creationId xmlns:a16="http://schemas.microsoft.com/office/drawing/2014/main" id="{BDC0AF22-497B-C16F-3DF5-B010341AB20E}"/>
              </a:ext>
            </a:extLst>
          </p:cNvPr>
          <p:cNvSpPr txBox="1"/>
          <p:nvPr/>
        </p:nvSpPr>
        <p:spPr>
          <a:xfrm>
            <a:off x="1792472" y="2631158"/>
            <a:ext cx="8505265" cy="2554545"/>
          </a:xfrm>
          <a:prstGeom prst="rect">
            <a:avLst/>
          </a:prstGeom>
          <a:noFill/>
        </p:spPr>
        <p:txBody>
          <a:bodyPr wrap="square">
            <a:spAutoFit/>
          </a:bodyPr>
          <a:lstStyle/>
          <a:p>
            <a:r>
              <a:rPr lang="en-US" sz="3200" b="1" kern="100" dirty="0">
                <a:solidFill>
                  <a:schemeClr val="accent4">
                    <a:lumMod val="50000"/>
                  </a:schemeClr>
                </a:solidFill>
                <a:latin typeface="DaunPenh" panose="01010101010101010101" pitchFamily="2" charset="0"/>
                <a:ea typeface="Calibri" panose="020F0502020204030204" pitchFamily="34" charset="0"/>
                <a:cs typeface="DaunPenh" panose="01010101010101010101" pitchFamily="2" charset="0"/>
              </a:rPr>
              <a:t>In a modular design, each module is designed to be independent and self-contained, with well-defined interfaces that allow for communication and interaction with other modules. This allows for flexibility and scalability, as modules can be added, removed, or replaced without affecting the overall system. </a:t>
            </a:r>
          </a:p>
        </p:txBody>
      </p:sp>
    </p:spTree>
    <p:extLst>
      <p:ext uri="{BB962C8B-B14F-4D97-AF65-F5344CB8AC3E}">
        <p14:creationId xmlns:p14="http://schemas.microsoft.com/office/powerpoint/2010/main" val="13335863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DB39DA-ECBE-CFFE-8B6F-80AA0143ACB6}"/>
              </a:ext>
            </a:extLst>
          </p:cNvPr>
          <p:cNvSpPr>
            <a:spLocks noGrp="1"/>
          </p:cNvSpPr>
          <p:nvPr>
            <p:ph type="sldNum" sz="quarter" idx="12"/>
          </p:nvPr>
        </p:nvSpPr>
        <p:spPr/>
        <p:txBody>
          <a:bodyPr/>
          <a:lstStyle/>
          <a:p>
            <a:fld id="{F4FAB6BF-40DC-425D-9FBF-182EC001560C}" type="slidenum">
              <a:rPr lang="en-US" smtClean="0"/>
              <a:t>77</a:t>
            </a:fld>
            <a:endParaRPr lang="en-US"/>
          </a:p>
        </p:txBody>
      </p:sp>
      <p:sp>
        <p:nvSpPr>
          <p:cNvPr id="6" name="TextBox 5">
            <a:extLst>
              <a:ext uri="{FF2B5EF4-FFF2-40B4-BE49-F238E27FC236}">
                <a16:creationId xmlns:a16="http://schemas.microsoft.com/office/drawing/2014/main" id="{566D2B46-5CCE-8352-5CA0-45D2072334F5}"/>
              </a:ext>
            </a:extLst>
          </p:cNvPr>
          <p:cNvSpPr txBox="1"/>
          <p:nvPr/>
        </p:nvSpPr>
        <p:spPr>
          <a:xfrm>
            <a:off x="1235448" y="256418"/>
            <a:ext cx="10685370" cy="2062103"/>
          </a:xfrm>
          <a:prstGeom prst="rect">
            <a:avLst/>
          </a:prstGeom>
          <a:noFill/>
        </p:spPr>
        <p:txBody>
          <a:bodyPr wrap="square">
            <a:spAutoFit/>
          </a:bodyPr>
          <a:lstStyle/>
          <a:p>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The RISC-V ISA is designed with a modular approach, allowing for flexibility and customization based on specific application requirements. The modular design of RISC-V encompasses a base integer instruction set and optional extensions that provide additional functionality. The three commonly used base integer instruction sets are:</a:t>
            </a:r>
            <a:endParaRPr lang="en-US" dirty="0">
              <a:solidFill>
                <a:srgbClr val="6600CC"/>
              </a:solidFill>
            </a:endParaRPr>
          </a:p>
        </p:txBody>
      </p:sp>
      <p:sp>
        <p:nvSpPr>
          <p:cNvPr id="9" name="Rectangle: Folded Corner 8">
            <a:extLst>
              <a:ext uri="{FF2B5EF4-FFF2-40B4-BE49-F238E27FC236}">
                <a16:creationId xmlns:a16="http://schemas.microsoft.com/office/drawing/2014/main" id="{660109F0-5A11-197A-5719-A58C42E094DD}"/>
              </a:ext>
            </a:extLst>
          </p:cNvPr>
          <p:cNvSpPr/>
          <p:nvPr/>
        </p:nvSpPr>
        <p:spPr>
          <a:xfrm rot="5400000">
            <a:off x="-72839" y="2607609"/>
            <a:ext cx="4361330" cy="4027395"/>
          </a:xfrm>
          <a:custGeom>
            <a:avLst/>
            <a:gdLst>
              <a:gd name="connsiteX0" fmla="*/ 0 w 4361330"/>
              <a:gd name="connsiteY0" fmla="*/ 0 h 4027395"/>
              <a:gd name="connsiteX1" fmla="*/ 457940 w 4361330"/>
              <a:gd name="connsiteY1" fmla="*/ 0 h 4027395"/>
              <a:gd name="connsiteX2" fmla="*/ 1090333 w 4361330"/>
              <a:gd name="connsiteY2" fmla="*/ 0 h 4027395"/>
              <a:gd name="connsiteX3" fmla="*/ 1635499 w 4361330"/>
              <a:gd name="connsiteY3" fmla="*/ 0 h 4027395"/>
              <a:gd name="connsiteX4" fmla="*/ 2180665 w 4361330"/>
              <a:gd name="connsiteY4" fmla="*/ 0 h 4027395"/>
              <a:gd name="connsiteX5" fmla="*/ 2725831 w 4361330"/>
              <a:gd name="connsiteY5" fmla="*/ 0 h 4027395"/>
              <a:gd name="connsiteX6" fmla="*/ 3183771 w 4361330"/>
              <a:gd name="connsiteY6" fmla="*/ 0 h 4027395"/>
              <a:gd name="connsiteX7" fmla="*/ 3728937 w 4361330"/>
              <a:gd name="connsiteY7" fmla="*/ 0 h 4027395"/>
              <a:gd name="connsiteX8" fmla="*/ 4361330 w 4361330"/>
              <a:gd name="connsiteY8" fmla="*/ 0 h 4027395"/>
              <a:gd name="connsiteX9" fmla="*/ 4361330 w 4361330"/>
              <a:gd name="connsiteY9" fmla="*/ 575342 h 4027395"/>
              <a:gd name="connsiteX10" fmla="*/ 4361330 w 4361330"/>
              <a:gd name="connsiteY10" fmla="*/ 1029862 h 4027395"/>
              <a:gd name="connsiteX11" fmla="*/ 4361330 w 4361330"/>
              <a:gd name="connsiteY11" fmla="*/ 1484383 h 4027395"/>
              <a:gd name="connsiteX12" fmla="*/ 4361330 w 4361330"/>
              <a:gd name="connsiteY12" fmla="*/ 2059725 h 4027395"/>
              <a:gd name="connsiteX13" fmla="*/ 4361330 w 4361330"/>
              <a:gd name="connsiteY13" fmla="*/ 2514245 h 4027395"/>
              <a:gd name="connsiteX14" fmla="*/ 4361330 w 4361330"/>
              <a:gd name="connsiteY14" fmla="*/ 3129861 h 4027395"/>
              <a:gd name="connsiteX15" fmla="*/ 4361330 w 4361330"/>
              <a:gd name="connsiteY15" fmla="*/ 4027395 h 4027395"/>
              <a:gd name="connsiteX16" fmla="*/ 4361330 w 4361330"/>
              <a:gd name="connsiteY16" fmla="*/ 4027395 h 4027395"/>
              <a:gd name="connsiteX17" fmla="*/ 3903390 w 4361330"/>
              <a:gd name="connsiteY17" fmla="*/ 4027395 h 4027395"/>
              <a:gd name="connsiteX18" fmla="*/ 3401837 w 4361330"/>
              <a:gd name="connsiteY18" fmla="*/ 4027395 h 4027395"/>
              <a:gd name="connsiteX19" fmla="*/ 2856671 w 4361330"/>
              <a:gd name="connsiteY19" fmla="*/ 4027395 h 4027395"/>
              <a:gd name="connsiteX20" fmla="*/ 2355118 w 4361330"/>
              <a:gd name="connsiteY20" fmla="*/ 4027395 h 4027395"/>
              <a:gd name="connsiteX21" fmla="*/ 1940792 w 4361330"/>
              <a:gd name="connsiteY21" fmla="*/ 4027395 h 4027395"/>
              <a:gd name="connsiteX22" fmla="*/ 1395626 w 4361330"/>
              <a:gd name="connsiteY22" fmla="*/ 4027395 h 4027395"/>
              <a:gd name="connsiteX23" fmla="*/ 937686 w 4361330"/>
              <a:gd name="connsiteY23" fmla="*/ 4027395 h 4027395"/>
              <a:gd name="connsiteX24" fmla="*/ 479746 w 4361330"/>
              <a:gd name="connsiteY24" fmla="*/ 4027395 h 4027395"/>
              <a:gd name="connsiteX25" fmla="*/ 0 w 4361330"/>
              <a:gd name="connsiteY25" fmla="*/ 4027395 h 4027395"/>
              <a:gd name="connsiteX26" fmla="*/ 0 w 4361330"/>
              <a:gd name="connsiteY26" fmla="*/ 3532601 h 4027395"/>
              <a:gd name="connsiteX27" fmla="*/ 0 w 4361330"/>
              <a:gd name="connsiteY27" fmla="*/ 3078080 h 4027395"/>
              <a:gd name="connsiteX28" fmla="*/ 0 w 4361330"/>
              <a:gd name="connsiteY28" fmla="*/ 2502738 h 4027395"/>
              <a:gd name="connsiteX29" fmla="*/ 0 w 4361330"/>
              <a:gd name="connsiteY29" fmla="*/ 1927396 h 4027395"/>
              <a:gd name="connsiteX30" fmla="*/ 0 w 4361330"/>
              <a:gd name="connsiteY30" fmla="*/ 1432602 h 4027395"/>
              <a:gd name="connsiteX31" fmla="*/ 0 w 4361330"/>
              <a:gd name="connsiteY31" fmla="*/ 897534 h 4027395"/>
              <a:gd name="connsiteX32" fmla="*/ 0 w 4361330"/>
              <a:gd name="connsiteY32" fmla="*/ 0 h 4027395"/>
              <a:gd name="connsiteX0" fmla="*/ 4361330 w 4361330"/>
              <a:gd name="connsiteY0" fmla="*/ 4027395 h 4027395"/>
              <a:gd name="connsiteX1" fmla="*/ 4361330 w 4361330"/>
              <a:gd name="connsiteY1" fmla="*/ 4027395 h 4027395"/>
              <a:gd name="connsiteX2" fmla="*/ 4361330 w 4361330"/>
              <a:gd name="connsiteY2" fmla="*/ 4027395 h 4027395"/>
              <a:gd name="connsiteX0" fmla="*/ 4361330 w 4361330"/>
              <a:gd name="connsiteY0" fmla="*/ 4027395 h 4027395"/>
              <a:gd name="connsiteX1" fmla="*/ 4361330 w 4361330"/>
              <a:gd name="connsiteY1" fmla="*/ 4027395 h 4027395"/>
              <a:gd name="connsiteX2" fmla="*/ 4361330 w 4361330"/>
              <a:gd name="connsiteY2" fmla="*/ 4027395 h 4027395"/>
              <a:gd name="connsiteX3" fmla="*/ 4361330 w 4361330"/>
              <a:gd name="connsiteY3" fmla="*/ 4027395 h 4027395"/>
              <a:gd name="connsiteX4" fmla="*/ 3903390 w 4361330"/>
              <a:gd name="connsiteY4" fmla="*/ 4027395 h 4027395"/>
              <a:gd name="connsiteX5" fmla="*/ 3358224 w 4361330"/>
              <a:gd name="connsiteY5" fmla="*/ 4027395 h 4027395"/>
              <a:gd name="connsiteX6" fmla="*/ 2900284 w 4361330"/>
              <a:gd name="connsiteY6" fmla="*/ 4027395 h 4027395"/>
              <a:gd name="connsiteX7" fmla="*/ 2267892 w 4361330"/>
              <a:gd name="connsiteY7" fmla="*/ 4027395 h 4027395"/>
              <a:gd name="connsiteX8" fmla="*/ 1853565 w 4361330"/>
              <a:gd name="connsiteY8" fmla="*/ 4027395 h 4027395"/>
              <a:gd name="connsiteX9" fmla="*/ 1308399 w 4361330"/>
              <a:gd name="connsiteY9" fmla="*/ 4027395 h 4027395"/>
              <a:gd name="connsiteX10" fmla="*/ 850459 w 4361330"/>
              <a:gd name="connsiteY10" fmla="*/ 4027395 h 4027395"/>
              <a:gd name="connsiteX11" fmla="*/ 0 w 4361330"/>
              <a:gd name="connsiteY11" fmla="*/ 4027395 h 4027395"/>
              <a:gd name="connsiteX12" fmla="*/ 0 w 4361330"/>
              <a:gd name="connsiteY12" fmla="*/ 3411779 h 4027395"/>
              <a:gd name="connsiteX13" fmla="*/ 0 w 4361330"/>
              <a:gd name="connsiteY13" fmla="*/ 2916985 h 4027395"/>
              <a:gd name="connsiteX14" fmla="*/ 0 w 4361330"/>
              <a:gd name="connsiteY14" fmla="*/ 2381916 h 4027395"/>
              <a:gd name="connsiteX15" fmla="*/ 0 w 4361330"/>
              <a:gd name="connsiteY15" fmla="*/ 1766300 h 4027395"/>
              <a:gd name="connsiteX16" fmla="*/ 0 w 4361330"/>
              <a:gd name="connsiteY16" fmla="*/ 1150684 h 4027395"/>
              <a:gd name="connsiteX17" fmla="*/ 0 w 4361330"/>
              <a:gd name="connsiteY17" fmla="*/ 575342 h 4027395"/>
              <a:gd name="connsiteX18" fmla="*/ 0 w 4361330"/>
              <a:gd name="connsiteY18" fmla="*/ 0 h 4027395"/>
              <a:gd name="connsiteX19" fmla="*/ 632393 w 4361330"/>
              <a:gd name="connsiteY19" fmla="*/ 0 h 4027395"/>
              <a:gd name="connsiteX20" fmla="*/ 1090333 w 4361330"/>
              <a:gd name="connsiteY20" fmla="*/ 0 h 4027395"/>
              <a:gd name="connsiteX21" fmla="*/ 1591885 w 4361330"/>
              <a:gd name="connsiteY21" fmla="*/ 0 h 4027395"/>
              <a:gd name="connsiteX22" fmla="*/ 2049825 w 4361330"/>
              <a:gd name="connsiteY22" fmla="*/ 0 h 4027395"/>
              <a:gd name="connsiteX23" fmla="*/ 2551378 w 4361330"/>
              <a:gd name="connsiteY23" fmla="*/ 0 h 4027395"/>
              <a:gd name="connsiteX24" fmla="*/ 2965704 w 4361330"/>
              <a:gd name="connsiteY24" fmla="*/ 0 h 4027395"/>
              <a:gd name="connsiteX25" fmla="*/ 3380031 w 4361330"/>
              <a:gd name="connsiteY25" fmla="*/ 0 h 4027395"/>
              <a:gd name="connsiteX26" fmla="*/ 3837970 w 4361330"/>
              <a:gd name="connsiteY26" fmla="*/ 0 h 4027395"/>
              <a:gd name="connsiteX27" fmla="*/ 4361330 w 4361330"/>
              <a:gd name="connsiteY27" fmla="*/ 0 h 4027395"/>
              <a:gd name="connsiteX28" fmla="*/ 4361330 w 4361330"/>
              <a:gd name="connsiteY28" fmla="*/ 615616 h 4027395"/>
              <a:gd name="connsiteX29" fmla="*/ 4361330 w 4361330"/>
              <a:gd name="connsiteY29" fmla="*/ 1271506 h 4027395"/>
              <a:gd name="connsiteX30" fmla="*/ 4361330 w 4361330"/>
              <a:gd name="connsiteY30" fmla="*/ 1766300 h 4027395"/>
              <a:gd name="connsiteX31" fmla="*/ 4361330 w 4361330"/>
              <a:gd name="connsiteY31" fmla="*/ 2220821 h 4027395"/>
              <a:gd name="connsiteX32" fmla="*/ 4361330 w 4361330"/>
              <a:gd name="connsiteY32" fmla="*/ 2796163 h 4027395"/>
              <a:gd name="connsiteX33" fmla="*/ 4361330 w 4361330"/>
              <a:gd name="connsiteY33" fmla="*/ 3452053 h 4027395"/>
              <a:gd name="connsiteX34" fmla="*/ 4361330 w 4361330"/>
              <a:gd name="connsiteY34" fmla="*/ 4027395 h 402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61330" h="4027395" stroke="0" extrusionOk="0">
                <a:moveTo>
                  <a:pt x="0" y="0"/>
                </a:moveTo>
                <a:cubicBezTo>
                  <a:pt x="202423" y="-45256"/>
                  <a:pt x="244970" y="30228"/>
                  <a:pt x="457940" y="0"/>
                </a:cubicBezTo>
                <a:cubicBezTo>
                  <a:pt x="670910" y="-30228"/>
                  <a:pt x="952914" y="23790"/>
                  <a:pt x="1090333" y="0"/>
                </a:cubicBezTo>
                <a:cubicBezTo>
                  <a:pt x="1227752" y="-23790"/>
                  <a:pt x="1426996" y="47987"/>
                  <a:pt x="1635499" y="0"/>
                </a:cubicBezTo>
                <a:cubicBezTo>
                  <a:pt x="1844002" y="-47987"/>
                  <a:pt x="1978853" y="32686"/>
                  <a:pt x="2180665" y="0"/>
                </a:cubicBezTo>
                <a:cubicBezTo>
                  <a:pt x="2382477" y="-32686"/>
                  <a:pt x="2465610" y="57174"/>
                  <a:pt x="2725831" y="0"/>
                </a:cubicBezTo>
                <a:cubicBezTo>
                  <a:pt x="2986052" y="-57174"/>
                  <a:pt x="2967869" y="37066"/>
                  <a:pt x="3183771" y="0"/>
                </a:cubicBezTo>
                <a:cubicBezTo>
                  <a:pt x="3399673" y="-37066"/>
                  <a:pt x="3483954" y="33813"/>
                  <a:pt x="3728937" y="0"/>
                </a:cubicBezTo>
                <a:cubicBezTo>
                  <a:pt x="3973920" y="-33813"/>
                  <a:pt x="4116260" y="30280"/>
                  <a:pt x="4361330" y="0"/>
                </a:cubicBezTo>
                <a:cubicBezTo>
                  <a:pt x="4412998" y="210025"/>
                  <a:pt x="4340015" y="313432"/>
                  <a:pt x="4361330" y="575342"/>
                </a:cubicBezTo>
                <a:cubicBezTo>
                  <a:pt x="4382645" y="837252"/>
                  <a:pt x="4360000" y="828889"/>
                  <a:pt x="4361330" y="1029862"/>
                </a:cubicBezTo>
                <a:cubicBezTo>
                  <a:pt x="4362660" y="1230835"/>
                  <a:pt x="4341146" y="1281393"/>
                  <a:pt x="4361330" y="1484383"/>
                </a:cubicBezTo>
                <a:cubicBezTo>
                  <a:pt x="4381514" y="1687373"/>
                  <a:pt x="4337452" y="1914909"/>
                  <a:pt x="4361330" y="2059725"/>
                </a:cubicBezTo>
                <a:cubicBezTo>
                  <a:pt x="4385208" y="2204541"/>
                  <a:pt x="4318842" y="2351797"/>
                  <a:pt x="4361330" y="2514245"/>
                </a:cubicBezTo>
                <a:cubicBezTo>
                  <a:pt x="4403818" y="2676693"/>
                  <a:pt x="4321799" y="2847656"/>
                  <a:pt x="4361330" y="3129861"/>
                </a:cubicBezTo>
                <a:cubicBezTo>
                  <a:pt x="4400861" y="3412066"/>
                  <a:pt x="4334906" y="3693748"/>
                  <a:pt x="4361330" y="4027395"/>
                </a:cubicBezTo>
                <a:lnTo>
                  <a:pt x="4361330" y="4027395"/>
                </a:lnTo>
                <a:cubicBezTo>
                  <a:pt x="4231291" y="4064150"/>
                  <a:pt x="4016597" y="3985708"/>
                  <a:pt x="3903390" y="4027395"/>
                </a:cubicBezTo>
                <a:cubicBezTo>
                  <a:pt x="3790183" y="4069082"/>
                  <a:pt x="3576695" y="3975567"/>
                  <a:pt x="3401837" y="4027395"/>
                </a:cubicBezTo>
                <a:cubicBezTo>
                  <a:pt x="3226979" y="4079223"/>
                  <a:pt x="3092432" y="4006831"/>
                  <a:pt x="2856671" y="4027395"/>
                </a:cubicBezTo>
                <a:cubicBezTo>
                  <a:pt x="2620910" y="4047959"/>
                  <a:pt x="2505931" y="3985708"/>
                  <a:pt x="2355118" y="4027395"/>
                </a:cubicBezTo>
                <a:cubicBezTo>
                  <a:pt x="2204305" y="4069082"/>
                  <a:pt x="2042896" y="4026298"/>
                  <a:pt x="1940792" y="4027395"/>
                </a:cubicBezTo>
                <a:cubicBezTo>
                  <a:pt x="1838688" y="4028492"/>
                  <a:pt x="1591060" y="4023421"/>
                  <a:pt x="1395626" y="4027395"/>
                </a:cubicBezTo>
                <a:cubicBezTo>
                  <a:pt x="1200192" y="4031369"/>
                  <a:pt x="1141302" y="4010787"/>
                  <a:pt x="937686" y="4027395"/>
                </a:cubicBezTo>
                <a:cubicBezTo>
                  <a:pt x="734070" y="4044003"/>
                  <a:pt x="589043" y="4007048"/>
                  <a:pt x="479746" y="4027395"/>
                </a:cubicBezTo>
                <a:cubicBezTo>
                  <a:pt x="370449" y="4047742"/>
                  <a:pt x="99444" y="3979663"/>
                  <a:pt x="0" y="4027395"/>
                </a:cubicBezTo>
                <a:cubicBezTo>
                  <a:pt x="-35685" y="3892614"/>
                  <a:pt x="22214" y="3690443"/>
                  <a:pt x="0" y="3532601"/>
                </a:cubicBezTo>
                <a:cubicBezTo>
                  <a:pt x="-22214" y="3374759"/>
                  <a:pt x="50300" y="3173427"/>
                  <a:pt x="0" y="3078080"/>
                </a:cubicBezTo>
                <a:cubicBezTo>
                  <a:pt x="-50300" y="2982733"/>
                  <a:pt x="22766" y="2645541"/>
                  <a:pt x="0" y="2502738"/>
                </a:cubicBezTo>
                <a:cubicBezTo>
                  <a:pt x="-22766" y="2359935"/>
                  <a:pt x="44467" y="2173880"/>
                  <a:pt x="0" y="1927396"/>
                </a:cubicBezTo>
                <a:cubicBezTo>
                  <a:pt x="-44467" y="1680912"/>
                  <a:pt x="30343" y="1541310"/>
                  <a:pt x="0" y="1432602"/>
                </a:cubicBezTo>
                <a:cubicBezTo>
                  <a:pt x="-30343" y="1323894"/>
                  <a:pt x="9334" y="1114494"/>
                  <a:pt x="0" y="897534"/>
                </a:cubicBezTo>
                <a:cubicBezTo>
                  <a:pt x="-9334" y="680574"/>
                  <a:pt x="55186" y="229352"/>
                  <a:pt x="0" y="0"/>
                </a:cubicBezTo>
                <a:close/>
              </a:path>
              <a:path w="4361330" h="4027395" fill="darkenLess" stroke="0" extrusionOk="0">
                <a:moveTo>
                  <a:pt x="4361330" y="4027395"/>
                </a:moveTo>
                <a:lnTo>
                  <a:pt x="4361330" y="4027395"/>
                </a:lnTo>
                <a:lnTo>
                  <a:pt x="4361330" y="4027395"/>
                </a:lnTo>
                <a:close/>
              </a:path>
              <a:path w="4361330" h="4027395" fill="none" extrusionOk="0">
                <a:moveTo>
                  <a:pt x="4361330" y="4027395"/>
                </a:moveTo>
                <a:lnTo>
                  <a:pt x="4361330" y="4027395"/>
                </a:lnTo>
                <a:lnTo>
                  <a:pt x="4361330" y="4027395"/>
                </a:lnTo>
                <a:lnTo>
                  <a:pt x="4361330" y="4027395"/>
                </a:lnTo>
                <a:cubicBezTo>
                  <a:pt x="4157987" y="4044002"/>
                  <a:pt x="4053083" y="3994252"/>
                  <a:pt x="3903390" y="4027395"/>
                </a:cubicBezTo>
                <a:cubicBezTo>
                  <a:pt x="3753697" y="4060538"/>
                  <a:pt x="3487790" y="4000618"/>
                  <a:pt x="3358224" y="4027395"/>
                </a:cubicBezTo>
                <a:cubicBezTo>
                  <a:pt x="3228658" y="4054172"/>
                  <a:pt x="3125170" y="3995468"/>
                  <a:pt x="2900284" y="4027395"/>
                </a:cubicBezTo>
                <a:cubicBezTo>
                  <a:pt x="2675398" y="4059322"/>
                  <a:pt x="2434228" y="4018974"/>
                  <a:pt x="2267892" y="4027395"/>
                </a:cubicBezTo>
                <a:cubicBezTo>
                  <a:pt x="2101556" y="4035816"/>
                  <a:pt x="2006232" y="4001484"/>
                  <a:pt x="1853565" y="4027395"/>
                </a:cubicBezTo>
                <a:cubicBezTo>
                  <a:pt x="1700898" y="4053306"/>
                  <a:pt x="1558898" y="3979472"/>
                  <a:pt x="1308399" y="4027395"/>
                </a:cubicBezTo>
                <a:cubicBezTo>
                  <a:pt x="1057900" y="4075318"/>
                  <a:pt x="1044979" y="4010959"/>
                  <a:pt x="850459" y="4027395"/>
                </a:cubicBezTo>
                <a:cubicBezTo>
                  <a:pt x="655939" y="4043831"/>
                  <a:pt x="193005" y="3992057"/>
                  <a:pt x="0" y="4027395"/>
                </a:cubicBezTo>
                <a:cubicBezTo>
                  <a:pt x="-47623" y="3790046"/>
                  <a:pt x="23879" y="3597887"/>
                  <a:pt x="0" y="3411779"/>
                </a:cubicBezTo>
                <a:cubicBezTo>
                  <a:pt x="-23879" y="3225671"/>
                  <a:pt x="515" y="3103535"/>
                  <a:pt x="0" y="2916985"/>
                </a:cubicBezTo>
                <a:cubicBezTo>
                  <a:pt x="-515" y="2730435"/>
                  <a:pt x="27425" y="2603321"/>
                  <a:pt x="0" y="2381916"/>
                </a:cubicBezTo>
                <a:cubicBezTo>
                  <a:pt x="-27425" y="2160511"/>
                  <a:pt x="21068" y="2047352"/>
                  <a:pt x="0" y="1766300"/>
                </a:cubicBezTo>
                <a:cubicBezTo>
                  <a:pt x="-21068" y="1485248"/>
                  <a:pt x="29286" y="1285398"/>
                  <a:pt x="0" y="1150684"/>
                </a:cubicBezTo>
                <a:cubicBezTo>
                  <a:pt x="-29286" y="1015970"/>
                  <a:pt x="47181" y="834752"/>
                  <a:pt x="0" y="575342"/>
                </a:cubicBezTo>
                <a:cubicBezTo>
                  <a:pt x="-47181" y="315932"/>
                  <a:pt x="62468" y="257527"/>
                  <a:pt x="0" y="0"/>
                </a:cubicBezTo>
                <a:cubicBezTo>
                  <a:pt x="151374" y="-25350"/>
                  <a:pt x="461010" y="20506"/>
                  <a:pt x="632393" y="0"/>
                </a:cubicBezTo>
                <a:cubicBezTo>
                  <a:pt x="803776" y="-20506"/>
                  <a:pt x="946785" y="7854"/>
                  <a:pt x="1090333" y="0"/>
                </a:cubicBezTo>
                <a:cubicBezTo>
                  <a:pt x="1233881" y="-7854"/>
                  <a:pt x="1435920" y="49611"/>
                  <a:pt x="1591885" y="0"/>
                </a:cubicBezTo>
                <a:cubicBezTo>
                  <a:pt x="1747850" y="-49611"/>
                  <a:pt x="1940747" y="21218"/>
                  <a:pt x="2049825" y="0"/>
                </a:cubicBezTo>
                <a:cubicBezTo>
                  <a:pt x="2158903" y="-21218"/>
                  <a:pt x="2431367" y="48803"/>
                  <a:pt x="2551378" y="0"/>
                </a:cubicBezTo>
                <a:cubicBezTo>
                  <a:pt x="2671389" y="-48803"/>
                  <a:pt x="2802718" y="6113"/>
                  <a:pt x="2965704" y="0"/>
                </a:cubicBezTo>
                <a:cubicBezTo>
                  <a:pt x="3128690" y="-6113"/>
                  <a:pt x="3297000" y="11736"/>
                  <a:pt x="3380031" y="0"/>
                </a:cubicBezTo>
                <a:cubicBezTo>
                  <a:pt x="3463062" y="-11736"/>
                  <a:pt x="3742360" y="2671"/>
                  <a:pt x="3837970" y="0"/>
                </a:cubicBezTo>
                <a:cubicBezTo>
                  <a:pt x="3933580" y="-2671"/>
                  <a:pt x="4124483" y="11198"/>
                  <a:pt x="4361330" y="0"/>
                </a:cubicBezTo>
                <a:cubicBezTo>
                  <a:pt x="4418254" y="295672"/>
                  <a:pt x="4289572" y="316518"/>
                  <a:pt x="4361330" y="615616"/>
                </a:cubicBezTo>
                <a:cubicBezTo>
                  <a:pt x="4433088" y="914714"/>
                  <a:pt x="4342935" y="991122"/>
                  <a:pt x="4361330" y="1271506"/>
                </a:cubicBezTo>
                <a:cubicBezTo>
                  <a:pt x="4379725" y="1551890"/>
                  <a:pt x="4310844" y="1589372"/>
                  <a:pt x="4361330" y="1766300"/>
                </a:cubicBezTo>
                <a:cubicBezTo>
                  <a:pt x="4411816" y="1943228"/>
                  <a:pt x="4329833" y="2086053"/>
                  <a:pt x="4361330" y="2220821"/>
                </a:cubicBezTo>
                <a:cubicBezTo>
                  <a:pt x="4392827" y="2355589"/>
                  <a:pt x="4293196" y="2655344"/>
                  <a:pt x="4361330" y="2796163"/>
                </a:cubicBezTo>
                <a:cubicBezTo>
                  <a:pt x="4429464" y="2936982"/>
                  <a:pt x="4296992" y="3215552"/>
                  <a:pt x="4361330" y="3452053"/>
                </a:cubicBezTo>
                <a:cubicBezTo>
                  <a:pt x="4425668" y="3688554"/>
                  <a:pt x="4350625" y="3785234"/>
                  <a:pt x="4361330" y="4027395"/>
                </a:cubicBezTo>
              </a:path>
              <a:path w="4361330" h="4027395" fill="none" stroke="0" extrusionOk="0">
                <a:moveTo>
                  <a:pt x="4361330" y="4027395"/>
                </a:moveTo>
                <a:lnTo>
                  <a:pt x="4361330" y="4027395"/>
                </a:lnTo>
                <a:lnTo>
                  <a:pt x="4361330" y="4027395"/>
                </a:lnTo>
                <a:lnTo>
                  <a:pt x="4361330" y="4027395"/>
                </a:lnTo>
                <a:cubicBezTo>
                  <a:pt x="4239023" y="4084120"/>
                  <a:pt x="4059151" y="4003016"/>
                  <a:pt x="3859777" y="4027395"/>
                </a:cubicBezTo>
                <a:cubicBezTo>
                  <a:pt x="3660403" y="4051774"/>
                  <a:pt x="3598395" y="3979450"/>
                  <a:pt x="3445451" y="4027395"/>
                </a:cubicBezTo>
                <a:cubicBezTo>
                  <a:pt x="3292507" y="4075340"/>
                  <a:pt x="3178075" y="3971026"/>
                  <a:pt x="2943898" y="4027395"/>
                </a:cubicBezTo>
                <a:cubicBezTo>
                  <a:pt x="2709721" y="4083764"/>
                  <a:pt x="2518575" y="4024491"/>
                  <a:pt x="2398732" y="4027395"/>
                </a:cubicBezTo>
                <a:cubicBezTo>
                  <a:pt x="2278889" y="4030299"/>
                  <a:pt x="2063375" y="4022832"/>
                  <a:pt x="1897179" y="4027395"/>
                </a:cubicBezTo>
                <a:cubicBezTo>
                  <a:pt x="1730983" y="4031958"/>
                  <a:pt x="1625363" y="3998432"/>
                  <a:pt x="1395626" y="4027395"/>
                </a:cubicBezTo>
                <a:cubicBezTo>
                  <a:pt x="1165889" y="4056358"/>
                  <a:pt x="1150493" y="3981824"/>
                  <a:pt x="981299" y="4027395"/>
                </a:cubicBezTo>
                <a:cubicBezTo>
                  <a:pt x="812105" y="4072966"/>
                  <a:pt x="416634" y="3959301"/>
                  <a:pt x="0" y="4027395"/>
                </a:cubicBezTo>
                <a:cubicBezTo>
                  <a:pt x="-19548" y="3736214"/>
                  <a:pt x="12571" y="3632236"/>
                  <a:pt x="0" y="3411779"/>
                </a:cubicBezTo>
                <a:cubicBezTo>
                  <a:pt x="-12571" y="3191322"/>
                  <a:pt x="30221" y="3079671"/>
                  <a:pt x="0" y="2916985"/>
                </a:cubicBezTo>
                <a:cubicBezTo>
                  <a:pt x="-30221" y="2754299"/>
                  <a:pt x="21536" y="2650888"/>
                  <a:pt x="0" y="2462464"/>
                </a:cubicBezTo>
                <a:cubicBezTo>
                  <a:pt x="-21536" y="2274040"/>
                  <a:pt x="75042" y="1989730"/>
                  <a:pt x="0" y="1806574"/>
                </a:cubicBezTo>
                <a:cubicBezTo>
                  <a:pt x="-75042" y="1623418"/>
                  <a:pt x="46437" y="1519008"/>
                  <a:pt x="0" y="1311780"/>
                </a:cubicBezTo>
                <a:cubicBezTo>
                  <a:pt x="-46437" y="1104552"/>
                  <a:pt x="67766" y="789830"/>
                  <a:pt x="0" y="655890"/>
                </a:cubicBezTo>
                <a:cubicBezTo>
                  <a:pt x="-67766" y="521950"/>
                  <a:pt x="67621" y="221819"/>
                  <a:pt x="0" y="0"/>
                </a:cubicBezTo>
                <a:cubicBezTo>
                  <a:pt x="252353" y="-33733"/>
                  <a:pt x="297887" y="36258"/>
                  <a:pt x="588780" y="0"/>
                </a:cubicBezTo>
                <a:cubicBezTo>
                  <a:pt x="879673" y="-36258"/>
                  <a:pt x="950599" y="54490"/>
                  <a:pt x="1090333" y="0"/>
                </a:cubicBezTo>
                <a:cubicBezTo>
                  <a:pt x="1230067" y="-54490"/>
                  <a:pt x="1423794" y="46570"/>
                  <a:pt x="1591885" y="0"/>
                </a:cubicBezTo>
                <a:cubicBezTo>
                  <a:pt x="1759976" y="-46570"/>
                  <a:pt x="1938310" y="28504"/>
                  <a:pt x="2093438" y="0"/>
                </a:cubicBezTo>
                <a:cubicBezTo>
                  <a:pt x="2248566" y="-28504"/>
                  <a:pt x="2427924" y="75228"/>
                  <a:pt x="2725831" y="0"/>
                </a:cubicBezTo>
                <a:cubicBezTo>
                  <a:pt x="3023738" y="-75228"/>
                  <a:pt x="3063436" y="26126"/>
                  <a:pt x="3270998" y="0"/>
                </a:cubicBezTo>
                <a:cubicBezTo>
                  <a:pt x="3478560" y="-26126"/>
                  <a:pt x="4129857" y="47223"/>
                  <a:pt x="4361330" y="0"/>
                </a:cubicBezTo>
                <a:cubicBezTo>
                  <a:pt x="4408766" y="195838"/>
                  <a:pt x="4312760" y="229901"/>
                  <a:pt x="4361330" y="454520"/>
                </a:cubicBezTo>
                <a:cubicBezTo>
                  <a:pt x="4409900" y="679139"/>
                  <a:pt x="4308991" y="816277"/>
                  <a:pt x="4361330" y="909041"/>
                </a:cubicBezTo>
                <a:cubicBezTo>
                  <a:pt x="4413669" y="1001805"/>
                  <a:pt x="4282943" y="1268126"/>
                  <a:pt x="4361330" y="1564931"/>
                </a:cubicBezTo>
                <a:cubicBezTo>
                  <a:pt x="4439717" y="1861736"/>
                  <a:pt x="4333434" y="2014738"/>
                  <a:pt x="4361330" y="2220821"/>
                </a:cubicBezTo>
                <a:cubicBezTo>
                  <a:pt x="4389226" y="2426904"/>
                  <a:pt x="4313354" y="2677474"/>
                  <a:pt x="4361330" y="2876711"/>
                </a:cubicBezTo>
                <a:cubicBezTo>
                  <a:pt x="4409306" y="3075948"/>
                  <a:pt x="4353596" y="3263112"/>
                  <a:pt x="4361330" y="3411779"/>
                </a:cubicBezTo>
                <a:cubicBezTo>
                  <a:pt x="4369064" y="3560446"/>
                  <a:pt x="4321377" y="3736956"/>
                  <a:pt x="4361330" y="4027395"/>
                </a:cubicBezTo>
              </a:path>
            </a:pathLst>
          </a:custGeom>
          <a:solidFill>
            <a:schemeClr val="accent1">
              <a:lumMod val="60000"/>
              <a:lumOff val="40000"/>
            </a:schemeClr>
          </a:solidFill>
          <a:ln w="28575">
            <a:solidFill>
              <a:schemeClr val="accent1">
                <a:lumMod val="50000"/>
              </a:schemeClr>
            </a:solidFill>
            <a:extLst>
              <a:ext uri="{C807C97D-BFC1-408E-A445-0C87EB9F89A2}">
                <ask:lineSketchStyleProps xmlns:ask="http://schemas.microsoft.com/office/drawing/2018/sketchyshapes" sd="3437084717">
                  <a:prstGeom prst="foldedCorner">
                    <a:avLst>
                      <a:gd name="adj" fmla="val 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Folded Corner 9">
            <a:extLst>
              <a:ext uri="{FF2B5EF4-FFF2-40B4-BE49-F238E27FC236}">
                <a16:creationId xmlns:a16="http://schemas.microsoft.com/office/drawing/2014/main" id="{EF13EC55-ADEB-F47C-D19C-7ABC7027EFAD}"/>
              </a:ext>
            </a:extLst>
          </p:cNvPr>
          <p:cNvSpPr/>
          <p:nvPr/>
        </p:nvSpPr>
        <p:spPr>
          <a:xfrm>
            <a:off x="4214130" y="2431347"/>
            <a:ext cx="3896688" cy="4361331"/>
          </a:xfrm>
          <a:custGeom>
            <a:avLst/>
            <a:gdLst>
              <a:gd name="connsiteX0" fmla="*/ 0 w 3896688"/>
              <a:gd name="connsiteY0" fmla="*/ 0 h 4361331"/>
              <a:gd name="connsiteX1" fmla="*/ 595637 w 3896688"/>
              <a:gd name="connsiteY1" fmla="*/ 0 h 4361331"/>
              <a:gd name="connsiteX2" fmla="*/ 1152306 w 3896688"/>
              <a:gd name="connsiteY2" fmla="*/ 0 h 4361331"/>
              <a:gd name="connsiteX3" fmla="*/ 1670009 w 3896688"/>
              <a:gd name="connsiteY3" fmla="*/ 0 h 4361331"/>
              <a:gd name="connsiteX4" fmla="*/ 2187712 w 3896688"/>
              <a:gd name="connsiteY4" fmla="*/ 0 h 4361331"/>
              <a:gd name="connsiteX5" fmla="*/ 2705415 w 3896688"/>
              <a:gd name="connsiteY5" fmla="*/ 0 h 4361331"/>
              <a:gd name="connsiteX6" fmla="*/ 3184151 w 3896688"/>
              <a:gd name="connsiteY6" fmla="*/ 0 h 4361331"/>
              <a:gd name="connsiteX7" fmla="*/ 3896688 w 3896688"/>
              <a:gd name="connsiteY7" fmla="*/ 0 h 4361331"/>
              <a:gd name="connsiteX8" fmla="*/ 3896688 w 3896688"/>
              <a:gd name="connsiteY8" fmla="*/ 457940 h 4361331"/>
              <a:gd name="connsiteX9" fmla="*/ 3896688 w 3896688"/>
              <a:gd name="connsiteY9" fmla="*/ 1046719 h 4361331"/>
              <a:gd name="connsiteX10" fmla="*/ 3896688 w 3896688"/>
              <a:gd name="connsiteY10" fmla="*/ 1679112 h 4361331"/>
              <a:gd name="connsiteX11" fmla="*/ 3896688 w 3896688"/>
              <a:gd name="connsiteY11" fmla="*/ 2180666 h 4361331"/>
              <a:gd name="connsiteX12" fmla="*/ 3896688 w 3896688"/>
              <a:gd name="connsiteY12" fmla="*/ 2769445 h 4361331"/>
              <a:gd name="connsiteX13" fmla="*/ 3896688 w 3896688"/>
              <a:gd name="connsiteY13" fmla="*/ 3227385 h 4361331"/>
              <a:gd name="connsiteX14" fmla="*/ 3896688 w 3896688"/>
              <a:gd name="connsiteY14" fmla="*/ 3816165 h 4361331"/>
              <a:gd name="connsiteX15" fmla="*/ 3896688 w 3896688"/>
              <a:gd name="connsiteY15" fmla="*/ 4361331 h 4361331"/>
              <a:gd name="connsiteX16" fmla="*/ 3896688 w 3896688"/>
              <a:gd name="connsiteY16" fmla="*/ 4361331 h 4361331"/>
              <a:gd name="connsiteX17" fmla="*/ 3378985 w 3896688"/>
              <a:gd name="connsiteY17" fmla="*/ 4361331 h 4361331"/>
              <a:gd name="connsiteX18" fmla="*/ 2900249 w 3896688"/>
              <a:gd name="connsiteY18" fmla="*/ 4361331 h 4361331"/>
              <a:gd name="connsiteX19" fmla="*/ 2382546 w 3896688"/>
              <a:gd name="connsiteY19" fmla="*/ 4361331 h 4361331"/>
              <a:gd name="connsiteX20" fmla="*/ 1864844 w 3896688"/>
              <a:gd name="connsiteY20" fmla="*/ 4361331 h 4361331"/>
              <a:gd name="connsiteX21" fmla="*/ 1425074 w 3896688"/>
              <a:gd name="connsiteY21" fmla="*/ 4361331 h 4361331"/>
              <a:gd name="connsiteX22" fmla="*/ 907372 w 3896688"/>
              <a:gd name="connsiteY22" fmla="*/ 4361331 h 4361331"/>
              <a:gd name="connsiteX23" fmla="*/ 0 w 3896688"/>
              <a:gd name="connsiteY23" fmla="*/ 4361331 h 4361331"/>
              <a:gd name="connsiteX24" fmla="*/ 0 w 3896688"/>
              <a:gd name="connsiteY24" fmla="*/ 3859778 h 4361331"/>
              <a:gd name="connsiteX25" fmla="*/ 0 w 3896688"/>
              <a:gd name="connsiteY25" fmla="*/ 3314612 h 4361331"/>
              <a:gd name="connsiteX26" fmla="*/ 0 w 3896688"/>
              <a:gd name="connsiteY26" fmla="*/ 2856672 h 4361331"/>
              <a:gd name="connsiteX27" fmla="*/ 0 w 3896688"/>
              <a:gd name="connsiteY27" fmla="*/ 2267892 h 4361331"/>
              <a:gd name="connsiteX28" fmla="*/ 0 w 3896688"/>
              <a:gd name="connsiteY28" fmla="*/ 1679112 h 4361331"/>
              <a:gd name="connsiteX29" fmla="*/ 0 w 3896688"/>
              <a:gd name="connsiteY29" fmla="*/ 1177559 h 4361331"/>
              <a:gd name="connsiteX30" fmla="*/ 0 w 3896688"/>
              <a:gd name="connsiteY30" fmla="*/ 545166 h 4361331"/>
              <a:gd name="connsiteX31" fmla="*/ 0 w 3896688"/>
              <a:gd name="connsiteY31" fmla="*/ 0 h 4361331"/>
              <a:gd name="connsiteX0" fmla="*/ 3896688 w 3896688"/>
              <a:gd name="connsiteY0" fmla="*/ 4361331 h 4361331"/>
              <a:gd name="connsiteX1" fmla="*/ 3896688 w 3896688"/>
              <a:gd name="connsiteY1" fmla="*/ 4361331 h 4361331"/>
              <a:gd name="connsiteX2" fmla="*/ 3896688 w 3896688"/>
              <a:gd name="connsiteY2" fmla="*/ 4361331 h 4361331"/>
              <a:gd name="connsiteX0" fmla="*/ 3896688 w 3896688"/>
              <a:gd name="connsiteY0" fmla="*/ 4361331 h 4361331"/>
              <a:gd name="connsiteX1" fmla="*/ 3896688 w 3896688"/>
              <a:gd name="connsiteY1" fmla="*/ 4361331 h 4361331"/>
              <a:gd name="connsiteX2" fmla="*/ 3896688 w 3896688"/>
              <a:gd name="connsiteY2" fmla="*/ 4361331 h 4361331"/>
              <a:gd name="connsiteX3" fmla="*/ 3896688 w 3896688"/>
              <a:gd name="connsiteY3" fmla="*/ 4361331 h 4361331"/>
              <a:gd name="connsiteX4" fmla="*/ 3301051 w 3896688"/>
              <a:gd name="connsiteY4" fmla="*/ 4361331 h 4361331"/>
              <a:gd name="connsiteX5" fmla="*/ 2861282 w 3896688"/>
              <a:gd name="connsiteY5" fmla="*/ 4361331 h 4361331"/>
              <a:gd name="connsiteX6" fmla="*/ 2382546 w 3896688"/>
              <a:gd name="connsiteY6" fmla="*/ 4361331 h 4361331"/>
              <a:gd name="connsiteX7" fmla="*/ 1942777 w 3896688"/>
              <a:gd name="connsiteY7" fmla="*/ 4361331 h 4361331"/>
              <a:gd name="connsiteX8" fmla="*/ 1503008 w 3896688"/>
              <a:gd name="connsiteY8" fmla="*/ 4361331 h 4361331"/>
              <a:gd name="connsiteX9" fmla="*/ 946339 w 3896688"/>
              <a:gd name="connsiteY9" fmla="*/ 4361331 h 4361331"/>
              <a:gd name="connsiteX10" fmla="*/ 0 w 3896688"/>
              <a:gd name="connsiteY10" fmla="*/ 4361331 h 4361331"/>
              <a:gd name="connsiteX11" fmla="*/ 0 w 3896688"/>
              <a:gd name="connsiteY11" fmla="*/ 3947005 h 4361331"/>
              <a:gd name="connsiteX12" fmla="*/ 0 w 3896688"/>
              <a:gd name="connsiteY12" fmla="*/ 3401838 h 4361331"/>
              <a:gd name="connsiteX13" fmla="*/ 0 w 3896688"/>
              <a:gd name="connsiteY13" fmla="*/ 2987512 h 4361331"/>
              <a:gd name="connsiteX14" fmla="*/ 0 w 3896688"/>
              <a:gd name="connsiteY14" fmla="*/ 2529572 h 4361331"/>
              <a:gd name="connsiteX15" fmla="*/ 0 w 3896688"/>
              <a:gd name="connsiteY15" fmla="*/ 2115246 h 4361331"/>
              <a:gd name="connsiteX16" fmla="*/ 0 w 3896688"/>
              <a:gd name="connsiteY16" fmla="*/ 1700919 h 4361331"/>
              <a:gd name="connsiteX17" fmla="*/ 0 w 3896688"/>
              <a:gd name="connsiteY17" fmla="*/ 1155753 h 4361331"/>
              <a:gd name="connsiteX18" fmla="*/ 0 w 3896688"/>
              <a:gd name="connsiteY18" fmla="*/ 697813 h 4361331"/>
              <a:gd name="connsiteX19" fmla="*/ 0 w 3896688"/>
              <a:gd name="connsiteY19" fmla="*/ 0 h 4361331"/>
              <a:gd name="connsiteX20" fmla="*/ 439769 w 3896688"/>
              <a:gd name="connsiteY20" fmla="*/ 0 h 4361331"/>
              <a:gd name="connsiteX21" fmla="*/ 879538 w 3896688"/>
              <a:gd name="connsiteY21" fmla="*/ 0 h 4361331"/>
              <a:gd name="connsiteX22" fmla="*/ 1514142 w 3896688"/>
              <a:gd name="connsiteY22" fmla="*/ 0 h 4361331"/>
              <a:gd name="connsiteX23" fmla="*/ 2109778 w 3896688"/>
              <a:gd name="connsiteY23" fmla="*/ 0 h 4361331"/>
              <a:gd name="connsiteX24" fmla="*/ 2666448 w 3896688"/>
              <a:gd name="connsiteY24" fmla="*/ 0 h 4361331"/>
              <a:gd name="connsiteX25" fmla="*/ 3106217 w 3896688"/>
              <a:gd name="connsiteY25" fmla="*/ 0 h 4361331"/>
              <a:gd name="connsiteX26" fmla="*/ 3896688 w 3896688"/>
              <a:gd name="connsiteY26" fmla="*/ 0 h 4361331"/>
              <a:gd name="connsiteX27" fmla="*/ 3896688 w 3896688"/>
              <a:gd name="connsiteY27" fmla="*/ 632393 h 4361331"/>
              <a:gd name="connsiteX28" fmla="*/ 3896688 w 3896688"/>
              <a:gd name="connsiteY28" fmla="*/ 1133946 h 4361331"/>
              <a:gd name="connsiteX29" fmla="*/ 3896688 w 3896688"/>
              <a:gd name="connsiteY29" fmla="*/ 1591886 h 4361331"/>
              <a:gd name="connsiteX30" fmla="*/ 3896688 w 3896688"/>
              <a:gd name="connsiteY30" fmla="*/ 2224279 h 4361331"/>
              <a:gd name="connsiteX31" fmla="*/ 3896688 w 3896688"/>
              <a:gd name="connsiteY31" fmla="*/ 2856672 h 4361331"/>
              <a:gd name="connsiteX32" fmla="*/ 3896688 w 3896688"/>
              <a:gd name="connsiteY32" fmla="*/ 3489065 h 4361331"/>
              <a:gd name="connsiteX33" fmla="*/ 3896688 w 3896688"/>
              <a:gd name="connsiteY33" fmla="*/ 4361331 h 436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96688" h="4361331" stroke="0" extrusionOk="0">
                <a:moveTo>
                  <a:pt x="0" y="0"/>
                </a:moveTo>
                <a:cubicBezTo>
                  <a:pt x="148767" y="-45420"/>
                  <a:pt x="349142" y="61922"/>
                  <a:pt x="595637" y="0"/>
                </a:cubicBezTo>
                <a:cubicBezTo>
                  <a:pt x="842132" y="-61922"/>
                  <a:pt x="906432" y="2789"/>
                  <a:pt x="1152306" y="0"/>
                </a:cubicBezTo>
                <a:cubicBezTo>
                  <a:pt x="1398180" y="-2789"/>
                  <a:pt x="1529933" y="35504"/>
                  <a:pt x="1670009" y="0"/>
                </a:cubicBezTo>
                <a:cubicBezTo>
                  <a:pt x="1810085" y="-35504"/>
                  <a:pt x="1966598" y="9601"/>
                  <a:pt x="2187712" y="0"/>
                </a:cubicBezTo>
                <a:cubicBezTo>
                  <a:pt x="2408826" y="-9601"/>
                  <a:pt x="2562672" y="19112"/>
                  <a:pt x="2705415" y="0"/>
                </a:cubicBezTo>
                <a:cubicBezTo>
                  <a:pt x="2848158" y="-19112"/>
                  <a:pt x="3006219" y="32517"/>
                  <a:pt x="3184151" y="0"/>
                </a:cubicBezTo>
                <a:cubicBezTo>
                  <a:pt x="3362083" y="-32517"/>
                  <a:pt x="3661032" y="75740"/>
                  <a:pt x="3896688" y="0"/>
                </a:cubicBezTo>
                <a:cubicBezTo>
                  <a:pt x="3908198" y="181746"/>
                  <a:pt x="3845214" y="359738"/>
                  <a:pt x="3896688" y="457940"/>
                </a:cubicBezTo>
                <a:cubicBezTo>
                  <a:pt x="3948162" y="556142"/>
                  <a:pt x="3837949" y="779117"/>
                  <a:pt x="3896688" y="1046719"/>
                </a:cubicBezTo>
                <a:cubicBezTo>
                  <a:pt x="3955427" y="1314321"/>
                  <a:pt x="3894185" y="1368114"/>
                  <a:pt x="3896688" y="1679112"/>
                </a:cubicBezTo>
                <a:cubicBezTo>
                  <a:pt x="3899191" y="1990110"/>
                  <a:pt x="3850969" y="2070069"/>
                  <a:pt x="3896688" y="2180666"/>
                </a:cubicBezTo>
                <a:cubicBezTo>
                  <a:pt x="3942407" y="2291263"/>
                  <a:pt x="3855247" y="2521295"/>
                  <a:pt x="3896688" y="2769445"/>
                </a:cubicBezTo>
                <a:cubicBezTo>
                  <a:pt x="3938129" y="3017595"/>
                  <a:pt x="3888243" y="3063252"/>
                  <a:pt x="3896688" y="3227385"/>
                </a:cubicBezTo>
                <a:cubicBezTo>
                  <a:pt x="3905133" y="3391518"/>
                  <a:pt x="3834515" y="3529949"/>
                  <a:pt x="3896688" y="3816165"/>
                </a:cubicBezTo>
                <a:cubicBezTo>
                  <a:pt x="3958861" y="4102381"/>
                  <a:pt x="3860177" y="4181566"/>
                  <a:pt x="3896688" y="4361331"/>
                </a:cubicBezTo>
                <a:lnTo>
                  <a:pt x="3896688" y="4361331"/>
                </a:lnTo>
                <a:cubicBezTo>
                  <a:pt x="3745561" y="4397863"/>
                  <a:pt x="3547362" y="4328798"/>
                  <a:pt x="3378985" y="4361331"/>
                </a:cubicBezTo>
                <a:cubicBezTo>
                  <a:pt x="3210608" y="4393864"/>
                  <a:pt x="3029141" y="4305617"/>
                  <a:pt x="2900249" y="4361331"/>
                </a:cubicBezTo>
                <a:cubicBezTo>
                  <a:pt x="2771357" y="4417045"/>
                  <a:pt x="2584545" y="4341225"/>
                  <a:pt x="2382546" y="4361331"/>
                </a:cubicBezTo>
                <a:cubicBezTo>
                  <a:pt x="2180547" y="4381437"/>
                  <a:pt x="1989020" y="4336592"/>
                  <a:pt x="1864844" y="4361331"/>
                </a:cubicBezTo>
                <a:cubicBezTo>
                  <a:pt x="1740668" y="4386070"/>
                  <a:pt x="1542236" y="4309038"/>
                  <a:pt x="1425074" y="4361331"/>
                </a:cubicBezTo>
                <a:cubicBezTo>
                  <a:pt x="1307912" y="4413624"/>
                  <a:pt x="1144467" y="4326163"/>
                  <a:pt x="907372" y="4361331"/>
                </a:cubicBezTo>
                <a:cubicBezTo>
                  <a:pt x="670277" y="4396499"/>
                  <a:pt x="420045" y="4343290"/>
                  <a:pt x="0" y="4361331"/>
                </a:cubicBezTo>
                <a:cubicBezTo>
                  <a:pt x="-24054" y="4157826"/>
                  <a:pt x="11066" y="4014445"/>
                  <a:pt x="0" y="3859778"/>
                </a:cubicBezTo>
                <a:cubicBezTo>
                  <a:pt x="-11066" y="3705111"/>
                  <a:pt x="51097" y="3555352"/>
                  <a:pt x="0" y="3314612"/>
                </a:cubicBezTo>
                <a:cubicBezTo>
                  <a:pt x="-51097" y="3073872"/>
                  <a:pt x="10268" y="3036770"/>
                  <a:pt x="0" y="2856672"/>
                </a:cubicBezTo>
                <a:cubicBezTo>
                  <a:pt x="-10268" y="2676574"/>
                  <a:pt x="11796" y="2390088"/>
                  <a:pt x="0" y="2267892"/>
                </a:cubicBezTo>
                <a:cubicBezTo>
                  <a:pt x="-11796" y="2145696"/>
                  <a:pt x="9380" y="1854337"/>
                  <a:pt x="0" y="1679112"/>
                </a:cubicBezTo>
                <a:cubicBezTo>
                  <a:pt x="-9380" y="1503887"/>
                  <a:pt x="32153" y="1321944"/>
                  <a:pt x="0" y="1177559"/>
                </a:cubicBezTo>
                <a:cubicBezTo>
                  <a:pt x="-32153" y="1033174"/>
                  <a:pt x="56854" y="787444"/>
                  <a:pt x="0" y="545166"/>
                </a:cubicBezTo>
                <a:cubicBezTo>
                  <a:pt x="-56854" y="302888"/>
                  <a:pt x="58811" y="151026"/>
                  <a:pt x="0" y="0"/>
                </a:cubicBezTo>
                <a:close/>
              </a:path>
              <a:path w="3896688" h="4361331" fill="darkenLess" stroke="0" extrusionOk="0">
                <a:moveTo>
                  <a:pt x="3896688" y="4361331"/>
                </a:moveTo>
                <a:lnTo>
                  <a:pt x="3896688" y="4361331"/>
                </a:lnTo>
                <a:lnTo>
                  <a:pt x="3896688" y="4361331"/>
                </a:lnTo>
                <a:close/>
              </a:path>
              <a:path w="3896688" h="4361331" fill="none" extrusionOk="0">
                <a:moveTo>
                  <a:pt x="3896688" y="4361331"/>
                </a:moveTo>
                <a:lnTo>
                  <a:pt x="3896688" y="4361331"/>
                </a:lnTo>
                <a:lnTo>
                  <a:pt x="3896688" y="4361331"/>
                </a:lnTo>
                <a:lnTo>
                  <a:pt x="3896688" y="4361331"/>
                </a:lnTo>
                <a:cubicBezTo>
                  <a:pt x="3775533" y="4362903"/>
                  <a:pt x="3450410" y="4339178"/>
                  <a:pt x="3301051" y="4361331"/>
                </a:cubicBezTo>
                <a:cubicBezTo>
                  <a:pt x="3151692" y="4383484"/>
                  <a:pt x="3078456" y="4319325"/>
                  <a:pt x="2861282" y="4361331"/>
                </a:cubicBezTo>
                <a:cubicBezTo>
                  <a:pt x="2644108" y="4403337"/>
                  <a:pt x="2502686" y="4327884"/>
                  <a:pt x="2382546" y="4361331"/>
                </a:cubicBezTo>
                <a:cubicBezTo>
                  <a:pt x="2262406" y="4394778"/>
                  <a:pt x="2056383" y="4308738"/>
                  <a:pt x="1942777" y="4361331"/>
                </a:cubicBezTo>
                <a:cubicBezTo>
                  <a:pt x="1829171" y="4413924"/>
                  <a:pt x="1672498" y="4360549"/>
                  <a:pt x="1503008" y="4361331"/>
                </a:cubicBezTo>
                <a:cubicBezTo>
                  <a:pt x="1333518" y="4362113"/>
                  <a:pt x="1182403" y="4301202"/>
                  <a:pt x="946339" y="4361331"/>
                </a:cubicBezTo>
                <a:cubicBezTo>
                  <a:pt x="710275" y="4421460"/>
                  <a:pt x="215989" y="4352495"/>
                  <a:pt x="0" y="4361331"/>
                </a:cubicBezTo>
                <a:cubicBezTo>
                  <a:pt x="-12506" y="4198691"/>
                  <a:pt x="3486" y="4044431"/>
                  <a:pt x="0" y="3947005"/>
                </a:cubicBezTo>
                <a:cubicBezTo>
                  <a:pt x="-3486" y="3849579"/>
                  <a:pt x="46030" y="3582048"/>
                  <a:pt x="0" y="3401838"/>
                </a:cubicBezTo>
                <a:cubicBezTo>
                  <a:pt x="-46030" y="3221628"/>
                  <a:pt x="42797" y="3077968"/>
                  <a:pt x="0" y="2987512"/>
                </a:cubicBezTo>
                <a:cubicBezTo>
                  <a:pt x="-42797" y="2897056"/>
                  <a:pt x="12930" y="2729216"/>
                  <a:pt x="0" y="2529572"/>
                </a:cubicBezTo>
                <a:cubicBezTo>
                  <a:pt x="-12930" y="2329928"/>
                  <a:pt x="14301" y="2252399"/>
                  <a:pt x="0" y="2115246"/>
                </a:cubicBezTo>
                <a:cubicBezTo>
                  <a:pt x="-14301" y="1978093"/>
                  <a:pt x="2280" y="1888977"/>
                  <a:pt x="0" y="1700919"/>
                </a:cubicBezTo>
                <a:cubicBezTo>
                  <a:pt x="-2280" y="1512861"/>
                  <a:pt x="57976" y="1303656"/>
                  <a:pt x="0" y="1155753"/>
                </a:cubicBezTo>
                <a:cubicBezTo>
                  <a:pt x="-57976" y="1007850"/>
                  <a:pt x="1046" y="883130"/>
                  <a:pt x="0" y="697813"/>
                </a:cubicBezTo>
                <a:cubicBezTo>
                  <a:pt x="-1046" y="512496"/>
                  <a:pt x="41678" y="250010"/>
                  <a:pt x="0" y="0"/>
                </a:cubicBezTo>
                <a:cubicBezTo>
                  <a:pt x="214844" y="-1333"/>
                  <a:pt x="305695" y="50041"/>
                  <a:pt x="439769" y="0"/>
                </a:cubicBezTo>
                <a:cubicBezTo>
                  <a:pt x="573843" y="-50041"/>
                  <a:pt x="761540" y="50707"/>
                  <a:pt x="879538" y="0"/>
                </a:cubicBezTo>
                <a:cubicBezTo>
                  <a:pt x="997536" y="-50707"/>
                  <a:pt x="1326580" y="73145"/>
                  <a:pt x="1514142" y="0"/>
                </a:cubicBezTo>
                <a:cubicBezTo>
                  <a:pt x="1701704" y="-73145"/>
                  <a:pt x="1981103" y="40681"/>
                  <a:pt x="2109778" y="0"/>
                </a:cubicBezTo>
                <a:cubicBezTo>
                  <a:pt x="2238453" y="-40681"/>
                  <a:pt x="2464416" y="2526"/>
                  <a:pt x="2666448" y="0"/>
                </a:cubicBezTo>
                <a:cubicBezTo>
                  <a:pt x="2868480" y="-2526"/>
                  <a:pt x="2971911" y="16102"/>
                  <a:pt x="3106217" y="0"/>
                </a:cubicBezTo>
                <a:cubicBezTo>
                  <a:pt x="3240523" y="-16102"/>
                  <a:pt x="3559387" y="6380"/>
                  <a:pt x="3896688" y="0"/>
                </a:cubicBezTo>
                <a:cubicBezTo>
                  <a:pt x="3956894" y="314929"/>
                  <a:pt x="3830148" y="452748"/>
                  <a:pt x="3896688" y="632393"/>
                </a:cubicBezTo>
                <a:cubicBezTo>
                  <a:pt x="3963228" y="812038"/>
                  <a:pt x="3837036" y="1002459"/>
                  <a:pt x="3896688" y="1133946"/>
                </a:cubicBezTo>
                <a:cubicBezTo>
                  <a:pt x="3956340" y="1265433"/>
                  <a:pt x="3853594" y="1470362"/>
                  <a:pt x="3896688" y="1591886"/>
                </a:cubicBezTo>
                <a:cubicBezTo>
                  <a:pt x="3939782" y="1713410"/>
                  <a:pt x="3842193" y="1937248"/>
                  <a:pt x="3896688" y="2224279"/>
                </a:cubicBezTo>
                <a:cubicBezTo>
                  <a:pt x="3951183" y="2511310"/>
                  <a:pt x="3872698" y="2637140"/>
                  <a:pt x="3896688" y="2856672"/>
                </a:cubicBezTo>
                <a:cubicBezTo>
                  <a:pt x="3920678" y="3076204"/>
                  <a:pt x="3850657" y="3255967"/>
                  <a:pt x="3896688" y="3489065"/>
                </a:cubicBezTo>
                <a:cubicBezTo>
                  <a:pt x="3942719" y="3722163"/>
                  <a:pt x="3866648" y="4019885"/>
                  <a:pt x="3896688" y="4361331"/>
                </a:cubicBezTo>
              </a:path>
              <a:path w="3896688" h="4361331" fill="none" stroke="0" extrusionOk="0">
                <a:moveTo>
                  <a:pt x="3896688" y="4361331"/>
                </a:moveTo>
                <a:lnTo>
                  <a:pt x="3896688" y="4361331"/>
                </a:lnTo>
                <a:lnTo>
                  <a:pt x="3896688" y="4361331"/>
                </a:lnTo>
                <a:lnTo>
                  <a:pt x="3896688" y="4361331"/>
                </a:lnTo>
                <a:cubicBezTo>
                  <a:pt x="3709114" y="4414093"/>
                  <a:pt x="3547305" y="4294717"/>
                  <a:pt x="3301051" y="4361331"/>
                </a:cubicBezTo>
                <a:cubicBezTo>
                  <a:pt x="3054797" y="4427945"/>
                  <a:pt x="2935779" y="4306430"/>
                  <a:pt x="2744382" y="4361331"/>
                </a:cubicBezTo>
                <a:cubicBezTo>
                  <a:pt x="2552985" y="4416232"/>
                  <a:pt x="2468132" y="4351414"/>
                  <a:pt x="2226679" y="4361331"/>
                </a:cubicBezTo>
                <a:cubicBezTo>
                  <a:pt x="1985226" y="4371248"/>
                  <a:pt x="1952682" y="4312346"/>
                  <a:pt x="1786910" y="4361331"/>
                </a:cubicBezTo>
                <a:cubicBezTo>
                  <a:pt x="1621138" y="4410316"/>
                  <a:pt x="1446657" y="4351726"/>
                  <a:pt x="1191273" y="4361331"/>
                </a:cubicBezTo>
                <a:cubicBezTo>
                  <a:pt x="935889" y="4370936"/>
                  <a:pt x="790751" y="4349087"/>
                  <a:pt x="634603" y="4361331"/>
                </a:cubicBezTo>
                <a:cubicBezTo>
                  <a:pt x="478455" y="4373575"/>
                  <a:pt x="149919" y="4349815"/>
                  <a:pt x="0" y="4361331"/>
                </a:cubicBezTo>
                <a:cubicBezTo>
                  <a:pt x="-5447" y="4063913"/>
                  <a:pt x="4982" y="3940313"/>
                  <a:pt x="0" y="3728938"/>
                </a:cubicBezTo>
                <a:cubicBezTo>
                  <a:pt x="-4982" y="3517563"/>
                  <a:pt x="8872" y="3367779"/>
                  <a:pt x="0" y="3096545"/>
                </a:cubicBezTo>
                <a:cubicBezTo>
                  <a:pt x="-8872" y="2825311"/>
                  <a:pt x="36733" y="2705328"/>
                  <a:pt x="0" y="2594992"/>
                </a:cubicBezTo>
                <a:cubicBezTo>
                  <a:pt x="-36733" y="2484656"/>
                  <a:pt x="40826" y="2299439"/>
                  <a:pt x="0" y="2137052"/>
                </a:cubicBezTo>
                <a:cubicBezTo>
                  <a:pt x="-40826" y="1974665"/>
                  <a:pt x="75136" y="1640775"/>
                  <a:pt x="0" y="1504659"/>
                </a:cubicBezTo>
                <a:cubicBezTo>
                  <a:pt x="-75136" y="1368543"/>
                  <a:pt x="16061" y="1266692"/>
                  <a:pt x="0" y="1046719"/>
                </a:cubicBezTo>
                <a:cubicBezTo>
                  <a:pt x="-16061" y="826746"/>
                  <a:pt x="25400" y="680718"/>
                  <a:pt x="0" y="588780"/>
                </a:cubicBezTo>
                <a:cubicBezTo>
                  <a:pt x="-25400" y="496842"/>
                  <a:pt x="49058" y="146155"/>
                  <a:pt x="0" y="0"/>
                </a:cubicBezTo>
                <a:cubicBezTo>
                  <a:pt x="233525" y="-53226"/>
                  <a:pt x="328346" y="62681"/>
                  <a:pt x="634603" y="0"/>
                </a:cubicBezTo>
                <a:cubicBezTo>
                  <a:pt x="940860" y="-62681"/>
                  <a:pt x="1057891" y="63834"/>
                  <a:pt x="1269207" y="0"/>
                </a:cubicBezTo>
                <a:cubicBezTo>
                  <a:pt x="1480523" y="-63834"/>
                  <a:pt x="1701644" y="46057"/>
                  <a:pt x="1825877" y="0"/>
                </a:cubicBezTo>
                <a:cubicBezTo>
                  <a:pt x="1950110" y="-46057"/>
                  <a:pt x="2245336" y="58403"/>
                  <a:pt x="2382546" y="0"/>
                </a:cubicBezTo>
                <a:cubicBezTo>
                  <a:pt x="2519756" y="-58403"/>
                  <a:pt x="2810543" y="46706"/>
                  <a:pt x="2939216" y="0"/>
                </a:cubicBezTo>
                <a:cubicBezTo>
                  <a:pt x="3067889" y="-46706"/>
                  <a:pt x="3211158" y="27995"/>
                  <a:pt x="3378985" y="0"/>
                </a:cubicBezTo>
                <a:cubicBezTo>
                  <a:pt x="3546812" y="-27995"/>
                  <a:pt x="3778487" y="54236"/>
                  <a:pt x="3896688" y="0"/>
                </a:cubicBezTo>
                <a:cubicBezTo>
                  <a:pt x="3901979" y="125449"/>
                  <a:pt x="3882257" y="277884"/>
                  <a:pt x="3896688" y="545166"/>
                </a:cubicBezTo>
                <a:cubicBezTo>
                  <a:pt x="3911119" y="812448"/>
                  <a:pt x="3871884" y="832139"/>
                  <a:pt x="3896688" y="1090333"/>
                </a:cubicBezTo>
                <a:cubicBezTo>
                  <a:pt x="3921492" y="1348527"/>
                  <a:pt x="3858061" y="1333822"/>
                  <a:pt x="3896688" y="1504659"/>
                </a:cubicBezTo>
                <a:cubicBezTo>
                  <a:pt x="3935315" y="1675496"/>
                  <a:pt x="3883745" y="1925580"/>
                  <a:pt x="3896688" y="2093439"/>
                </a:cubicBezTo>
                <a:cubicBezTo>
                  <a:pt x="3909631" y="2261298"/>
                  <a:pt x="3873995" y="2407416"/>
                  <a:pt x="3896688" y="2507765"/>
                </a:cubicBezTo>
                <a:cubicBezTo>
                  <a:pt x="3919381" y="2608114"/>
                  <a:pt x="3873217" y="2821206"/>
                  <a:pt x="3896688" y="3052932"/>
                </a:cubicBezTo>
                <a:cubicBezTo>
                  <a:pt x="3920159" y="3284658"/>
                  <a:pt x="3847267" y="3344009"/>
                  <a:pt x="3896688" y="3467258"/>
                </a:cubicBezTo>
                <a:cubicBezTo>
                  <a:pt x="3946109" y="3590507"/>
                  <a:pt x="3882790" y="4160316"/>
                  <a:pt x="3896688" y="4361331"/>
                </a:cubicBezTo>
              </a:path>
            </a:pathLst>
          </a:custGeom>
          <a:solidFill>
            <a:schemeClr val="accent1">
              <a:lumMod val="60000"/>
              <a:lumOff val="40000"/>
            </a:schemeClr>
          </a:solidFill>
          <a:ln w="28575">
            <a:solidFill>
              <a:schemeClr val="accent1">
                <a:lumMod val="50000"/>
              </a:schemeClr>
            </a:solidFill>
            <a:extLst>
              <a:ext uri="{C807C97D-BFC1-408E-A445-0C87EB9F89A2}">
                <ask:lineSketchStyleProps xmlns:ask="http://schemas.microsoft.com/office/drawing/2018/sketchyshapes" sd="3389606218">
                  <a:prstGeom prst="foldedCorner">
                    <a:avLst>
                      <a:gd name="adj" fmla="val 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Folded Corner 10">
            <a:extLst>
              <a:ext uri="{FF2B5EF4-FFF2-40B4-BE49-F238E27FC236}">
                <a16:creationId xmlns:a16="http://schemas.microsoft.com/office/drawing/2014/main" id="{03F8E3FD-EE97-4BD1-8DBC-D4F8631BD475}"/>
              </a:ext>
            </a:extLst>
          </p:cNvPr>
          <p:cNvSpPr/>
          <p:nvPr/>
        </p:nvSpPr>
        <p:spPr>
          <a:xfrm>
            <a:off x="8201183" y="2431348"/>
            <a:ext cx="3896688" cy="4370624"/>
          </a:xfrm>
          <a:custGeom>
            <a:avLst/>
            <a:gdLst>
              <a:gd name="connsiteX0" fmla="*/ 0 w 3896688"/>
              <a:gd name="connsiteY0" fmla="*/ 0 h 4370624"/>
              <a:gd name="connsiteX1" fmla="*/ 634603 w 3896688"/>
              <a:gd name="connsiteY1" fmla="*/ 0 h 4370624"/>
              <a:gd name="connsiteX2" fmla="*/ 1074373 w 3896688"/>
              <a:gd name="connsiteY2" fmla="*/ 0 h 4370624"/>
              <a:gd name="connsiteX3" fmla="*/ 1631042 w 3896688"/>
              <a:gd name="connsiteY3" fmla="*/ 0 h 4370624"/>
              <a:gd name="connsiteX4" fmla="*/ 2226679 w 3896688"/>
              <a:gd name="connsiteY4" fmla="*/ 0 h 4370624"/>
              <a:gd name="connsiteX5" fmla="*/ 2822315 w 3896688"/>
              <a:gd name="connsiteY5" fmla="*/ 0 h 4370624"/>
              <a:gd name="connsiteX6" fmla="*/ 3896688 w 3896688"/>
              <a:gd name="connsiteY6" fmla="*/ 0 h 4370624"/>
              <a:gd name="connsiteX7" fmla="*/ 3896688 w 3896688"/>
              <a:gd name="connsiteY7" fmla="*/ 633740 h 4370624"/>
              <a:gd name="connsiteX8" fmla="*/ 3896688 w 3896688"/>
              <a:gd name="connsiteY8" fmla="*/ 1223775 h 4370624"/>
              <a:gd name="connsiteX9" fmla="*/ 3896688 w 3896688"/>
              <a:gd name="connsiteY9" fmla="*/ 1726396 h 4370624"/>
              <a:gd name="connsiteX10" fmla="*/ 3896688 w 3896688"/>
              <a:gd name="connsiteY10" fmla="*/ 2185312 h 4370624"/>
              <a:gd name="connsiteX11" fmla="*/ 3896688 w 3896688"/>
              <a:gd name="connsiteY11" fmla="*/ 2644228 h 4370624"/>
              <a:gd name="connsiteX12" fmla="*/ 3896688 w 3896688"/>
              <a:gd name="connsiteY12" fmla="*/ 3059437 h 4370624"/>
              <a:gd name="connsiteX13" fmla="*/ 3896688 w 3896688"/>
              <a:gd name="connsiteY13" fmla="*/ 3693177 h 4370624"/>
              <a:gd name="connsiteX14" fmla="*/ 3896688 w 3896688"/>
              <a:gd name="connsiteY14" fmla="*/ 4370624 h 4370624"/>
              <a:gd name="connsiteX15" fmla="*/ 3896688 w 3896688"/>
              <a:gd name="connsiteY15" fmla="*/ 4370624 h 4370624"/>
              <a:gd name="connsiteX16" fmla="*/ 3340018 w 3896688"/>
              <a:gd name="connsiteY16" fmla="*/ 4370624 h 4370624"/>
              <a:gd name="connsiteX17" fmla="*/ 2744382 w 3896688"/>
              <a:gd name="connsiteY17" fmla="*/ 4370624 h 4370624"/>
              <a:gd name="connsiteX18" fmla="*/ 2265646 w 3896688"/>
              <a:gd name="connsiteY18" fmla="*/ 4370624 h 4370624"/>
              <a:gd name="connsiteX19" fmla="*/ 1825877 w 3896688"/>
              <a:gd name="connsiteY19" fmla="*/ 4370624 h 4370624"/>
              <a:gd name="connsiteX20" fmla="*/ 1347141 w 3896688"/>
              <a:gd name="connsiteY20" fmla="*/ 4370624 h 4370624"/>
              <a:gd name="connsiteX21" fmla="*/ 868405 w 3896688"/>
              <a:gd name="connsiteY21" fmla="*/ 4370624 h 4370624"/>
              <a:gd name="connsiteX22" fmla="*/ 0 w 3896688"/>
              <a:gd name="connsiteY22" fmla="*/ 4370624 h 4370624"/>
              <a:gd name="connsiteX23" fmla="*/ 0 w 3896688"/>
              <a:gd name="connsiteY23" fmla="*/ 3824296 h 4370624"/>
              <a:gd name="connsiteX24" fmla="*/ 0 w 3896688"/>
              <a:gd name="connsiteY24" fmla="*/ 3409087 h 4370624"/>
              <a:gd name="connsiteX25" fmla="*/ 0 w 3896688"/>
              <a:gd name="connsiteY25" fmla="*/ 2906465 h 4370624"/>
              <a:gd name="connsiteX26" fmla="*/ 0 w 3896688"/>
              <a:gd name="connsiteY26" fmla="*/ 2403843 h 4370624"/>
              <a:gd name="connsiteX27" fmla="*/ 0 w 3896688"/>
              <a:gd name="connsiteY27" fmla="*/ 1813809 h 4370624"/>
              <a:gd name="connsiteX28" fmla="*/ 0 w 3896688"/>
              <a:gd name="connsiteY28" fmla="*/ 1180068 h 4370624"/>
              <a:gd name="connsiteX29" fmla="*/ 0 w 3896688"/>
              <a:gd name="connsiteY29" fmla="*/ 721153 h 4370624"/>
              <a:gd name="connsiteX30" fmla="*/ 0 w 3896688"/>
              <a:gd name="connsiteY30" fmla="*/ 0 h 4370624"/>
              <a:gd name="connsiteX0" fmla="*/ 3896688 w 3896688"/>
              <a:gd name="connsiteY0" fmla="*/ 4370624 h 4370624"/>
              <a:gd name="connsiteX1" fmla="*/ 3896688 w 3896688"/>
              <a:gd name="connsiteY1" fmla="*/ 4370624 h 4370624"/>
              <a:gd name="connsiteX2" fmla="*/ 3896688 w 3896688"/>
              <a:gd name="connsiteY2" fmla="*/ 4370624 h 4370624"/>
              <a:gd name="connsiteX0" fmla="*/ 3896688 w 3896688"/>
              <a:gd name="connsiteY0" fmla="*/ 4370624 h 4370624"/>
              <a:gd name="connsiteX1" fmla="*/ 3896688 w 3896688"/>
              <a:gd name="connsiteY1" fmla="*/ 4370624 h 4370624"/>
              <a:gd name="connsiteX2" fmla="*/ 3896688 w 3896688"/>
              <a:gd name="connsiteY2" fmla="*/ 4370624 h 4370624"/>
              <a:gd name="connsiteX3" fmla="*/ 3896688 w 3896688"/>
              <a:gd name="connsiteY3" fmla="*/ 4370624 h 4370624"/>
              <a:gd name="connsiteX4" fmla="*/ 3262085 w 3896688"/>
              <a:gd name="connsiteY4" fmla="*/ 4370624 h 4370624"/>
              <a:gd name="connsiteX5" fmla="*/ 2783349 w 3896688"/>
              <a:gd name="connsiteY5" fmla="*/ 4370624 h 4370624"/>
              <a:gd name="connsiteX6" fmla="*/ 2187712 w 3896688"/>
              <a:gd name="connsiteY6" fmla="*/ 4370624 h 4370624"/>
              <a:gd name="connsiteX7" fmla="*/ 1592075 w 3896688"/>
              <a:gd name="connsiteY7" fmla="*/ 4370624 h 4370624"/>
              <a:gd name="connsiteX8" fmla="*/ 1113339 w 3896688"/>
              <a:gd name="connsiteY8" fmla="*/ 4370624 h 4370624"/>
              <a:gd name="connsiteX9" fmla="*/ 517703 w 3896688"/>
              <a:gd name="connsiteY9" fmla="*/ 4370624 h 4370624"/>
              <a:gd name="connsiteX10" fmla="*/ 0 w 3896688"/>
              <a:gd name="connsiteY10" fmla="*/ 4370624 h 4370624"/>
              <a:gd name="connsiteX11" fmla="*/ 0 w 3896688"/>
              <a:gd name="connsiteY11" fmla="*/ 3911708 h 4370624"/>
              <a:gd name="connsiteX12" fmla="*/ 0 w 3896688"/>
              <a:gd name="connsiteY12" fmla="*/ 3409087 h 4370624"/>
              <a:gd name="connsiteX13" fmla="*/ 0 w 3896688"/>
              <a:gd name="connsiteY13" fmla="*/ 2950171 h 4370624"/>
              <a:gd name="connsiteX14" fmla="*/ 0 w 3896688"/>
              <a:gd name="connsiteY14" fmla="*/ 2360137 h 4370624"/>
              <a:gd name="connsiteX15" fmla="*/ 0 w 3896688"/>
              <a:gd name="connsiteY15" fmla="*/ 1813809 h 4370624"/>
              <a:gd name="connsiteX16" fmla="*/ 0 w 3896688"/>
              <a:gd name="connsiteY16" fmla="*/ 1180068 h 4370624"/>
              <a:gd name="connsiteX17" fmla="*/ 0 w 3896688"/>
              <a:gd name="connsiteY17" fmla="*/ 764859 h 4370624"/>
              <a:gd name="connsiteX18" fmla="*/ 0 w 3896688"/>
              <a:gd name="connsiteY18" fmla="*/ 0 h 4370624"/>
              <a:gd name="connsiteX19" fmla="*/ 634603 w 3896688"/>
              <a:gd name="connsiteY19" fmla="*/ 0 h 4370624"/>
              <a:gd name="connsiteX20" fmla="*/ 1191273 w 3896688"/>
              <a:gd name="connsiteY20" fmla="*/ 0 h 4370624"/>
              <a:gd name="connsiteX21" fmla="*/ 1708976 w 3896688"/>
              <a:gd name="connsiteY21" fmla="*/ 0 h 4370624"/>
              <a:gd name="connsiteX22" fmla="*/ 2265646 w 3896688"/>
              <a:gd name="connsiteY22" fmla="*/ 0 h 4370624"/>
              <a:gd name="connsiteX23" fmla="*/ 2705415 w 3896688"/>
              <a:gd name="connsiteY23" fmla="*/ 0 h 4370624"/>
              <a:gd name="connsiteX24" fmla="*/ 3184151 w 3896688"/>
              <a:gd name="connsiteY24" fmla="*/ 0 h 4370624"/>
              <a:gd name="connsiteX25" fmla="*/ 3896688 w 3896688"/>
              <a:gd name="connsiteY25" fmla="*/ 0 h 4370624"/>
              <a:gd name="connsiteX26" fmla="*/ 3896688 w 3896688"/>
              <a:gd name="connsiteY26" fmla="*/ 590034 h 4370624"/>
              <a:gd name="connsiteX27" fmla="*/ 3896688 w 3896688"/>
              <a:gd name="connsiteY27" fmla="*/ 1005244 h 4370624"/>
              <a:gd name="connsiteX28" fmla="*/ 3896688 w 3896688"/>
              <a:gd name="connsiteY28" fmla="*/ 1595278 h 4370624"/>
              <a:gd name="connsiteX29" fmla="*/ 3896688 w 3896688"/>
              <a:gd name="connsiteY29" fmla="*/ 2141606 h 4370624"/>
              <a:gd name="connsiteX30" fmla="*/ 3896688 w 3896688"/>
              <a:gd name="connsiteY30" fmla="*/ 2731640 h 4370624"/>
              <a:gd name="connsiteX31" fmla="*/ 3896688 w 3896688"/>
              <a:gd name="connsiteY31" fmla="*/ 3321674 h 4370624"/>
              <a:gd name="connsiteX32" fmla="*/ 3896688 w 3896688"/>
              <a:gd name="connsiteY32" fmla="*/ 3736884 h 4370624"/>
              <a:gd name="connsiteX33" fmla="*/ 3896688 w 3896688"/>
              <a:gd name="connsiteY33" fmla="*/ 4370624 h 43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96688" h="4370624" stroke="0" extrusionOk="0">
                <a:moveTo>
                  <a:pt x="0" y="0"/>
                </a:moveTo>
                <a:cubicBezTo>
                  <a:pt x="219285" y="-25217"/>
                  <a:pt x="492829" y="54470"/>
                  <a:pt x="634603" y="0"/>
                </a:cubicBezTo>
                <a:cubicBezTo>
                  <a:pt x="776377" y="-54470"/>
                  <a:pt x="860321" y="27076"/>
                  <a:pt x="1074373" y="0"/>
                </a:cubicBezTo>
                <a:cubicBezTo>
                  <a:pt x="1288425" y="-27076"/>
                  <a:pt x="1501653" y="58998"/>
                  <a:pt x="1631042" y="0"/>
                </a:cubicBezTo>
                <a:cubicBezTo>
                  <a:pt x="1760431" y="-58998"/>
                  <a:pt x="2037117" y="51452"/>
                  <a:pt x="2226679" y="0"/>
                </a:cubicBezTo>
                <a:cubicBezTo>
                  <a:pt x="2416241" y="-51452"/>
                  <a:pt x="2529688" y="39584"/>
                  <a:pt x="2822315" y="0"/>
                </a:cubicBezTo>
                <a:cubicBezTo>
                  <a:pt x="3114942" y="-39584"/>
                  <a:pt x="3509566" y="39147"/>
                  <a:pt x="3896688" y="0"/>
                </a:cubicBezTo>
                <a:cubicBezTo>
                  <a:pt x="3939890" y="250092"/>
                  <a:pt x="3832980" y="396405"/>
                  <a:pt x="3896688" y="633740"/>
                </a:cubicBezTo>
                <a:cubicBezTo>
                  <a:pt x="3960396" y="871075"/>
                  <a:pt x="3892942" y="950347"/>
                  <a:pt x="3896688" y="1223775"/>
                </a:cubicBezTo>
                <a:cubicBezTo>
                  <a:pt x="3900434" y="1497203"/>
                  <a:pt x="3841918" y="1493906"/>
                  <a:pt x="3896688" y="1726396"/>
                </a:cubicBezTo>
                <a:cubicBezTo>
                  <a:pt x="3951458" y="1958886"/>
                  <a:pt x="3872729" y="2011018"/>
                  <a:pt x="3896688" y="2185312"/>
                </a:cubicBezTo>
                <a:cubicBezTo>
                  <a:pt x="3920647" y="2359606"/>
                  <a:pt x="3866803" y="2505916"/>
                  <a:pt x="3896688" y="2644228"/>
                </a:cubicBezTo>
                <a:cubicBezTo>
                  <a:pt x="3926573" y="2782540"/>
                  <a:pt x="3878191" y="2854424"/>
                  <a:pt x="3896688" y="3059437"/>
                </a:cubicBezTo>
                <a:cubicBezTo>
                  <a:pt x="3915185" y="3264450"/>
                  <a:pt x="3832221" y="3564012"/>
                  <a:pt x="3896688" y="3693177"/>
                </a:cubicBezTo>
                <a:cubicBezTo>
                  <a:pt x="3961155" y="3822342"/>
                  <a:pt x="3854544" y="4100468"/>
                  <a:pt x="3896688" y="4370624"/>
                </a:cubicBezTo>
                <a:lnTo>
                  <a:pt x="3896688" y="4370624"/>
                </a:lnTo>
                <a:cubicBezTo>
                  <a:pt x="3738047" y="4395168"/>
                  <a:pt x="3512832" y="4310700"/>
                  <a:pt x="3340018" y="4370624"/>
                </a:cubicBezTo>
                <a:cubicBezTo>
                  <a:pt x="3167204" y="4430548"/>
                  <a:pt x="3022719" y="4369484"/>
                  <a:pt x="2744382" y="4370624"/>
                </a:cubicBezTo>
                <a:cubicBezTo>
                  <a:pt x="2466045" y="4371764"/>
                  <a:pt x="2380583" y="4354712"/>
                  <a:pt x="2265646" y="4370624"/>
                </a:cubicBezTo>
                <a:cubicBezTo>
                  <a:pt x="2150709" y="4386536"/>
                  <a:pt x="1995850" y="4357561"/>
                  <a:pt x="1825877" y="4370624"/>
                </a:cubicBezTo>
                <a:cubicBezTo>
                  <a:pt x="1655904" y="4383687"/>
                  <a:pt x="1474821" y="4344129"/>
                  <a:pt x="1347141" y="4370624"/>
                </a:cubicBezTo>
                <a:cubicBezTo>
                  <a:pt x="1219461" y="4397119"/>
                  <a:pt x="1096537" y="4342342"/>
                  <a:pt x="868405" y="4370624"/>
                </a:cubicBezTo>
                <a:cubicBezTo>
                  <a:pt x="640273" y="4398906"/>
                  <a:pt x="199794" y="4345092"/>
                  <a:pt x="0" y="4370624"/>
                </a:cubicBezTo>
                <a:cubicBezTo>
                  <a:pt x="-19860" y="4163069"/>
                  <a:pt x="50530" y="4060582"/>
                  <a:pt x="0" y="3824296"/>
                </a:cubicBezTo>
                <a:cubicBezTo>
                  <a:pt x="-50530" y="3588010"/>
                  <a:pt x="36354" y="3589705"/>
                  <a:pt x="0" y="3409087"/>
                </a:cubicBezTo>
                <a:cubicBezTo>
                  <a:pt x="-36354" y="3228469"/>
                  <a:pt x="14709" y="3040728"/>
                  <a:pt x="0" y="2906465"/>
                </a:cubicBezTo>
                <a:cubicBezTo>
                  <a:pt x="-14709" y="2772202"/>
                  <a:pt x="32554" y="2574070"/>
                  <a:pt x="0" y="2403843"/>
                </a:cubicBezTo>
                <a:cubicBezTo>
                  <a:pt x="-32554" y="2233616"/>
                  <a:pt x="3934" y="2029361"/>
                  <a:pt x="0" y="1813809"/>
                </a:cubicBezTo>
                <a:cubicBezTo>
                  <a:pt x="-3934" y="1598257"/>
                  <a:pt x="6823" y="1458492"/>
                  <a:pt x="0" y="1180068"/>
                </a:cubicBezTo>
                <a:cubicBezTo>
                  <a:pt x="-6823" y="901644"/>
                  <a:pt x="6206" y="826701"/>
                  <a:pt x="0" y="721153"/>
                </a:cubicBezTo>
                <a:cubicBezTo>
                  <a:pt x="-6206" y="615605"/>
                  <a:pt x="38336" y="339919"/>
                  <a:pt x="0" y="0"/>
                </a:cubicBezTo>
                <a:close/>
              </a:path>
              <a:path w="3896688" h="4370624" fill="darkenLess" stroke="0" extrusionOk="0">
                <a:moveTo>
                  <a:pt x="3896688" y="4370624"/>
                </a:moveTo>
                <a:lnTo>
                  <a:pt x="3896688" y="4370624"/>
                </a:lnTo>
                <a:lnTo>
                  <a:pt x="3896688" y="4370624"/>
                </a:lnTo>
                <a:close/>
              </a:path>
              <a:path w="3896688" h="4370624" fill="none" extrusionOk="0">
                <a:moveTo>
                  <a:pt x="3896688" y="4370624"/>
                </a:moveTo>
                <a:lnTo>
                  <a:pt x="3896688" y="4370624"/>
                </a:lnTo>
                <a:lnTo>
                  <a:pt x="3896688" y="4370624"/>
                </a:lnTo>
                <a:lnTo>
                  <a:pt x="3896688" y="4370624"/>
                </a:lnTo>
                <a:cubicBezTo>
                  <a:pt x="3745827" y="4429950"/>
                  <a:pt x="3575323" y="4332175"/>
                  <a:pt x="3262085" y="4370624"/>
                </a:cubicBezTo>
                <a:cubicBezTo>
                  <a:pt x="2948847" y="4409073"/>
                  <a:pt x="2962130" y="4314346"/>
                  <a:pt x="2783349" y="4370624"/>
                </a:cubicBezTo>
                <a:cubicBezTo>
                  <a:pt x="2604568" y="4426902"/>
                  <a:pt x="2384997" y="4338599"/>
                  <a:pt x="2187712" y="4370624"/>
                </a:cubicBezTo>
                <a:cubicBezTo>
                  <a:pt x="1990427" y="4402649"/>
                  <a:pt x="1827515" y="4359136"/>
                  <a:pt x="1592075" y="4370624"/>
                </a:cubicBezTo>
                <a:cubicBezTo>
                  <a:pt x="1356635" y="4382112"/>
                  <a:pt x="1252241" y="4319546"/>
                  <a:pt x="1113339" y="4370624"/>
                </a:cubicBezTo>
                <a:cubicBezTo>
                  <a:pt x="974437" y="4421702"/>
                  <a:pt x="805378" y="4367787"/>
                  <a:pt x="517703" y="4370624"/>
                </a:cubicBezTo>
                <a:cubicBezTo>
                  <a:pt x="230028" y="4373461"/>
                  <a:pt x="221449" y="4361910"/>
                  <a:pt x="0" y="4370624"/>
                </a:cubicBezTo>
                <a:cubicBezTo>
                  <a:pt x="-12619" y="4221692"/>
                  <a:pt x="2366" y="4017201"/>
                  <a:pt x="0" y="3911708"/>
                </a:cubicBezTo>
                <a:cubicBezTo>
                  <a:pt x="-2366" y="3806215"/>
                  <a:pt x="40739" y="3560738"/>
                  <a:pt x="0" y="3409087"/>
                </a:cubicBezTo>
                <a:cubicBezTo>
                  <a:pt x="-40739" y="3257436"/>
                  <a:pt x="4769" y="3170477"/>
                  <a:pt x="0" y="2950171"/>
                </a:cubicBezTo>
                <a:cubicBezTo>
                  <a:pt x="-4769" y="2729865"/>
                  <a:pt x="44913" y="2496731"/>
                  <a:pt x="0" y="2360137"/>
                </a:cubicBezTo>
                <a:cubicBezTo>
                  <a:pt x="-44913" y="2223543"/>
                  <a:pt x="37014" y="2002751"/>
                  <a:pt x="0" y="1813809"/>
                </a:cubicBezTo>
                <a:cubicBezTo>
                  <a:pt x="-37014" y="1624867"/>
                  <a:pt x="75828" y="1352026"/>
                  <a:pt x="0" y="1180068"/>
                </a:cubicBezTo>
                <a:cubicBezTo>
                  <a:pt x="-75828" y="1008110"/>
                  <a:pt x="15124" y="949317"/>
                  <a:pt x="0" y="764859"/>
                </a:cubicBezTo>
                <a:cubicBezTo>
                  <a:pt x="-15124" y="580401"/>
                  <a:pt x="12596" y="299394"/>
                  <a:pt x="0" y="0"/>
                </a:cubicBezTo>
                <a:cubicBezTo>
                  <a:pt x="254736" y="-72140"/>
                  <a:pt x="370103" y="19320"/>
                  <a:pt x="634603" y="0"/>
                </a:cubicBezTo>
                <a:cubicBezTo>
                  <a:pt x="899103" y="-19320"/>
                  <a:pt x="916528" y="206"/>
                  <a:pt x="1191273" y="0"/>
                </a:cubicBezTo>
                <a:cubicBezTo>
                  <a:pt x="1466018" y="-206"/>
                  <a:pt x="1596351" y="20032"/>
                  <a:pt x="1708976" y="0"/>
                </a:cubicBezTo>
                <a:cubicBezTo>
                  <a:pt x="1821601" y="-20032"/>
                  <a:pt x="2122319" y="54921"/>
                  <a:pt x="2265646" y="0"/>
                </a:cubicBezTo>
                <a:cubicBezTo>
                  <a:pt x="2408973" y="-54921"/>
                  <a:pt x="2566894" y="24517"/>
                  <a:pt x="2705415" y="0"/>
                </a:cubicBezTo>
                <a:cubicBezTo>
                  <a:pt x="2843936" y="-24517"/>
                  <a:pt x="3047987" y="5979"/>
                  <a:pt x="3184151" y="0"/>
                </a:cubicBezTo>
                <a:cubicBezTo>
                  <a:pt x="3320315" y="-5979"/>
                  <a:pt x="3712738" y="15644"/>
                  <a:pt x="3896688" y="0"/>
                </a:cubicBezTo>
                <a:cubicBezTo>
                  <a:pt x="3910565" y="193731"/>
                  <a:pt x="3875649" y="392328"/>
                  <a:pt x="3896688" y="590034"/>
                </a:cubicBezTo>
                <a:cubicBezTo>
                  <a:pt x="3917727" y="787740"/>
                  <a:pt x="3876156" y="901841"/>
                  <a:pt x="3896688" y="1005244"/>
                </a:cubicBezTo>
                <a:cubicBezTo>
                  <a:pt x="3917220" y="1108647"/>
                  <a:pt x="3870935" y="1417457"/>
                  <a:pt x="3896688" y="1595278"/>
                </a:cubicBezTo>
                <a:cubicBezTo>
                  <a:pt x="3922441" y="1773099"/>
                  <a:pt x="3880921" y="1909935"/>
                  <a:pt x="3896688" y="2141606"/>
                </a:cubicBezTo>
                <a:cubicBezTo>
                  <a:pt x="3912455" y="2373277"/>
                  <a:pt x="3871737" y="2540308"/>
                  <a:pt x="3896688" y="2731640"/>
                </a:cubicBezTo>
                <a:cubicBezTo>
                  <a:pt x="3921639" y="2922972"/>
                  <a:pt x="3835724" y="3127600"/>
                  <a:pt x="3896688" y="3321674"/>
                </a:cubicBezTo>
                <a:cubicBezTo>
                  <a:pt x="3957652" y="3515748"/>
                  <a:pt x="3874796" y="3640053"/>
                  <a:pt x="3896688" y="3736884"/>
                </a:cubicBezTo>
                <a:cubicBezTo>
                  <a:pt x="3918580" y="3833715"/>
                  <a:pt x="3845510" y="4109133"/>
                  <a:pt x="3896688" y="4370624"/>
                </a:cubicBezTo>
              </a:path>
              <a:path w="3896688" h="4370624" fill="none" stroke="0" extrusionOk="0">
                <a:moveTo>
                  <a:pt x="3896688" y="4370624"/>
                </a:moveTo>
                <a:lnTo>
                  <a:pt x="3896688" y="4370624"/>
                </a:lnTo>
                <a:lnTo>
                  <a:pt x="3896688" y="4370624"/>
                </a:lnTo>
                <a:lnTo>
                  <a:pt x="3896688" y="4370624"/>
                </a:lnTo>
                <a:cubicBezTo>
                  <a:pt x="3713993" y="4438515"/>
                  <a:pt x="3541942" y="4300577"/>
                  <a:pt x="3262085" y="4370624"/>
                </a:cubicBezTo>
                <a:cubicBezTo>
                  <a:pt x="2982228" y="4440671"/>
                  <a:pt x="2930876" y="4326991"/>
                  <a:pt x="2627481" y="4370624"/>
                </a:cubicBezTo>
                <a:cubicBezTo>
                  <a:pt x="2324086" y="4414257"/>
                  <a:pt x="2323476" y="4350177"/>
                  <a:pt x="2070811" y="4370624"/>
                </a:cubicBezTo>
                <a:cubicBezTo>
                  <a:pt x="1818146" y="4391071"/>
                  <a:pt x="1754445" y="4326884"/>
                  <a:pt x="1514142" y="4370624"/>
                </a:cubicBezTo>
                <a:cubicBezTo>
                  <a:pt x="1273839" y="4414364"/>
                  <a:pt x="1085254" y="4335512"/>
                  <a:pt x="918505" y="4370624"/>
                </a:cubicBezTo>
                <a:cubicBezTo>
                  <a:pt x="751756" y="4405736"/>
                  <a:pt x="217467" y="4290814"/>
                  <a:pt x="0" y="4370624"/>
                </a:cubicBezTo>
                <a:cubicBezTo>
                  <a:pt x="-857" y="4254068"/>
                  <a:pt x="44965" y="4123935"/>
                  <a:pt x="0" y="3955415"/>
                </a:cubicBezTo>
                <a:cubicBezTo>
                  <a:pt x="-44965" y="3786895"/>
                  <a:pt x="34581" y="3681158"/>
                  <a:pt x="0" y="3540205"/>
                </a:cubicBezTo>
                <a:cubicBezTo>
                  <a:pt x="-34581" y="3399252"/>
                  <a:pt x="43648" y="3210255"/>
                  <a:pt x="0" y="2906465"/>
                </a:cubicBezTo>
                <a:cubicBezTo>
                  <a:pt x="-43648" y="2602675"/>
                  <a:pt x="32294" y="2652146"/>
                  <a:pt x="0" y="2447549"/>
                </a:cubicBezTo>
                <a:cubicBezTo>
                  <a:pt x="-32294" y="2242952"/>
                  <a:pt x="49158" y="2082768"/>
                  <a:pt x="0" y="1857515"/>
                </a:cubicBezTo>
                <a:cubicBezTo>
                  <a:pt x="-49158" y="1632262"/>
                  <a:pt x="27760" y="1538040"/>
                  <a:pt x="0" y="1442306"/>
                </a:cubicBezTo>
                <a:cubicBezTo>
                  <a:pt x="-27760" y="1346572"/>
                  <a:pt x="74671" y="1003739"/>
                  <a:pt x="0" y="808565"/>
                </a:cubicBezTo>
                <a:cubicBezTo>
                  <a:pt x="-74671" y="613391"/>
                  <a:pt x="79670" y="162790"/>
                  <a:pt x="0" y="0"/>
                </a:cubicBezTo>
                <a:cubicBezTo>
                  <a:pt x="213826" y="-57570"/>
                  <a:pt x="386441" y="1425"/>
                  <a:pt x="556670" y="0"/>
                </a:cubicBezTo>
                <a:cubicBezTo>
                  <a:pt x="726899" y="-1425"/>
                  <a:pt x="1031977" y="61757"/>
                  <a:pt x="1152306" y="0"/>
                </a:cubicBezTo>
                <a:cubicBezTo>
                  <a:pt x="1272635" y="-61757"/>
                  <a:pt x="1550174" y="61688"/>
                  <a:pt x="1708976" y="0"/>
                </a:cubicBezTo>
                <a:cubicBezTo>
                  <a:pt x="1867778" y="-61688"/>
                  <a:pt x="2133286" y="22448"/>
                  <a:pt x="2343579" y="0"/>
                </a:cubicBezTo>
                <a:cubicBezTo>
                  <a:pt x="2553872" y="-22448"/>
                  <a:pt x="2651508" y="46883"/>
                  <a:pt x="2822315" y="0"/>
                </a:cubicBezTo>
                <a:cubicBezTo>
                  <a:pt x="2993122" y="-46883"/>
                  <a:pt x="3549811" y="67869"/>
                  <a:pt x="3896688" y="0"/>
                </a:cubicBezTo>
                <a:cubicBezTo>
                  <a:pt x="3929463" y="228238"/>
                  <a:pt x="3825405" y="478283"/>
                  <a:pt x="3896688" y="633740"/>
                </a:cubicBezTo>
                <a:cubicBezTo>
                  <a:pt x="3967971" y="789197"/>
                  <a:pt x="3854271" y="976976"/>
                  <a:pt x="3896688" y="1267481"/>
                </a:cubicBezTo>
                <a:cubicBezTo>
                  <a:pt x="3939105" y="1557986"/>
                  <a:pt x="3866065" y="1690421"/>
                  <a:pt x="3896688" y="1813809"/>
                </a:cubicBezTo>
                <a:cubicBezTo>
                  <a:pt x="3927311" y="1937197"/>
                  <a:pt x="3830376" y="2111802"/>
                  <a:pt x="3896688" y="2403843"/>
                </a:cubicBezTo>
                <a:cubicBezTo>
                  <a:pt x="3963000" y="2695884"/>
                  <a:pt x="3883283" y="2837497"/>
                  <a:pt x="3896688" y="2993877"/>
                </a:cubicBezTo>
                <a:cubicBezTo>
                  <a:pt x="3910093" y="3150257"/>
                  <a:pt x="3851773" y="3323928"/>
                  <a:pt x="3896688" y="3496499"/>
                </a:cubicBezTo>
                <a:cubicBezTo>
                  <a:pt x="3941603" y="3669070"/>
                  <a:pt x="3815302" y="4112969"/>
                  <a:pt x="3896688" y="4370624"/>
                </a:cubicBezTo>
              </a:path>
            </a:pathLst>
          </a:custGeom>
          <a:solidFill>
            <a:schemeClr val="accent1">
              <a:lumMod val="60000"/>
              <a:lumOff val="40000"/>
            </a:schemeClr>
          </a:solidFill>
          <a:ln w="28575">
            <a:solidFill>
              <a:schemeClr val="accent1">
                <a:lumMod val="50000"/>
              </a:schemeClr>
            </a:solidFill>
            <a:extLst>
              <a:ext uri="{C807C97D-BFC1-408E-A445-0C87EB9F89A2}">
                <ask:lineSketchStyleProps xmlns:ask="http://schemas.microsoft.com/office/drawing/2018/sketchyshapes" sd="650387142">
                  <a:prstGeom prst="foldedCorner">
                    <a:avLst>
                      <a:gd name="adj" fmla="val 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63F1DD-B767-A2FF-01EE-3F7824D756FC}"/>
              </a:ext>
            </a:extLst>
          </p:cNvPr>
          <p:cNvSpPr txBox="1"/>
          <p:nvPr/>
        </p:nvSpPr>
        <p:spPr>
          <a:xfrm>
            <a:off x="1544732" y="2514600"/>
            <a:ext cx="996762" cy="584775"/>
          </a:xfrm>
          <a:prstGeom prst="rect">
            <a:avLst/>
          </a:prstGeom>
          <a:noFill/>
        </p:spPr>
        <p:txBody>
          <a:bodyPr wrap="square">
            <a:spAutoFit/>
          </a:bodyPr>
          <a:lstStyle/>
          <a:p>
            <a:r>
              <a:rPr lang="en-US" sz="3200" b="1" kern="100" dirty="0">
                <a:ln>
                  <a:solidFill>
                    <a:srgbClr val="003300"/>
                  </a:solidFill>
                </a:ln>
                <a:solidFill>
                  <a:srgbClr val="003300"/>
                </a:solidFill>
                <a:latin typeface="DaunPenh" panose="01010101010101010101" pitchFamily="2" charset="0"/>
                <a:ea typeface="Calibri" panose="020F0502020204030204" pitchFamily="34" charset="0"/>
                <a:cs typeface="DaunPenh" panose="01010101010101010101" pitchFamily="2" charset="0"/>
              </a:rPr>
              <a:t>RV32I</a:t>
            </a:r>
          </a:p>
        </p:txBody>
      </p:sp>
      <p:sp>
        <p:nvSpPr>
          <p:cNvPr id="14" name="TextBox 13">
            <a:extLst>
              <a:ext uri="{FF2B5EF4-FFF2-40B4-BE49-F238E27FC236}">
                <a16:creationId xmlns:a16="http://schemas.microsoft.com/office/drawing/2014/main" id="{B5B83400-770C-B608-8488-B57500458E77}"/>
              </a:ext>
            </a:extLst>
          </p:cNvPr>
          <p:cNvSpPr txBox="1"/>
          <p:nvPr/>
        </p:nvSpPr>
        <p:spPr>
          <a:xfrm>
            <a:off x="9707097" y="2514600"/>
            <a:ext cx="1146115" cy="584775"/>
          </a:xfrm>
          <a:prstGeom prst="rect">
            <a:avLst/>
          </a:prstGeom>
          <a:noFill/>
        </p:spPr>
        <p:txBody>
          <a:bodyPr wrap="square">
            <a:spAutoFit/>
          </a:bodyPr>
          <a:lstStyle/>
          <a:p>
            <a:r>
              <a:rPr lang="en-US" sz="3200" b="1" kern="100" dirty="0">
                <a:ln>
                  <a:solidFill>
                    <a:srgbClr val="003300"/>
                  </a:solidFill>
                </a:ln>
                <a:solidFill>
                  <a:srgbClr val="003300"/>
                </a:solidFill>
                <a:latin typeface="DaunPenh" panose="01010101010101010101" pitchFamily="2" charset="0"/>
                <a:ea typeface="Calibri" panose="020F0502020204030204" pitchFamily="34" charset="0"/>
                <a:cs typeface="DaunPenh" panose="01010101010101010101" pitchFamily="2" charset="0"/>
              </a:rPr>
              <a:t>RV128I</a:t>
            </a:r>
          </a:p>
        </p:txBody>
      </p:sp>
      <p:sp>
        <p:nvSpPr>
          <p:cNvPr id="15" name="TextBox 14">
            <a:extLst>
              <a:ext uri="{FF2B5EF4-FFF2-40B4-BE49-F238E27FC236}">
                <a16:creationId xmlns:a16="http://schemas.microsoft.com/office/drawing/2014/main" id="{2AAA24B4-BA71-6FFD-FE1A-32B7E2B459D6}"/>
              </a:ext>
            </a:extLst>
          </p:cNvPr>
          <p:cNvSpPr txBox="1"/>
          <p:nvPr/>
        </p:nvSpPr>
        <p:spPr>
          <a:xfrm>
            <a:off x="5776791" y="2514600"/>
            <a:ext cx="996762" cy="584775"/>
          </a:xfrm>
          <a:prstGeom prst="rect">
            <a:avLst/>
          </a:prstGeom>
          <a:noFill/>
        </p:spPr>
        <p:txBody>
          <a:bodyPr wrap="square">
            <a:spAutoFit/>
          </a:bodyPr>
          <a:lstStyle/>
          <a:p>
            <a:r>
              <a:rPr lang="en-US" sz="3200" b="1" kern="100" dirty="0">
                <a:ln>
                  <a:solidFill>
                    <a:srgbClr val="003300"/>
                  </a:solidFill>
                </a:ln>
                <a:solidFill>
                  <a:srgbClr val="003300"/>
                </a:solidFill>
                <a:latin typeface="DaunPenh" panose="01010101010101010101" pitchFamily="2" charset="0"/>
                <a:ea typeface="Calibri" panose="020F0502020204030204" pitchFamily="34" charset="0"/>
                <a:cs typeface="DaunPenh" panose="01010101010101010101" pitchFamily="2" charset="0"/>
              </a:rPr>
              <a:t>RV64I</a:t>
            </a:r>
          </a:p>
        </p:txBody>
      </p:sp>
      <p:sp>
        <p:nvSpPr>
          <p:cNvPr id="17" name="TextBox 16">
            <a:extLst>
              <a:ext uri="{FF2B5EF4-FFF2-40B4-BE49-F238E27FC236}">
                <a16:creationId xmlns:a16="http://schemas.microsoft.com/office/drawing/2014/main" id="{9DCF9412-89C2-CC11-EFAA-D211CB761ED1}"/>
              </a:ext>
            </a:extLst>
          </p:cNvPr>
          <p:cNvSpPr txBox="1"/>
          <p:nvPr/>
        </p:nvSpPr>
        <p:spPr>
          <a:xfrm>
            <a:off x="354666" y="2890225"/>
            <a:ext cx="3766858" cy="3985706"/>
          </a:xfrm>
          <a:prstGeom prst="rect">
            <a:avLst/>
          </a:prstGeom>
          <a:noFill/>
        </p:spPr>
        <p:txBody>
          <a:bodyPr wrap="square">
            <a:spAutoFit/>
          </a:bodyPr>
          <a:lstStyle/>
          <a:p>
            <a:r>
              <a:rPr lang="en-US" sz="2300" dirty="0">
                <a:ln>
                  <a:solidFill>
                    <a:srgbClr val="003300"/>
                  </a:solidFill>
                </a:ln>
                <a:solidFill>
                  <a:srgbClr val="003300"/>
                </a:solidFill>
                <a:latin typeface="DaunPenh" panose="01010101010101010101" pitchFamily="2" charset="0"/>
                <a:cs typeface="DaunPenh" panose="01010101010101010101" pitchFamily="2" charset="0"/>
              </a:rPr>
              <a:t>- Designed for 32-bit implementations, where the register size and memory addressing are 32 bits. </a:t>
            </a:r>
          </a:p>
          <a:p>
            <a:r>
              <a:rPr lang="en-US" sz="2300" dirty="0">
                <a:ln>
                  <a:solidFill>
                    <a:srgbClr val="003300"/>
                  </a:solidFill>
                </a:ln>
                <a:solidFill>
                  <a:srgbClr val="003300"/>
                </a:solidFill>
                <a:latin typeface="DaunPenh" panose="01010101010101010101" pitchFamily="2" charset="0"/>
                <a:cs typeface="DaunPenh" panose="01010101010101010101" pitchFamily="2" charset="0"/>
              </a:rPr>
              <a:t>- Includes 32 general-purpose registers (x0 to x31), where x0 is a constant zero register. </a:t>
            </a:r>
          </a:p>
          <a:p>
            <a:r>
              <a:rPr lang="en-US" sz="2300" dirty="0">
                <a:ln>
                  <a:solidFill>
                    <a:srgbClr val="003300"/>
                  </a:solidFill>
                </a:ln>
                <a:solidFill>
                  <a:srgbClr val="003300"/>
                </a:solidFill>
                <a:latin typeface="DaunPenh" panose="01010101010101010101" pitchFamily="2" charset="0"/>
                <a:cs typeface="DaunPenh" panose="01010101010101010101" pitchFamily="2" charset="0"/>
              </a:rPr>
              <a:t>- Provides a set of integer arithmetic and logical operations, load and store instructions, control transfer instructions (branches and jumps), and system-level instructions.</a:t>
            </a:r>
          </a:p>
        </p:txBody>
      </p:sp>
      <p:sp>
        <p:nvSpPr>
          <p:cNvPr id="19" name="TextBox 18">
            <a:extLst>
              <a:ext uri="{FF2B5EF4-FFF2-40B4-BE49-F238E27FC236}">
                <a16:creationId xmlns:a16="http://schemas.microsoft.com/office/drawing/2014/main" id="{F508548B-35A3-A3A0-2E65-6834385626ED}"/>
              </a:ext>
            </a:extLst>
          </p:cNvPr>
          <p:cNvSpPr txBox="1"/>
          <p:nvPr/>
        </p:nvSpPr>
        <p:spPr>
          <a:xfrm>
            <a:off x="4389143" y="2960852"/>
            <a:ext cx="3766858" cy="3785652"/>
          </a:xfrm>
          <a:prstGeom prst="rect">
            <a:avLst/>
          </a:prstGeom>
          <a:noFill/>
        </p:spPr>
        <p:txBody>
          <a:bodyPr wrap="square">
            <a:spAutoFit/>
          </a:bodyPr>
          <a:lstStyle>
            <a:defPPr>
              <a:defRPr lang="en-US"/>
            </a:defPPr>
            <a:lvl1pPr>
              <a:defRPr sz="2300">
                <a:ln>
                  <a:solidFill>
                    <a:srgbClr val="003300"/>
                  </a:solidFill>
                </a:ln>
                <a:solidFill>
                  <a:srgbClr val="003300"/>
                </a:solidFill>
                <a:latin typeface="DaunPenh" panose="01010101010101010101" pitchFamily="2" charset="0"/>
                <a:cs typeface="DaunPenh" panose="01010101010101010101" pitchFamily="2" charset="0"/>
              </a:defRPr>
            </a:lvl1pPr>
          </a:lstStyle>
          <a:p>
            <a:r>
              <a:rPr lang="en-US" dirty="0"/>
              <a:t>- An extension of RV32I and is designed for 64-bit implementations. </a:t>
            </a:r>
          </a:p>
          <a:p>
            <a:r>
              <a:rPr lang="en-US" dirty="0"/>
              <a:t>- Extends the register size and memory addressing to 64 bits, providing more addressable memory space. </a:t>
            </a:r>
          </a:p>
          <a:p>
            <a:r>
              <a:rPr lang="en-US" dirty="0"/>
              <a:t>- Includes the same instructions as RV32I but with wider data paths, allowing for more extensive computations and larger data manipulations.</a:t>
            </a:r>
          </a:p>
        </p:txBody>
      </p:sp>
      <p:sp>
        <p:nvSpPr>
          <p:cNvPr id="21" name="TextBox 20">
            <a:extLst>
              <a:ext uri="{FF2B5EF4-FFF2-40B4-BE49-F238E27FC236}">
                <a16:creationId xmlns:a16="http://schemas.microsoft.com/office/drawing/2014/main" id="{A16FE5A2-B837-51FC-86DF-BC0AC1B1622B}"/>
              </a:ext>
            </a:extLst>
          </p:cNvPr>
          <p:cNvSpPr txBox="1"/>
          <p:nvPr/>
        </p:nvSpPr>
        <p:spPr>
          <a:xfrm>
            <a:off x="8331014" y="2960852"/>
            <a:ext cx="3644475" cy="3416320"/>
          </a:xfrm>
          <a:prstGeom prst="rect">
            <a:avLst/>
          </a:prstGeom>
          <a:noFill/>
        </p:spPr>
        <p:txBody>
          <a:bodyPr wrap="square">
            <a:spAutoFit/>
          </a:bodyPr>
          <a:lstStyle>
            <a:defPPr>
              <a:defRPr lang="en-US"/>
            </a:defPPr>
            <a:lvl1pPr>
              <a:defRPr sz="2300">
                <a:ln>
                  <a:solidFill>
                    <a:srgbClr val="003300"/>
                  </a:solidFill>
                </a:ln>
                <a:solidFill>
                  <a:srgbClr val="003300"/>
                </a:solidFill>
                <a:latin typeface="DaunPenh" panose="01010101010101010101" pitchFamily="2" charset="0"/>
                <a:cs typeface="DaunPenh" panose="01010101010101010101" pitchFamily="2" charset="0"/>
              </a:defRPr>
            </a:lvl1pPr>
          </a:lstStyle>
          <a:p>
            <a:r>
              <a:rPr lang="en-US" dirty="0"/>
              <a:t>- Further extends the register size and memory addressing to 128 bits</a:t>
            </a:r>
          </a:p>
          <a:p>
            <a:r>
              <a:rPr lang="en-US" dirty="0"/>
              <a:t>Catering to systems that require extremely large address spaces or deal with specialized data types</a:t>
            </a:r>
          </a:p>
          <a:p>
            <a:r>
              <a:rPr lang="en-US" dirty="0"/>
              <a:t>- Includes the same set of instructions as RV64I but with wider data paths and larger register sizes, enabling operations on 128-bit data types.</a:t>
            </a:r>
          </a:p>
        </p:txBody>
      </p:sp>
    </p:spTree>
    <p:extLst>
      <p:ext uri="{BB962C8B-B14F-4D97-AF65-F5344CB8AC3E}">
        <p14:creationId xmlns:p14="http://schemas.microsoft.com/office/powerpoint/2010/main" val="26528977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DB39DA-ECBE-CFFE-8B6F-80AA0143ACB6}"/>
              </a:ext>
            </a:extLst>
          </p:cNvPr>
          <p:cNvSpPr>
            <a:spLocks noGrp="1"/>
          </p:cNvSpPr>
          <p:nvPr>
            <p:ph type="sldNum" sz="quarter" idx="12"/>
          </p:nvPr>
        </p:nvSpPr>
        <p:spPr/>
        <p:txBody>
          <a:bodyPr/>
          <a:lstStyle/>
          <a:p>
            <a:fld id="{F4FAB6BF-40DC-425D-9FBF-182EC001560C}" type="slidenum">
              <a:rPr lang="en-US" smtClean="0"/>
              <a:t>78</a:t>
            </a:fld>
            <a:endParaRPr lang="en-US"/>
          </a:p>
        </p:txBody>
      </p:sp>
      <p:sp>
        <p:nvSpPr>
          <p:cNvPr id="6" name="TextBox 5">
            <a:extLst>
              <a:ext uri="{FF2B5EF4-FFF2-40B4-BE49-F238E27FC236}">
                <a16:creationId xmlns:a16="http://schemas.microsoft.com/office/drawing/2014/main" id="{566D2B46-5CCE-8352-5CA0-45D2072334F5}"/>
              </a:ext>
            </a:extLst>
          </p:cNvPr>
          <p:cNvSpPr txBox="1"/>
          <p:nvPr/>
        </p:nvSpPr>
        <p:spPr>
          <a:xfrm>
            <a:off x="927005" y="319467"/>
            <a:ext cx="11323265" cy="2246769"/>
          </a:xfrm>
          <a:prstGeom prst="rect">
            <a:avLst/>
          </a:prstGeom>
          <a:noFill/>
        </p:spPr>
        <p:txBody>
          <a:bodyPr wrap="square">
            <a:spAutoFit/>
          </a:bodyPr>
          <a:lstStyle/>
          <a:p>
            <a:r>
              <a:rPr lang="en-US" sz="28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In addition to the base integer instruction sets, RISC-V allows for optional extensions that provide additional capabilities, such as floating-point operations (F), atomic operations (A), vector processing (V), and cryptography (C), among others. These extensions can be selectively added to the base integer instruction sets to meet specific application requirements, making RISC-V highly customizable and adaptable to various domains and use cases.</a:t>
            </a:r>
            <a:endParaRPr lang="en-US" sz="1600" dirty="0">
              <a:solidFill>
                <a:srgbClr val="6600CC"/>
              </a:solidFill>
            </a:endParaRPr>
          </a:p>
        </p:txBody>
      </p:sp>
      <p:sp>
        <p:nvSpPr>
          <p:cNvPr id="9" name="Rectangle: Folded Corner 8">
            <a:extLst>
              <a:ext uri="{FF2B5EF4-FFF2-40B4-BE49-F238E27FC236}">
                <a16:creationId xmlns:a16="http://schemas.microsoft.com/office/drawing/2014/main" id="{660109F0-5A11-197A-5719-A58C42E094DD}"/>
              </a:ext>
            </a:extLst>
          </p:cNvPr>
          <p:cNvSpPr/>
          <p:nvPr/>
        </p:nvSpPr>
        <p:spPr>
          <a:xfrm rot="5400000">
            <a:off x="-194913" y="2684933"/>
            <a:ext cx="4361330" cy="3872754"/>
          </a:xfrm>
          <a:custGeom>
            <a:avLst/>
            <a:gdLst>
              <a:gd name="connsiteX0" fmla="*/ 0 w 4361330"/>
              <a:gd name="connsiteY0" fmla="*/ 0 h 3872754"/>
              <a:gd name="connsiteX1" fmla="*/ 457940 w 4361330"/>
              <a:gd name="connsiteY1" fmla="*/ 0 h 3872754"/>
              <a:gd name="connsiteX2" fmla="*/ 1090333 w 4361330"/>
              <a:gd name="connsiteY2" fmla="*/ 0 h 3872754"/>
              <a:gd name="connsiteX3" fmla="*/ 1635499 w 4361330"/>
              <a:gd name="connsiteY3" fmla="*/ 0 h 3872754"/>
              <a:gd name="connsiteX4" fmla="*/ 2180665 w 4361330"/>
              <a:gd name="connsiteY4" fmla="*/ 0 h 3872754"/>
              <a:gd name="connsiteX5" fmla="*/ 2725831 w 4361330"/>
              <a:gd name="connsiteY5" fmla="*/ 0 h 3872754"/>
              <a:gd name="connsiteX6" fmla="*/ 3183771 w 4361330"/>
              <a:gd name="connsiteY6" fmla="*/ 0 h 3872754"/>
              <a:gd name="connsiteX7" fmla="*/ 3728937 w 4361330"/>
              <a:gd name="connsiteY7" fmla="*/ 0 h 3872754"/>
              <a:gd name="connsiteX8" fmla="*/ 4361330 w 4361330"/>
              <a:gd name="connsiteY8" fmla="*/ 0 h 3872754"/>
              <a:gd name="connsiteX9" fmla="*/ 4361330 w 4361330"/>
              <a:gd name="connsiteY9" fmla="*/ 553251 h 3872754"/>
              <a:gd name="connsiteX10" fmla="*/ 4361330 w 4361330"/>
              <a:gd name="connsiteY10" fmla="*/ 990319 h 3872754"/>
              <a:gd name="connsiteX11" fmla="*/ 4361330 w 4361330"/>
              <a:gd name="connsiteY11" fmla="*/ 1427386 h 3872754"/>
              <a:gd name="connsiteX12" fmla="*/ 4361330 w 4361330"/>
              <a:gd name="connsiteY12" fmla="*/ 1980637 h 3872754"/>
              <a:gd name="connsiteX13" fmla="*/ 4361330 w 4361330"/>
              <a:gd name="connsiteY13" fmla="*/ 2417705 h 3872754"/>
              <a:gd name="connsiteX14" fmla="*/ 4361330 w 4361330"/>
              <a:gd name="connsiteY14" fmla="*/ 3009683 h 3872754"/>
              <a:gd name="connsiteX15" fmla="*/ 4361330 w 4361330"/>
              <a:gd name="connsiteY15" fmla="*/ 3872754 h 3872754"/>
              <a:gd name="connsiteX16" fmla="*/ 4361330 w 4361330"/>
              <a:gd name="connsiteY16" fmla="*/ 3872754 h 3872754"/>
              <a:gd name="connsiteX17" fmla="*/ 3903390 w 4361330"/>
              <a:gd name="connsiteY17" fmla="*/ 3872754 h 3872754"/>
              <a:gd name="connsiteX18" fmla="*/ 3401837 w 4361330"/>
              <a:gd name="connsiteY18" fmla="*/ 3872754 h 3872754"/>
              <a:gd name="connsiteX19" fmla="*/ 2856671 w 4361330"/>
              <a:gd name="connsiteY19" fmla="*/ 3872754 h 3872754"/>
              <a:gd name="connsiteX20" fmla="*/ 2355118 w 4361330"/>
              <a:gd name="connsiteY20" fmla="*/ 3872754 h 3872754"/>
              <a:gd name="connsiteX21" fmla="*/ 1940792 w 4361330"/>
              <a:gd name="connsiteY21" fmla="*/ 3872754 h 3872754"/>
              <a:gd name="connsiteX22" fmla="*/ 1395626 w 4361330"/>
              <a:gd name="connsiteY22" fmla="*/ 3872754 h 3872754"/>
              <a:gd name="connsiteX23" fmla="*/ 937686 w 4361330"/>
              <a:gd name="connsiteY23" fmla="*/ 3872754 h 3872754"/>
              <a:gd name="connsiteX24" fmla="*/ 479746 w 4361330"/>
              <a:gd name="connsiteY24" fmla="*/ 3872754 h 3872754"/>
              <a:gd name="connsiteX25" fmla="*/ 0 w 4361330"/>
              <a:gd name="connsiteY25" fmla="*/ 3872754 h 3872754"/>
              <a:gd name="connsiteX26" fmla="*/ 0 w 4361330"/>
              <a:gd name="connsiteY26" fmla="*/ 3396959 h 3872754"/>
              <a:gd name="connsiteX27" fmla="*/ 0 w 4361330"/>
              <a:gd name="connsiteY27" fmla="*/ 2959891 h 3872754"/>
              <a:gd name="connsiteX28" fmla="*/ 0 w 4361330"/>
              <a:gd name="connsiteY28" fmla="*/ 2406640 h 3872754"/>
              <a:gd name="connsiteX29" fmla="*/ 0 w 4361330"/>
              <a:gd name="connsiteY29" fmla="*/ 1853389 h 3872754"/>
              <a:gd name="connsiteX30" fmla="*/ 0 w 4361330"/>
              <a:gd name="connsiteY30" fmla="*/ 1377594 h 3872754"/>
              <a:gd name="connsiteX31" fmla="*/ 0 w 4361330"/>
              <a:gd name="connsiteY31" fmla="*/ 863071 h 3872754"/>
              <a:gd name="connsiteX32" fmla="*/ 0 w 4361330"/>
              <a:gd name="connsiteY32" fmla="*/ 0 h 3872754"/>
              <a:gd name="connsiteX0" fmla="*/ 4361330 w 4361330"/>
              <a:gd name="connsiteY0" fmla="*/ 3872754 h 3872754"/>
              <a:gd name="connsiteX1" fmla="*/ 4361330 w 4361330"/>
              <a:gd name="connsiteY1" fmla="*/ 3872754 h 3872754"/>
              <a:gd name="connsiteX2" fmla="*/ 4361330 w 4361330"/>
              <a:gd name="connsiteY2" fmla="*/ 3872754 h 3872754"/>
              <a:gd name="connsiteX0" fmla="*/ 4361330 w 4361330"/>
              <a:gd name="connsiteY0" fmla="*/ 3872754 h 3872754"/>
              <a:gd name="connsiteX1" fmla="*/ 4361330 w 4361330"/>
              <a:gd name="connsiteY1" fmla="*/ 3872754 h 3872754"/>
              <a:gd name="connsiteX2" fmla="*/ 4361330 w 4361330"/>
              <a:gd name="connsiteY2" fmla="*/ 3872754 h 3872754"/>
              <a:gd name="connsiteX3" fmla="*/ 4361330 w 4361330"/>
              <a:gd name="connsiteY3" fmla="*/ 3872754 h 3872754"/>
              <a:gd name="connsiteX4" fmla="*/ 3903390 w 4361330"/>
              <a:gd name="connsiteY4" fmla="*/ 3872754 h 3872754"/>
              <a:gd name="connsiteX5" fmla="*/ 3358224 w 4361330"/>
              <a:gd name="connsiteY5" fmla="*/ 3872754 h 3872754"/>
              <a:gd name="connsiteX6" fmla="*/ 2900284 w 4361330"/>
              <a:gd name="connsiteY6" fmla="*/ 3872754 h 3872754"/>
              <a:gd name="connsiteX7" fmla="*/ 2267892 w 4361330"/>
              <a:gd name="connsiteY7" fmla="*/ 3872754 h 3872754"/>
              <a:gd name="connsiteX8" fmla="*/ 1853565 w 4361330"/>
              <a:gd name="connsiteY8" fmla="*/ 3872754 h 3872754"/>
              <a:gd name="connsiteX9" fmla="*/ 1308399 w 4361330"/>
              <a:gd name="connsiteY9" fmla="*/ 3872754 h 3872754"/>
              <a:gd name="connsiteX10" fmla="*/ 850459 w 4361330"/>
              <a:gd name="connsiteY10" fmla="*/ 3872754 h 3872754"/>
              <a:gd name="connsiteX11" fmla="*/ 0 w 4361330"/>
              <a:gd name="connsiteY11" fmla="*/ 3872754 h 3872754"/>
              <a:gd name="connsiteX12" fmla="*/ 0 w 4361330"/>
              <a:gd name="connsiteY12" fmla="*/ 3280776 h 3872754"/>
              <a:gd name="connsiteX13" fmla="*/ 0 w 4361330"/>
              <a:gd name="connsiteY13" fmla="*/ 2804980 h 3872754"/>
              <a:gd name="connsiteX14" fmla="*/ 0 w 4361330"/>
              <a:gd name="connsiteY14" fmla="*/ 2290457 h 3872754"/>
              <a:gd name="connsiteX15" fmla="*/ 0 w 4361330"/>
              <a:gd name="connsiteY15" fmla="*/ 1698479 h 3872754"/>
              <a:gd name="connsiteX16" fmla="*/ 0 w 4361330"/>
              <a:gd name="connsiteY16" fmla="*/ 1106501 h 3872754"/>
              <a:gd name="connsiteX17" fmla="*/ 0 w 4361330"/>
              <a:gd name="connsiteY17" fmla="*/ 553251 h 3872754"/>
              <a:gd name="connsiteX18" fmla="*/ 0 w 4361330"/>
              <a:gd name="connsiteY18" fmla="*/ 0 h 3872754"/>
              <a:gd name="connsiteX19" fmla="*/ 632393 w 4361330"/>
              <a:gd name="connsiteY19" fmla="*/ 0 h 3872754"/>
              <a:gd name="connsiteX20" fmla="*/ 1090333 w 4361330"/>
              <a:gd name="connsiteY20" fmla="*/ 0 h 3872754"/>
              <a:gd name="connsiteX21" fmla="*/ 1591885 w 4361330"/>
              <a:gd name="connsiteY21" fmla="*/ 0 h 3872754"/>
              <a:gd name="connsiteX22" fmla="*/ 2049825 w 4361330"/>
              <a:gd name="connsiteY22" fmla="*/ 0 h 3872754"/>
              <a:gd name="connsiteX23" fmla="*/ 2551378 w 4361330"/>
              <a:gd name="connsiteY23" fmla="*/ 0 h 3872754"/>
              <a:gd name="connsiteX24" fmla="*/ 2965704 w 4361330"/>
              <a:gd name="connsiteY24" fmla="*/ 0 h 3872754"/>
              <a:gd name="connsiteX25" fmla="*/ 3380031 w 4361330"/>
              <a:gd name="connsiteY25" fmla="*/ 0 h 3872754"/>
              <a:gd name="connsiteX26" fmla="*/ 3837970 w 4361330"/>
              <a:gd name="connsiteY26" fmla="*/ 0 h 3872754"/>
              <a:gd name="connsiteX27" fmla="*/ 4361330 w 4361330"/>
              <a:gd name="connsiteY27" fmla="*/ 0 h 3872754"/>
              <a:gd name="connsiteX28" fmla="*/ 4361330 w 4361330"/>
              <a:gd name="connsiteY28" fmla="*/ 591978 h 3872754"/>
              <a:gd name="connsiteX29" fmla="*/ 4361330 w 4361330"/>
              <a:gd name="connsiteY29" fmla="*/ 1222684 h 3872754"/>
              <a:gd name="connsiteX30" fmla="*/ 4361330 w 4361330"/>
              <a:gd name="connsiteY30" fmla="*/ 1698479 h 3872754"/>
              <a:gd name="connsiteX31" fmla="*/ 4361330 w 4361330"/>
              <a:gd name="connsiteY31" fmla="*/ 2135547 h 3872754"/>
              <a:gd name="connsiteX32" fmla="*/ 4361330 w 4361330"/>
              <a:gd name="connsiteY32" fmla="*/ 2688798 h 3872754"/>
              <a:gd name="connsiteX33" fmla="*/ 4361330 w 4361330"/>
              <a:gd name="connsiteY33" fmla="*/ 3319503 h 3872754"/>
              <a:gd name="connsiteX34" fmla="*/ 4361330 w 4361330"/>
              <a:gd name="connsiteY34" fmla="*/ 3872754 h 387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61330" h="3872754" stroke="0" extrusionOk="0">
                <a:moveTo>
                  <a:pt x="0" y="0"/>
                </a:moveTo>
                <a:cubicBezTo>
                  <a:pt x="202423" y="-45256"/>
                  <a:pt x="244970" y="30228"/>
                  <a:pt x="457940" y="0"/>
                </a:cubicBezTo>
                <a:cubicBezTo>
                  <a:pt x="670910" y="-30228"/>
                  <a:pt x="952914" y="23790"/>
                  <a:pt x="1090333" y="0"/>
                </a:cubicBezTo>
                <a:cubicBezTo>
                  <a:pt x="1227752" y="-23790"/>
                  <a:pt x="1426996" y="47987"/>
                  <a:pt x="1635499" y="0"/>
                </a:cubicBezTo>
                <a:cubicBezTo>
                  <a:pt x="1844002" y="-47987"/>
                  <a:pt x="1978853" y="32686"/>
                  <a:pt x="2180665" y="0"/>
                </a:cubicBezTo>
                <a:cubicBezTo>
                  <a:pt x="2382477" y="-32686"/>
                  <a:pt x="2465610" y="57174"/>
                  <a:pt x="2725831" y="0"/>
                </a:cubicBezTo>
                <a:cubicBezTo>
                  <a:pt x="2986052" y="-57174"/>
                  <a:pt x="2967869" y="37066"/>
                  <a:pt x="3183771" y="0"/>
                </a:cubicBezTo>
                <a:cubicBezTo>
                  <a:pt x="3399673" y="-37066"/>
                  <a:pt x="3483954" y="33813"/>
                  <a:pt x="3728937" y="0"/>
                </a:cubicBezTo>
                <a:cubicBezTo>
                  <a:pt x="3973920" y="-33813"/>
                  <a:pt x="4116260" y="30280"/>
                  <a:pt x="4361330" y="0"/>
                </a:cubicBezTo>
                <a:cubicBezTo>
                  <a:pt x="4408199" y="233409"/>
                  <a:pt x="4298745" y="350235"/>
                  <a:pt x="4361330" y="553251"/>
                </a:cubicBezTo>
                <a:cubicBezTo>
                  <a:pt x="4423915" y="756267"/>
                  <a:pt x="4347413" y="809357"/>
                  <a:pt x="4361330" y="990319"/>
                </a:cubicBezTo>
                <a:cubicBezTo>
                  <a:pt x="4375247" y="1171281"/>
                  <a:pt x="4334200" y="1215668"/>
                  <a:pt x="4361330" y="1427386"/>
                </a:cubicBezTo>
                <a:cubicBezTo>
                  <a:pt x="4388460" y="1639104"/>
                  <a:pt x="4307005" y="1819132"/>
                  <a:pt x="4361330" y="1980637"/>
                </a:cubicBezTo>
                <a:cubicBezTo>
                  <a:pt x="4415655" y="2142142"/>
                  <a:pt x="4360995" y="2306047"/>
                  <a:pt x="4361330" y="2417705"/>
                </a:cubicBezTo>
                <a:cubicBezTo>
                  <a:pt x="4361665" y="2529363"/>
                  <a:pt x="4335804" y="2723083"/>
                  <a:pt x="4361330" y="3009683"/>
                </a:cubicBezTo>
                <a:cubicBezTo>
                  <a:pt x="4386856" y="3296283"/>
                  <a:pt x="4355286" y="3442970"/>
                  <a:pt x="4361330" y="3872754"/>
                </a:cubicBezTo>
                <a:lnTo>
                  <a:pt x="4361330" y="3872754"/>
                </a:lnTo>
                <a:cubicBezTo>
                  <a:pt x="4231291" y="3909509"/>
                  <a:pt x="4016597" y="3831067"/>
                  <a:pt x="3903390" y="3872754"/>
                </a:cubicBezTo>
                <a:cubicBezTo>
                  <a:pt x="3790183" y="3914441"/>
                  <a:pt x="3576695" y="3820926"/>
                  <a:pt x="3401837" y="3872754"/>
                </a:cubicBezTo>
                <a:cubicBezTo>
                  <a:pt x="3226979" y="3924582"/>
                  <a:pt x="3092432" y="3852190"/>
                  <a:pt x="2856671" y="3872754"/>
                </a:cubicBezTo>
                <a:cubicBezTo>
                  <a:pt x="2620910" y="3893318"/>
                  <a:pt x="2505931" y="3831067"/>
                  <a:pt x="2355118" y="3872754"/>
                </a:cubicBezTo>
                <a:cubicBezTo>
                  <a:pt x="2204305" y="3914441"/>
                  <a:pt x="2042896" y="3871657"/>
                  <a:pt x="1940792" y="3872754"/>
                </a:cubicBezTo>
                <a:cubicBezTo>
                  <a:pt x="1838688" y="3873851"/>
                  <a:pt x="1591060" y="3868780"/>
                  <a:pt x="1395626" y="3872754"/>
                </a:cubicBezTo>
                <a:cubicBezTo>
                  <a:pt x="1200192" y="3876728"/>
                  <a:pt x="1141302" y="3856146"/>
                  <a:pt x="937686" y="3872754"/>
                </a:cubicBezTo>
                <a:cubicBezTo>
                  <a:pt x="734070" y="3889362"/>
                  <a:pt x="589043" y="3852407"/>
                  <a:pt x="479746" y="3872754"/>
                </a:cubicBezTo>
                <a:cubicBezTo>
                  <a:pt x="370449" y="3893101"/>
                  <a:pt x="99444" y="3825022"/>
                  <a:pt x="0" y="3872754"/>
                </a:cubicBezTo>
                <a:cubicBezTo>
                  <a:pt x="-49269" y="3742117"/>
                  <a:pt x="43817" y="3514992"/>
                  <a:pt x="0" y="3396959"/>
                </a:cubicBezTo>
                <a:cubicBezTo>
                  <a:pt x="-43817" y="3278926"/>
                  <a:pt x="35701" y="3149300"/>
                  <a:pt x="0" y="2959891"/>
                </a:cubicBezTo>
                <a:cubicBezTo>
                  <a:pt x="-35701" y="2770482"/>
                  <a:pt x="50181" y="2602114"/>
                  <a:pt x="0" y="2406640"/>
                </a:cubicBezTo>
                <a:cubicBezTo>
                  <a:pt x="-50181" y="2211166"/>
                  <a:pt x="54323" y="2010148"/>
                  <a:pt x="0" y="1853389"/>
                </a:cubicBezTo>
                <a:cubicBezTo>
                  <a:pt x="-54323" y="1696630"/>
                  <a:pt x="22079" y="1598353"/>
                  <a:pt x="0" y="1377594"/>
                </a:cubicBezTo>
                <a:cubicBezTo>
                  <a:pt x="-22079" y="1156835"/>
                  <a:pt x="41585" y="1014105"/>
                  <a:pt x="0" y="863071"/>
                </a:cubicBezTo>
                <a:cubicBezTo>
                  <a:pt x="-41585" y="712037"/>
                  <a:pt x="52246" y="189650"/>
                  <a:pt x="0" y="0"/>
                </a:cubicBezTo>
                <a:close/>
              </a:path>
              <a:path w="4361330" h="3872754" fill="darkenLess" stroke="0" extrusionOk="0">
                <a:moveTo>
                  <a:pt x="4361330" y="3872754"/>
                </a:moveTo>
                <a:lnTo>
                  <a:pt x="4361330" y="3872754"/>
                </a:lnTo>
                <a:lnTo>
                  <a:pt x="4361330" y="3872754"/>
                </a:lnTo>
                <a:close/>
              </a:path>
              <a:path w="4361330" h="3872754" fill="none" extrusionOk="0">
                <a:moveTo>
                  <a:pt x="4361330" y="3872754"/>
                </a:moveTo>
                <a:lnTo>
                  <a:pt x="4361330" y="3872754"/>
                </a:lnTo>
                <a:lnTo>
                  <a:pt x="4361330" y="3872754"/>
                </a:lnTo>
                <a:lnTo>
                  <a:pt x="4361330" y="3872754"/>
                </a:lnTo>
                <a:cubicBezTo>
                  <a:pt x="4157987" y="3889361"/>
                  <a:pt x="4053083" y="3839611"/>
                  <a:pt x="3903390" y="3872754"/>
                </a:cubicBezTo>
                <a:cubicBezTo>
                  <a:pt x="3753697" y="3905897"/>
                  <a:pt x="3487790" y="3845977"/>
                  <a:pt x="3358224" y="3872754"/>
                </a:cubicBezTo>
                <a:cubicBezTo>
                  <a:pt x="3228658" y="3899531"/>
                  <a:pt x="3125170" y="3840827"/>
                  <a:pt x="2900284" y="3872754"/>
                </a:cubicBezTo>
                <a:cubicBezTo>
                  <a:pt x="2675398" y="3904681"/>
                  <a:pt x="2434228" y="3864333"/>
                  <a:pt x="2267892" y="3872754"/>
                </a:cubicBezTo>
                <a:cubicBezTo>
                  <a:pt x="2101556" y="3881175"/>
                  <a:pt x="2006232" y="3846843"/>
                  <a:pt x="1853565" y="3872754"/>
                </a:cubicBezTo>
                <a:cubicBezTo>
                  <a:pt x="1700898" y="3898665"/>
                  <a:pt x="1558898" y="3824831"/>
                  <a:pt x="1308399" y="3872754"/>
                </a:cubicBezTo>
                <a:cubicBezTo>
                  <a:pt x="1057900" y="3920677"/>
                  <a:pt x="1044979" y="3856318"/>
                  <a:pt x="850459" y="3872754"/>
                </a:cubicBezTo>
                <a:cubicBezTo>
                  <a:pt x="655939" y="3889190"/>
                  <a:pt x="193005" y="3837416"/>
                  <a:pt x="0" y="3872754"/>
                </a:cubicBezTo>
                <a:cubicBezTo>
                  <a:pt x="-68241" y="3615518"/>
                  <a:pt x="34314" y="3575496"/>
                  <a:pt x="0" y="3280776"/>
                </a:cubicBezTo>
                <a:cubicBezTo>
                  <a:pt x="-34314" y="2986056"/>
                  <a:pt x="57067" y="3036398"/>
                  <a:pt x="0" y="2804980"/>
                </a:cubicBezTo>
                <a:cubicBezTo>
                  <a:pt x="-57067" y="2573562"/>
                  <a:pt x="33290" y="2450840"/>
                  <a:pt x="0" y="2290457"/>
                </a:cubicBezTo>
                <a:cubicBezTo>
                  <a:pt x="-33290" y="2130074"/>
                  <a:pt x="44355" y="1900512"/>
                  <a:pt x="0" y="1698479"/>
                </a:cubicBezTo>
                <a:cubicBezTo>
                  <a:pt x="-44355" y="1496446"/>
                  <a:pt x="66498" y="1332055"/>
                  <a:pt x="0" y="1106501"/>
                </a:cubicBezTo>
                <a:cubicBezTo>
                  <a:pt x="-66498" y="880947"/>
                  <a:pt x="55731" y="771714"/>
                  <a:pt x="0" y="553251"/>
                </a:cubicBezTo>
                <a:cubicBezTo>
                  <a:pt x="-55731" y="334788"/>
                  <a:pt x="44703" y="214020"/>
                  <a:pt x="0" y="0"/>
                </a:cubicBezTo>
                <a:cubicBezTo>
                  <a:pt x="151374" y="-25350"/>
                  <a:pt x="461010" y="20506"/>
                  <a:pt x="632393" y="0"/>
                </a:cubicBezTo>
                <a:cubicBezTo>
                  <a:pt x="803776" y="-20506"/>
                  <a:pt x="946785" y="7854"/>
                  <a:pt x="1090333" y="0"/>
                </a:cubicBezTo>
                <a:cubicBezTo>
                  <a:pt x="1233881" y="-7854"/>
                  <a:pt x="1435920" y="49611"/>
                  <a:pt x="1591885" y="0"/>
                </a:cubicBezTo>
                <a:cubicBezTo>
                  <a:pt x="1747850" y="-49611"/>
                  <a:pt x="1940747" y="21218"/>
                  <a:pt x="2049825" y="0"/>
                </a:cubicBezTo>
                <a:cubicBezTo>
                  <a:pt x="2158903" y="-21218"/>
                  <a:pt x="2431367" y="48803"/>
                  <a:pt x="2551378" y="0"/>
                </a:cubicBezTo>
                <a:cubicBezTo>
                  <a:pt x="2671389" y="-48803"/>
                  <a:pt x="2802718" y="6113"/>
                  <a:pt x="2965704" y="0"/>
                </a:cubicBezTo>
                <a:cubicBezTo>
                  <a:pt x="3128690" y="-6113"/>
                  <a:pt x="3297000" y="11736"/>
                  <a:pt x="3380031" y="0"/>
                </a:cubicBezTo>
                <a:cubicBezTo>
                  <a:pt x="3463062" y="-11736"/>
                  <a:pt x="3742360" y="2671"/>
                  <a:pt x="3837970" y="0"/>
                </a:cubicBezTo>
                <a:cubicBezTo>
                  <a:pt x="3933580" y="-2671"/>
                  <a:pt x="4124483" y="11198"/>
                  <a:pt x="4361330" y="0"/>
                </a:cubicBezTo>
                <a:cubicBezTo>
                  <a:pt x="4425930" y="222146"/>
                  <a:pt x="4343264" y="434805"/>
                  <a:pt x="4361330" y="591978"/>
                </a:cubicBezTo>
                <a:cubicBezTo>
                  <a:pt x="4379396" y="749151"/>
                  <a:pt x="4306129" y="999506"/>
                  <a:pt x="4361330" y="1222684"/>
                </a:cubicBezTo>
                <a:cubicBezTo>
                  <a:pt x="4416531" y="1445862"/>
                  <a:pt x="4317170" y="1539512"/>
                  <a:pt x="4361330" y="1698479"/>
                </a:cubicBezTo>
                <a:cubicBezTo>
                  <a:pt x="4405490" y="1857446"/>
                  <a:pt x="4352046" y="1999656"/>
                  <a:pt x="4361330" y="2135547"/>
                </a:cubicBezTo>
                <a:cubicBezTo>
                  <a:pt x="4370614" y="2271438"/>
                  <a:pt x="4302893" y="2513860"/>
                  <a:pt x="4361330" y="2688798"/>
                </a:cubicBezTo>
                <a:cubicBezTo>
                  <a:pt x="4419767" y="2863736"/>
                  <a:pt x="4309941" y="3139458"/>
                  <a:pt x="4361330" y="3319503"/>
                </a:cubicBezTo>
                <a:cubicBezTo>
                  <a:pt x="4412719" y="3499549"/>
                  <a:pt x="4308098" y="3735113"/>
                  <a:pt x="4361330" y="3872754"/>
                </a:cubicBezTo>
              </a:path>
              <a:path w="4361330" h="3872754" fill="none" stroke="0" extrusionOk="0">
                <a:moveTo>
                  <a:pt x="4361330" y="3872754"/>
                </a:moveTo>
                <a:lnTo>
                  <a:pt x="4361330" y="3872754"/>
                </a:lnTo>
                <a:lnTo>
                  <a:pt x="4361330" y="3872754"/>
                </a:lnTo>
                <a:lnTo>
                  <a:pt x="4361330" y="3872754"/>
                </a:lnTo>
                <a:cubicBezTo>
                  <a:pt x="4239023" y="3929479"/>
                  <a:pt x="4059151" y="3848375"/>
                  <a:pt x="3859777" y="3872754"/>
                </a:cubicBezTo>
                <a:cubicBezTo>
                  <a:pt x="3660403" y="3897133"/>
                  <a:pt x="3598395" y="3824809"/>
                  <a:pt x="3445451" y="3872754"/>
                </a:cubicBezTo>
                <a:cubicBezTo>
                  <a:pt x="3292507" y="3920699"/>
                  <a:pt x="3178075" y="3816385"/>
                  <a:pt x="2943898" y="3872754"/>
                </a:cubicBezTo>
                <a:cubicBezTo>
                  <a:pt x="2709721" y="3929123"/>
                  <a:pt x="2518575" y="3869850"/>
                  <a:pt x="2398732" y="3872754"/>
                </a:cubicBezTo>
                <a:cubicBezTo>
                  <a:pt x="2278889" y="3875658"/>
                  <a:pt x="2063375" y="3868191"/>
                  <a:pt x="1897179" y="3872754"/>
                </a:cubicBezTo>
                <a:cubicBezTo>
                  <a:pt x="1730983" y="3877317"/>
                  <a:pt x="1625363" y="3843791"/>
                  <a:pt x="1395626" y="3872754"/>
                </a:cubicBezTo>
                <a:cubicBezTo>
                  <a:pt x="1165889" y="3901717"/>
                  <a:pt x="1150493" y="3827183"/>
                  <a:pt x="981299" y="3872754"/>
                </a:cubicBezTo>
                <a:cubicBezTo>
                  <a:pt x="812105" y="3918325"/>
                  <a:pt x="416634" y="3804660"/>
                  <a:pt x="0" y="3872754"/>
                </a:cubicBezTo>
                <a:cubicBezTo>
                  <a:pt x="-24490" y="3684467"/>
                  <a:pt x="7333" y="3508537"/>
                  <a:pt x="0" y="3280776"/>
                </a:cubicBezTo>
                <a:cubicBezTo>
                  <a:pt x="-7333" y="3053015"/>
                  <a:pt x="48512" y="2935317"/>
                  <a:pt x="0" y="2804980"/>
                </a:cubicBezTo>
                <a:cubicBezTo>
                  <a:pt x="-48512" y="2674643"/>
                  <a:pt x="36938" y="2494473"/>
                  <a:pt x="0" y="2367912"/>
                </a:cubicBezTo>
                <a:cubicBezTo>
                  <a:pt x="-36938" y="2241351"/>
                  <a:pt x="58293" y="1867572"/>
                  <a:pt x="0" y="1737207"/>
                </a:cubicBezTo>
                <a:cubicBezTo>
                  <a:pt x="-58293" y="1606842"/>
                  <a:pt x="21550" y="1387248"/>
                  <a:pt x="0" y="1261411"/>
                </a:cubicBezTo>
                <a:cubicBezTo>
                  <a:pt x="-21550" y="1135574"/>
                  <a:pt x="66818" y="868738"/>
                  <a:pt x="0" y="630706"/>
                </a:cubicBezTo>
                <a:cubicBezTo>
                  <a:pt x="-66818" y="392675"/>
                  <a:pt x="60410" y="202750"/>
                  <a:pt x="0" y="0"/>
                </a:cubicBezTo>
                <a:cubicBezTo>
                  <a:pt x="252353" y="-33733"/>
                  <a:pt x="297887" y="36258"/>
                  <a:pt x="588780" y="0"/>
                </a:cubicBezTo>
                <a:cubicBezTo>
                  <a:pt x="879673" y="-36258"/>
                  <a:pt x="950599" y="54490"/>
                  <a:pt x="1090333" y="0"/>
                </a:cubicBezTo>
                <a:cubicBezTo>
                  <a:pt x="1230067" y="-54490"/>
                  <a:pt x="1423794" y="46570"/>
                  <a:pt x="1591885" y="0"/>
                </a:cubicBezTo>
                <a:cubicBezTo>
                  <a:pt x="1759976" y="-46570"/>
                  <a:pt x="1938310" y="28504"/>
                  <a:pt x="2093438" y="0"/>
                </a:cubicBezTo>
                <a:cubicBezTo>
                  <a:pt x="2248566" y="-28504"/>
                  <a:pt x="2427924" y="75228"/>
                  <a:pt x="2725831" y="0"/>
                </a:cubicBezTo>
                <a:cubicBezTo>
                  <a:pt x="3023738" y="-75228"/>
                  <a:pt x="3063436" y="26126"/>
                  <a:pt x="3270998" y="0"/>
                </a:cubicBezTo>
                <a:cubicBezTo>
                  <a:pt x="3478560" y="-26126"/>
                  <a:pt x="4129857" y="47223"/>
                  <a:pt x="4361330" y="0"/>
                </a:cubicBezTo>
                <a:cubicBezTo>
                  <a:pt x="4387925" y="139072"/>
                  <a:pt x="4328038" y="286065"/>
                  <a:pt x="4361330" y="437068"/>
                </a:cubicBezTo>
                <a:cubicBezTo>
                  <a:pt x="4394622" y="588071"/>
                  <a:pt x="4329954" y="761321"/>
                  <a:pt x="4361330" y="874136"/>
                </a:cubicBezTo>
                <a:cubicBezTo>
                  <a:pt x="4392706" y="986951"/>
                  <a:pt x="4349739" y="1331951"/>
                  <a:pt x="4361330" y="1504842"/>
                </a:cubicBezTo>
                <a:cubicBezTo>
                  <a:pt x="4372921" y="1677733"/>
                  <a:pt x="4348839" y="1876732"/>
                  <a:pt x="4361330" y="2135547"/>
                </a:cubicBezTo>
                <a:cubicBezTo>
                  <a:pt x="4373821" y="2394363"/>
                  <a:pt x="4286526" y="2616306"/>
                  <a:pt x="4361330" y="2766253"/>
                </a:cubicBezTo>
                <a:cubicBezTo>
                  <a:pt x="4436134" y="2916200"/>
                  <a:pt x="4345997" y="3041442"/>
                  <a:pt x="4361330" y="3280776"/>
                </a:cubicBezTo>
                <a:cubicBezTo>
                  <a:pt x="4376663" y="3520110"/>
                  <a:pt x="4316459" y="3681792"/>
                  <a:pt x="4361330" y="3872754"/>
                </a:cubicBezTo>
              </a:path>
            </a:pathLst>
          </a:custGeom>
          <a:solidFill>
            <a:schemeClr val="accent2">
              <a:lumMod val="60000"/>
              <a:lumOff val="40000"/>
            </a:schemeClr>
          </a:solidFill>
          <a:ln w="28575">
            <a:solidFill>
              <a:srgbClr val="002060"/>
            </a:solidFill>
            <a:extLst>
              <a:ext uri="{C807C97D-BFC1-408E-A445-0C87EB9F89A2}">
                <ask:lineSketchStyleProps xmlns:ask="http://schemas.microsoft.com/office/drawing/2018/sketchyshapes" sd="3437084717">
                  <a:prstGeom prst="foldedCorner">
                    <a:avLst>
                      <a:gd name="adj" fmla="val 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763F1DD-B767-A2FF-01EE-3F7824D756FC}"/>
              </a:ext>
            </a:extLst>
          </p:cNvPr>
          <p:cNvSpPr txBox="1"/>
          <p:nvPr/>
        </p:nvSpPr>
        <p:spPr>
          <a:xfrm>
            <a:off x="116617" y="2566238"/>
            <a:ext cx="3934944" cy="584775"/>
          </a:xfrm>
          <a:prstGeom prst="rect">
            <a:avLst/>
          </a:prstGeom>
          <a:noFill/>
        </p:spPr>
        <p:txBody>
          <a:bodyPr wrap="square">
            <a:spAutoFit/>
          </a:bodyPr>
          <a:lstStyle/>
          <a:p>
            <a:r>
              <a:rPr lang="en-US" sz="3200" b="1" kern="100" dirty="0">
                <a:ln>
                  <a:solidFill>
                    <a:srgbClr val="002060"/>
                  </a:solidFill>
                </a:ln>
                <a:solidFill>
                  <a:srgbClr val="002060"/>
                </a:solidFill>
                <a:latin typeface="DaunPenh" panose="01010101010101010101" pitchFamily="2" charset="0"/>
                <a:ea typeface="Calibri" panose="020F0502020204030204" pitchFamily="34" charset="0"/>
                <a:cs typeface="DaunPenh" panose="01010101010101010101" pitchFamily="2" charset="0"/>
              </a:rPr>
              <a:t>Multiply/Divide Extension (M)</a:t>
            </a:r>
          </a:p>
        </p:txBody>
      </p:sp>
      <p:sp>
        <p:nvSpPr>
          <p:cNvPr id="17" name="TextBox 16">
            <a:extLst>
              <a:ext uri="{FF2B5EF4-FFF2-40B4-BE49-F238E27FC236}">
                <a16:creationId xmlns:a16="http://schemas.microsoft.com/office/drawing/2014/main" id="{9DCF9412-89C2-CC11-EFAA-D211CB761ED1}"/>
              </a:ext>
            </a:extLst>
          </p:cNvPr>
          <p:cNvSpPr txBox="1"/>
          <p:nvPr/>
        </p:nvSpPr>
        <p:spPr>
          <a:xfrm>
            <a:off x="169559" y="3038147"/>
            <a:ext cx="3766858" cy="3631763"/>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 The M extension adds hardware support for integer multiplication and division operations.</a:t>
            </a:r>
          </a:p>
          <a:p>
            <a:r>
              <a:rPr lang="en-US" sz="2300" dirty="0">
                <a:ln>
                  <a:solidFill>
                    <a:srgbClr val="002060"/>
                  </a:solidFill>
                </a:ln>
                <a:solidFill>
                  <a:srgbClr val="002060"/>
                </a:solidFill>
                <a:latin typeface="DaunPenh" panose="01010101010101010101" pitchFamily="2" charset="0"/>
                <a:cs typeface="DaunPenh" panose="01010101010101010101" pitchFamily="2" charset="0"/>
              </a:rPr>
              <a:t>- Includes instructions for signed and unsigned multiplication, division, and remainder operations. </a:t>
            </a:r>
          </a:p>
          <a:p>
            <a:r>
              <a:rPr lang="en-US" sz="2300" dirty="0">
                <a:ln>
                  <a:solidFill>
                    <a:srgbClr val="002060"/>
                  </a:solidFill>
                </a:ln>
                <a:solidFill>
                  <a:srgbClr val="002060"/>
                </a:solidFill>
                <a:latin typeface="DaunPenh" panose="01010101010101010101" pitchFamily="2" charset="0"/>
                <a:cs typeface="DaunPenh" panose="01010101010101010101" pitchFamily="2" charset="0"/>
              </a:rPr>
              <a:t>- Particularly useful in applications that involve complex arithmetic computations, such as digital signal processing (DSP), graphics, and cryptography.</a:t>
            </a:r>
          </a:p>
        </p:txBody>
      </p:sp>
      <p:sp>
        <p:nvSpPr>
          <p:cNvPr id="7" name="Rectangle: Folded Corner 6">
            <a:extLst>
              <a:ext uri="{FF2B5EF4-FFF2-40B4-BE49-F238E27FC236}">
                <a16:creationId xmlns:a16="http://schemas.microsoft.com/office/drawing/2014/main" id="{C1CF3227-9868-D159-A905-40425824A4B1}"/>
              </a:ext>
            </a:extLst>
          </p:cNvPr>
          <p:cNvSpPr/>
          <p:nvPr/>
        </p:nvSpPr>
        <p:spPr>
          <a:xfrm rot="5400000">
            <a:off x="3814515" y="2645326"/>
            <a:ext cx="4361330" cy="3951968"/>
          </a:xfrm>
          <a:custGeom>
            <a:avLst/>
            <a:gdLst>
              <a:gd name="connsiteX0" fmla="*/ 0 w 4361330"/>
              <a:gd name="connsiteY0" fmla="*/ 0 h 3951968"/>
              <a:gd name="connsiteX1" fmla="*/ 457940 w 4361330"/>
              <a:gd name="connsiteY1" fmla="*/ 0 h 3951968"/>
              <a:gd name="connsiteX2" fmla="*/ 1090333 w 4361330"/>
              <a:gd name="connsiteY2" fmla="*/ 0 h 3951968"/>
              <a:gd name="connsiteX3" fmla="*/ 1635499 w 4361330"/>
              <a:gd name="connsiteY3" fmla="*/ 0 h 3951968"/>
              <a:gd name="connsiteX4" fmla="*/ 2180665 w 4361330"/>
              <a:gd name="connsiteY4" fmla="*/ 0 h 3951968"/>
              <a:gd name="connsiteX5" fmla="*/ 2725831 w 4361330"/>
              <a:gd name="connsiteY5" fmla="*/ 0 h 3951968"/>
              <a:gd name="connsiteX6" fmla="*/ 3183771 w 4361330"/>
              <a:gd name="connsiteY6" fmla="*/ 0 h 3951968"/>
              <a:gd name="connsiteX7" fmla="*/ 3728937 w 4361330"/>
              <a:gd name="connsiteY7" fmla="*/ 0 h 3951968"/>
              <a:gd name="connsiteX8" fmla="*/ 4361330 w 4361330"/>
              <a:gd name="connsiteY8" fmla="*/ 0 h 3951968"/>
              <a:gd name="connsiteX9" fmla="*/ 4361330 w 4361330"/>
              <a:gd name="connsiteY9" fmla="*/ 564567 h 3951968"/>
              <a:gd name="connsiteX10" fmla="*/ 4361330 w 4361330"/>
              <a:gd name="connsiteY10" fmla="*/ 1010575 h 3951968"/>
              <a:gd name="connsiteX11" fmla="*/ 4361330 w 4361330"/>
              <a:gd name="connsiteY11" fmla="*/ 1456582 h 3951968"/>
              <a:gd name="connsiteX12" fmla="*/ 4361330 w 4361330"/>
              <a:gd name="connsiteY12" fmla="*/ 2021149 h 3951968"/>
              <a:gd name="connsiteX13" fmla="*/ 4361330 w 4361330"/>
              <a:gd name="connsiteY13" fmla="*/ 2467157 h 3951968"/>
              <a:gd name="connsiteX14" fmla="*/ 4361330 w 4361330"/>
              <a:gd name="connsiteY14" fmla="*/ 3071244 h 3951968"/>
              <a:gd name="connsiteX15" fmla="*/ 4361330 w 4361330"/>
              <a:gd name="connsiteY15" fmla="*/ 3951968 h 3951968"/>
              <a:gd name="connsiteX16" fmla="*/ 4361330 w 4361330"/>
              <a:gd name="connsiteY16" fmla="*/ 3951968 h 3951968"/>
              <a:gd name="connsiteX17" fmla="*/ 3903390 w 4361330"/>
              <a:gd name="connsiteY17" fmla="*/ 3951968 h 3951968"/>
              <a:gd name="connsiteX18" fmla="*/ 3401837 w 4361330"/>
              <a:gd name="connsiteY18" fmla="*/ 3951968 h 3951968"/>
              <a:gd name="connsiteX19" fmla="*/ 2856671 w 4361330"/>
              <a:gd name="connsiteY19" fmla="*/ 3951968 h 3951968"/>
              <a:gd name="connsiteX20" fmla="*/ 2355118 w 4361330"/>
              <a:gd name="connsiteY20" fmla="*/ 3951968 h 3951968"/>
              <a:gd name="connsiteX21" fmla="*/ 1940792 w 4361330"/>
              <a:gd name="connsiteY21" fmla="*/ 3951968 h 3951968"/>
              <a:gd name="connsiteX22" fmla="*/ 1395626 w 4361330"/>
              <a:gd name="connsiteY22" fmla="*/ 3951968 h 3951968"/>
              <a:gd name="connsiteX23" fmla="*/ 937686 w 4361330"/>
              <a:gd name="connsiteY23" fmla="*/ 3951968 h 3951968"/>
              <a:gd name="connsiteX24" fmla="*/ 479746 w 4361330"/>
              <a:gd name="connsiteY24" fmla="*/ 3951968 h 3951968"/>
              <a:gd name="connsiteX25" fmla="*/ 0 w 4361330"/>
              <a:gd name="connsiteY25" fmla="*/ 3951968 h 3951968"/>
              <a:gd name="connsiteX26" fmla="*/ 0 w 4361330"/>
              <a:gd name="connsiteY26" fmla="*/ 3466441 h 3951968"/>
              <a:gd name="connsiteX27" fmla="*/ 0 w 4361330"/>
              <a:gd name="connsiteY27" fmla="*/ 3020433 h 3951968"/>
              <a:gd name="connsiteX28" fmla="*/ 0 w 4361330"/>
              <a:gd name="connsiteY28" fmla="*/ 2455866 h 3951968"/>
              <a:gd name="connsiteX29" fmla="*/ 0 w 4361330"/>
              <a:gd name="connsiteY29" fmla="*/ 1891299 h 3951968"/>
              <a:gd name="connsiteX30" fmla="*/ 0 w 4361330"/>
              <a:gd name="connsiteY30" fmla="*/ 1405771 h 3951968"/>
              <a:gd name="connsiteX31" fmla="*/ 0 w 4361330"/>
              <a:gd name="connsiteY31" fmla="*/ 880724 h 3951968"/>
              <a:gd name="connsiteX32" fmla="*/ 0 w 4361330"/>
              <a:gd name="connsiteY32" fmla="*/ 0 h 3951968"/>
              <a:gd name="connsiteX0" fmla="*/ 4361330 w 4361330"/>
              <a:gd name="connsiteY0" fmla="*/ 3951968 h 3951968"/>
              <a:gd name="connsiteX1" fmla="*/ 4361330 w 4361330"/>
              <a:gd name="connsiteY1" fmla="*/ 3951968 h 3951968"/>
              <a:gd name="connsiteX2" fmla="*/ 4361330 w 4361330"/>
              <a:gd name="connsiteY2" fmla="*/ 3951968 h 3951968"/>
              <a:gd name="connsiteX0" fmla="*/ 4361330 w 4361330"/>
              <a:gd name="connsiteY0" fmla="*/ 3951968 h 3951968"/>
              <a:gd name="connsiteX1" fmla="*/ 4361330 w 4361330"/>
              <a:gd name="connsiteY1" fmla="*/ 3951968 h 3951968"/>
              <a:gd name="connsiteX2" fmla="*/ 4361330 w 4361330"/>
              <a:gd name="connsiteY2" fmla="*/ 3951968 h 3951968"/>
              <a:gd name="connsiteX3" fmla="*/ 4361330 w 4361330"/>
              <a:gd name="connsiteY3" fmla="*/ 3951968 h 3951968"/>
              <a:gd name="connsiteX4" fmla="*/ 3903390 w 4361330"/>
              <a:gd name="connsiteY4" fmla="*/ 3951968 h 3951968"/>
              <a:gd name="connsiteX5" fmla="*/ 3358224 w 4361330"/>
              <a:gd name="connsiteY5" fmla="*/ 3951968 h 3951968"/>
              <a:gd name="connsiteX6" fmla="*/ 2900284 w 4361330"/>
              <a:gd name="connsiteY6" fmla="*/ 3951968 h 3951968"/>
              <a:gd name="connsiteX7" fmla="*/ 2267892 w 4361330"/>
              <a:gd name="connsiteY7" fmla="*/ 3951968 h 3951968"/>
              <a:gd name="connsiteX8" fmla="*/ 1853565 w 4361330"/>
              <a:gd name="connsiteY8" fmla="*/ 3951968 h 3951968"/>
              <a:gd name="connsiteX9" fmla="*/ 1308399 w 4361330"/>
              <a:gd name="connsiteY9" fmla="*/ 3951968 h 3951968"/>
              <a:gd name="connsiteX10" fmla="*/ 850459 w 4361330"/>
              <a:gd name="connsiteY10" fmla="*/ 3951968 h 3951968"/>
              <a:gd name="connsiteX11" fmla="*/ 0 w 4361330"/>
              <a:gd name="connsiteY11" fmla="*/ 3951968 h 3951968"/>
              <a:gd name="connsiteX12" fmla="*/ 0 w 4361330"/>
              <a:gd name="connsiteY12" fmla="*/ 3347881 h 3951968"/>
              <a:gd name="connsiteX13" fmla="*/ 0 w 4361330"/>
              <a:gd name="connsiteY13" fmla="*/ 2862354 h 3951968"/>
              <a:gd name="connsiteX14" fmla="*/ 0 w 4361330"/>
              <a:gd name="connsiteY14" fmla="*/ 2337307 h 3951968"/>
              <a:gd name="connsiteX15" fmla="*/ 0 w 4361330"/>
              <a:gd name="connsiteY15" fmla="*/ 1733220 h 3951968"/>
              <a:gd name="connsiteX16" fmla="*/ 0 w 4361330"/>
              <a:gd name="connsiteY16" fmla="*/ 1129134 h 3951968"/>
              <a:gd name="connsiteX17" fmla="*/ 0 w 4361330"/>
              <a:gd name="connsiteY17" fmla="*/ 564567 h 3951968"/>
              <a:gd name="connsiteX18" fmla="*/ 0 w 4361330"/>
              <a:gd name="connsiteY18" fmla="*/ 0 h 3951968"/>
              <a:gd name="connsiteX19" fmla="*/ 632393 w 4361330"/>
              <a:gd name="connsiteY19" fmla="*/ 0 h 3951968"/>
              <a:gd name="connsiteX20" fmla="*/ 1090333 w 4361330"/>
              <a:gd name="connsiteY20" fmla="*/ 0 h 3951968"/>
              <a:gd name="connsiteX21" fmla="*/ 1591885 w 4361330"/>
              <a:gd name="connsiteY21" fmla="*/ 0 h 3951968"/>
              <a:gd name="connsiteX22" fmla="*/ 2049825 w 4361330"/>
              <a:gd name="connsiteY22" fmla="*/ 0 h 3951968"/>
              <a:gd name="connsiteX23" fmla="*/ 2551378 w 4361330"/>
              <a:gd name="connsiteY23" fmla="*/ 0 h 3951968"/>
              <a:gd name="connsiteX24" fmla="*/ 2965704 w 4361330"/>
              <a:gd name="connsiteY24" fmla="*/ 0 h 3951968"/>
              <a:gd name="connsiteX25" fmla="*/ 3380031 w 4361330"/>
              <a:gd name="connsiteY25" fmla="*/ 0 h 3951968"/>
              <a:gd name="connsiteX26" fmla="*/ 3837970 w 4361330"/>
              <a:gd name="connsiteY26" fmla="*/ 0 h 3951968"/>
              <a:gd name="connsiteX27" fmla="*/ 4361330 w 4361330"/>
              <a:gd name="connsiteY27" fmla="*/ 0 h 3951968"/>
              <a:gd name="connsiteX28" fmla="*/ 4361330 w 4361330"/>
              <a:gd name="connsiteY28" fmla="*/ 604087 h 3951968"/>
              <a:gd name="connsiteX29" fmla="*/ 4361330 w 4361330"/>
              <a:gd name="connsiteY29" fmla="*/ 1247693 h 3951968"/>
              <a:gd name="connsiteX30" fmla="*/ 4361330 w 4361330"/>
              <a:gd name="connsiteY30" fmla="*/ 1733220 h 3951968"/>
              <a:gd name="connsiteX31" fmla="*/ 4361330 w 4361330"/>
              <a:gd name="connsiteY31" fmla="*/ 2179228 h 3951968"/>
              <a:gd name="connsiteX32" fmla="*/ 4361330 w 4361330"/>
              <a:gd name="connsiteY32" fmla="*/ 2743795 h 3951968"/>
              <a:gd name="connsiteX33" fmla="*/ 4361330 w 4361330"/>
              <a:gd name="connsiteY33" fmla="*/ 3387401 h 3951968"/>
              <a:gd name="connsiteX34" fmla="*/ 4361330 w 4361330"/>
              <a:gd name="connsiteY34" fmla="*/ 3951968 h 395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61330" h="3951968" stroke="0" extrusionOk="0">
                <a:moveTo>
                  <a:pt x="0" y="0"/>
                </a:moveTo>
                <a:cubicBezTo>
                  <a:pt x="202423" y="-45256"/>
                  <a:pt x="244970" y="30228"/>
                  <a:pt x="457940" y="0"/>
                </a:cubicBezTo>
                <a:cubicBezTo>
                  <a:pt x="670910" y="-30228"/>
                  <a:pt x="952914" y="23790"/>
                  <a:pt x="1090333" y="0"/>
                </a:cubicBezTo>
                <a:cubicBezTo>
                  <a:pt x="1227752" y="-23790"/>
                  <a:pt x="1426996" y="47987"/>
                  <a:pt x="1635499" y="0"/>
                </a:cubicBezTo>
                <a:cubicBezTo>
                  <a:pt x="1844002" y="-47987"/>
                  <a:pt x="1978853" y="32686"/>
                  <a:pt x="2180665" y="0"/>
                </a:cubicBezTo>
                <a:cubicBezTo>
                  <a:pt x="2382477" y="-32686"/>
                  <a:pt x="2465610" y="57174"/>
                  <a:pt x="2725831" y="0"/>
                </a:cubicBezTo>
                <a:cubicBezTo>
                  <a:pt x="2986052" y="-57174"/>
                  <a:pt x="2967869" y="37066"/>
                  <a:pt x="3183771" y="0"/>
                </a:cubicBezTo>
                <a:cubicBezTo>
                  <a:pt x="3399673" y="-37066"/>
                  <a:pt x="3483954" y="33813"/>
                  <a:pt x="3728937" y="0"/>
                </a:cubicBezTo>
                <a:cubicBezTo>
                  <a:pt x="3973920" y="-33813"/>
                  <a:pt x="4116260" y="30280"/>
                  <a:pt x="4361330" y="0"/>
                </a:cubicBezTo>
                <a:cubicBezTo>
                  <a:pt x="4382231" y="176386"/>
                  <a:pt x="4327570" y="373655"/>
                  <a:pt x="4361330" y="564567"/>
                </a:cubicBezTo>
                <a:cubicBezTo>
                  <a:pt x="4395090" y="755479"/>
                  <a:pt x="4328505" y="900270"/>
                  <a:pt x="4361330" y="1010575"/>
                </a:cubicBezTo>
                <a:cubicBezTo>
                  <a:pt x="4394155" y="1120880"/>
                  <a:pt x="4330111" y="1352088"/>
                  <a:pt x="4361330" y="1456582"/>
                </a:cubicBezTo>
                <a:cubicBezTo>
                  <a:pt x="4392549" y="1561076"/>
                  <a:pt x="4300701" y="1870334"/>
                  <a:pt x="4361330" y="2021149"/>
                </a:cubicBezTo>
                <a:cubicBezTo>
                  <a:pt x="4421959" y="2171964"/>
                  <a:pt x="4347671" y="2337220"/>
                  <a:pt x="4361330" y="2467157"/>
                </a:cubicBezTo>
                <a:cubicBezTo>
                  <a:pt x="4374989" y="2597094"/>
                  <a:pt x="4301904" y="2911348"/>
                  <a:pt x="4361330" y="3071244"/>
                </a:cubicBezTo>
                <a:cubicBezTo>
                  <a:pt x="4420756" y="3231140"/>
                  <a:pt x="4301408" y="3686546"/>
                  <a:pt x="4361330" y="3951968"/>
                </a:cubicBezTo>
                <a:lnTo>
                  <a:pt x="4361330" y="3951968"/>
                </a:lnTo>
                <a:cubicBezTo>
                  <a:pt x="4231291" y="3988723"/>
                  <a:pt x="4016597" y="3910281"/>
                  <a:pt x="3903390" y="3951968"/>
                </a:cubicBezTo>
                <a:cubicBezTo>
                  <a:pt x="3790183" y="3993655"/>
                  <a:pt x="3576695" y="3900140"/>
                  <a:pt x="3401837" y="3951968"/>
                </a:cubicBezTo>
                <a:cubicBezTo>
                  <a:pt x="3226979" y="4003796"/>
                  <a:pt x="3092432" y="3931404"/>
                  <a:pt x="2856671" y="3951968"/>
                </a:cubicBezTo>
                <a:cubicBezTo>
                  <a:pt x="2620910" y="3972532"/>
                  <a:pt x="2505931" y="3910281"/>
                  <a:pt x="2355118" y="3951968"/>
                </a:cubicBezTo>
                <a:cubicBezTo>
                  <a:pt x="2204305" y="3993655"/>
                  <a:pt x="2042896" y="3950871"/>
                  <a:pt x="1940792" y="3951968"/>
                </a:cubicBezTo>
                <a:cubicBezTo>
                  <a:pt x="1838688" y="3953065"/>
                  <a:pt x="1591060" y="3947994"/>
                  <a:pt x="1395626" y="3951968"/>
                </a:cubicBezTo>
                <a:cubicBezTo>
                  <a:pt x="1200192" y="3955942"/>
                  <a:pt x="1141302" y="3935360"/>
                  <a:pt x="937686" y="3951968"/>
                </a:cubicBezTo>
                <a:cubicBezTo>
                  <a:pt x="734070" y="3968576"/>
                  <a:pt x="589043" y="3931621"/>
                  <a:pt x="479746" y="3951968"/>
                </a:cubicBezTo>
                <a:cubicBezTo>
                  <a:pt x="370449" y="3972315"/>
                  <a:pt x="99444" y="3904236"/>
                  <a:pt x="0" y="3951968"/>
                </a:cubicBezTo>
                <a:cubicBezTo>
                  <a:pt x="-15807" y="3832994"/>
                  <a:pt x="43365" y="3632591"/>
                  <a:pt x="0" y="3466441"/>
                </a:cubicBezTo>
                <a:cubicBezTo>
                  <a:pt x="-43365" y="3300291"/>
                  <a:pt x="5917" y="3159877"/>
                  <a:pt x="0" y="3020433"/>
                </a:cubicBezTo>
                <a:cubicBezTo>
                  <a:pt x="-5917" y="2880989"/>
                  <a:pt x="51817" y="2580295"/>
                  <a:pt x="0" y="2455866"/>
                </a:cubicBezTo>
                <a:cubicBezTo>
                  <a:pt x="-51817" y="2331437"/>
                  <a:pt x="49730" y="2103676"/>
                  <a:pt x="0" y="1891299"/>
                </a:cubicBezTo>
                <a:cubicBezTo>
                  <a:pt x="-49730" y="1678922"/>
                  <a:pt x="1789" y="1582149"/>
                  <a:pt x="0" y="1405771"/>
                </a:cubicBezTo>
                <a:cubicBezTo>
                  <a:pt x="-1789" y="1229393"/>
                  <a:pt x="4072" y="990642"/>
                  <a:pt x="0" y="880724"/>
                </a:cubicBezTo>
                <a:cubicBezTo>
                  <a:pt x="-4072" y="770806"/>
                  <a:pt x="55976" y="188356"/>
                  <a:pt x="0" y="0"/>
                </a:cubicBezTo>
                <a:close/>
              </a:path>
              <a:path w="4361330" h="3951968" fill="darkenLess" stroke="0" extrusionOk="0">
                <a:moveTo>
                  <a:pt x="4361330" y="3951968"/>
                </a:moveTo>
                <a:lnTo>
                  <a:pt x="4361330" y="3951968"/>
                </a:lnTo>
                <a:lnTo>
                  <a:pt x="4361330" y="3951968"/>
                </a:lnTo>
                <a:close/>
              </a:path>
              <a:path w="4361330" h="3951968" fill="none" extrusionOk="0">
                <a:moveTo>
                  <a:pt x="4361330" y="3951968"/>
                </a:moveTo>
                <a:lnTo>
                  <a:pt x="4361330" y="3951968"/>
                </a:lnTo>
                <a:lnTo>
                  <a:pt x="4361330" y="3951968"/>
                </a:lnTo>
                <a:lnTo>
                  <a:pt x="4361330" y="3951968"/>
                </a:lnTo>
                <a:cubicBezTo>
                  <a:pt x="4157987" y="3968575"/>
                  <a:pt x="4053083" y="3918825"/>
                  <a:pt x="3903390" y="3951968"/>
                </a:cubicBezTo>
                <a:cubicBezTo>
                  <a:pt x="3753697" y="3985111"/>
                  <a:pt x="3487790" y="3925191"/>
                  <a:pt x="3358224" y="3951968"/>
                </a:cubicBezTo>
                <a:cubicBezTo>
                  <a:pt x="3228658" y="3978745"/>
                  <a:pt x="3125170" y="3920041"/>
                  <a:pt x="2900284" y="3951968"/>
                </a:cubicBezTo>
                <a:cubicBezTo>
                  <a:pt x="2675398" y="3983895"/>
                  <a:pt x="2434228" y="3943547"/>
                  <a:pt x="2267892" y="3951968"/>
                </a:cubicBezTo>
                <a:cubicBezTo>
                  <a:pt x="2101556" y="3960389"/>
                  <a:pt x="2006232" y="3926057"/>
                  <a:pt x="1853565" y="3951968"/>
                </a:cubicBezTo>
                <a:cubicBezTo>
                  <a:pt x="1700898" y="3977879"/>
                  <a:pt x="1558898" y="3904045"/>
                  <a:pt x="1308399" y="3951968"/>
                </a:cubicBezTo>
                <a:cubicBezTo>
                  <a:pt x="1057900" y="3999891"/>
                  <a:pt x="1044979" y="3935532"/>
                  <a:pt x="850459" y="3951968"/>
                </a:cubicBezTo>
                <a:cubicBezTo>
                  <a:pt x="655939" y="3968404"/>
                  <a:pt x="193005" y="3916630"/>
                  <a:pt x="0" y="3951968"/>
                </a:cubicBezTo>
                <a:cubicBezTo>
                  <a:pt x="-10587" y="3676100"/>
                  <a:pt x="20877" y="3604469"/>
                  <a:pt x="0" y="3347881"/>
                </a:cubicBezTo>
                <a:cubicBezTo>
                  <a:pt x="-20877" y="3091293"/>
                  <a:pt x="25431" y="3004464"/>
                  <a:pt x="0" y="2862354"/>
                </a:cubicBezTo>
                <a:cubicBezTo>
                  <a:pt x="-25431" y="2720244"/>
                  <a:pt x="29048" y="2500245"/>
                  <a:pt x="0" y="2337307"/>
                </a:cubicBezTo>
                <a:cubicBezTo>
                  <a:pt x="-29048" y="2174369"/>
                  <a:pt x="60851" y="1866326"/>
                  <a:pt x="0" y="1733220"/>
                </a:cubicBezTo>
                <a:cubicBezTo>
                  <a:pt x="-60851" y="1600114"/>
                  <a:pt x="68247" y="1279800"/>
                  <a:pt x="0" y="1129134"/>
                </a:cubicBezTo>
                <a:cubicBezTo>
                  <a:pt x="-68247" y="978468"/>
                  <a:pt x="4979" y="726402"/>
                  <a:pt x="0" y="564567"/>
                </a:cubicBezTo>
                <a:cubicBezTo>
                  <a:pt x="-4979" y="402732"/>
                  <a:pt x="32984" y="148584"/>
                  <a:pt x="0" y="0"/>
                </a:cubicBezTo>
                <a:cubicBezTo>
                  <a:pt x="151374" y="-25350"/>
                  <a:pt x="461010" y="20506"/>
                  <a:pt x="632393" y="0"/>
                </a:cubicBezTo>
                <a:cubicBezTo>
                  <a:pt x="803776" y="-20506"/>
                  <a:pt x="946785" y="7854"/>
                  <a:pt x="1090333" y="0"/>
                </a:cubicBezTo>
                <a:cubicBezTo>
                  <a:pt x="1233881" y="-7854"/>
                  <a:pt x="1435920" y="49611"/>
                  <a:pt x="1591885" y="0"/>
                </a:cubicBezTo>
                <a:cubicBezTo>
                  <a:pt x="1747850" y="-49611"/>
                  <a:pt x="1940747" y="21218"/>
                  <a:pt x="2049825" y="0"/>
                </a:cubicBezTo>
                <a:cubicBezTo>
                  <a:pt x="2158903" y="-21218"/>
                  <a:pt x="2431367" y="48803"/>
                  <a:pt x="2551378" y="0"/>
                </a:cubicBezTo>
                <a:cubicBezTo>
                  <a:pt x="2671389" y="-48803"/>
                  <a:pt x="2802718" y="6113"/>
                  <a:pt x="2965704" y="0"/>
                </a:cubicBezTo>
                <a:cubicBezTo>
                  <a:pt x="3128690" y="-6113"/>
                  <a:pt x="3297000" y="11736"/>
                  <a:pt x="3380031" y="0"/>
                </a:cubicBezTo>
                <a:cubicBezTo>
                  <a:pt x="3463062" y="-11736"/>
                  <a:pt x="3742360" y="2671"/>
                  <a:pt x="3837970" y="0"/>
                </a:cubicBezTo>
                <a:cubicBezTo>
                  <a:pt x="3933580" y="-2671"/>
                  <a:pt x="4124483" y="11198"/>
                  <a:pt x="4361330" y="0"/>
                </a:cubicBezTo>
                <a:cubicBezTo>
                  <a:pt x="4395987" y="194614"/>
                  <a:pt x="4344184" y="460328"/>
                  <a:pt x="4361330" y="604087"/>
                </a:cubicBezTo>
                <a:cubicBezTo>
                  <a:pt x="4378476" y="747846"/>
                  <a:pt x="4284946" y="1084506"/>
                  <a:pt x="4361330" y="1247693"/>
                </a:cubicBezTo>
                <a:cubicBezTo>
                  <a:pt x="4437714" y="1410880"/>
                  <a:pt x="4318371" y="1551997"/>
                  <a:pt x="4361330" y="1733220"/>
                </a:cubicBezTo>
                <a:cubicBezTo>
                  <a:pt x="4404289" y="1914443"/>
                  <a:pt x="4316856" y="1997027"/>
                  <a:pt x="4361330" y="2179228"/>
                </a:cubicBezTo>
                <a:cubicBezTo>
                  <a:pt x="4405804" y="2361429"/>
                  <a:pt x="4311764" y="2538225"/>
                  <a:pt x="4361330" y="2743795"/>
                </a:cubicBezTo>
                <a:cubicBezTo>
                  <a:pt x="4410896" y="2949365"/>
                  <a:pt x="4349727" y="3232459"/>
                  <a:pt x="4361330" y="3387401"/>
                </a:cubicBezTo>
                <a:cubicBezTo>
                  <a:pt x="4372933" y="3542343"/>
                  <a:pt x="4321768" y="3693190"/>
                  <a:pt x="4361330" y="3951968"/>
                </a:cubicBezTo>
              </a:path>
              <a:path w="4361330" h="3951968" fill="none" stroke="0" extrusionOk="0">
                <a:moveTo>
                  <a:pt x="4361330" y="3951968"/>
                </a:moveTo>
                <a:lnTo>
                  <a:pt x="4361330" y="3951968"/>
                </a:lnTo>
                <a:lnTo>
                  <a:pt x="4361330" y="3951968"/>
                </a:lnTo>
                <a:lnTo>
                  <a:pt x="4361330" y="3951968"/>
                </a:lnTo>
                <a:cubicBezTo>
                  <a:pt x="4239023" y="4008693"/>
                  <a:pt x="4059151" y="3927589"/>
                  <a:pt x="3859777" y="3951968"/>
                </a:cubicBezTo>
                <a:cubicBezTo>
                  <a:pt x="3660403" y="3976347"/>
                  <a:pt x="3598395" y="3904023"/>
                  <a:pt x="3445451" y="3951968"/>
                </a:cubicBezTo>
                <a:cubicBezTo>
                  <a:pt x="3292507" y="3999913"/>
                  <a:pt x="3178075" y="3895599"/>
                  <a:pt x="2943898" y="3951968"/>
                </a:cubicBezTo>
                <a:cubicBezTo>
                  <a:pt x="2709721" y="4008337"/>
                  <a:pt x="2518575" y="3949064"/>
                  <a:pt x="2398732" y="3951968"/>
                </a:cubicBezTo>
                <a:cubicBezTo>
                  <a:pt x="2278889" y="3954872"/>
                  <a:pt x="2063375" y="3947405"/>
                  <a:pt x="1897179" y="3951968"/>
                </a:cubicBezTo>
                <a:cubicBezTo>
                  <a:pt x="1730983" y="3956531"/>
                  <a:pt x="1625363" y="3923005"/>
                  <a:pt x="1395626" y="3951968"/>
                </a:cubicBezTo>
                <a:cubicBezTo>
                  <a:pt x="1165889" y="3980931"/>
                  <a:pt x="1150493" y="3906397"/>
                  <a:pt x="981299" y="3951968"/>
                </a:cubicBezTo>
                <a:cubicBezTo>
                  <a:pt x="812105" y="3997539"/>
                  <a:pt x="416634" y="3883874"/>
                  <a:pt x="0" y="3951968"/>
                </a:cubicBezTo>
                <a:cubicBezTo>
                  <a:pt x="-18490" y="3725245"/>
                  <a:pt x="47078" y="3580391"/>
                  <a:pt x="0" y="3347881"/>
                </a:cubicBezTo>
                <a:cubicBezTo>
                  <a:pt x="-47078" y="3115371"/>
                  <a:pt x="14571" y="2978866"/>
                  <a:pt x="0" y="2862354"/>
                </a:cubicBezTo>
                <a:cubicBezTo>
                  <a:pt x="-14571" y="2745842"/>
                  <a:pt x="48298" y="2540745"/>
                  <a:pt x="0" y="2416346"/>
                </a:cubicBezTo>
                <a:cubicBezTo>
                  <a:pt x="-48298" y="2291947"/>
                  <a:pt x="10247" y="1949688"/>
                  <a:pt x="0" y="1772740"/>
                </a:cubicBezTo>
                <a:cubicBezTo>
                  <a:pt x="-10247" y="1595792"/>
                  <a:pt x="47598" y="1462102"/>
                  <a:pt x="0" y="1287212"/>
                </a:cubicBezTo>
                <a:cubicBezTo>
                  <a:pt x="-47598" y="1112322"/>
                  <a:pt x="57289" y="838496"/>
                  <a:pt x="0" y="643606"/>
                </a:cubicBezTo>
                <a:cubicBezTo>
                  <a:pt x="-57289" y="448716"/>
                  <a:pt x="45179" y="223827"/>
                  <a:pt x="0" y="0"/>
                </a:cubicBezTo>
                <a:cubicBezTo>
                  <a:pt x="252353" y="-33733"/>
                  <a:pt x="297887" y="36258"/>
                  <a:pt x="588780" y="0"/>
                </a:cubicBezTo>
                <a:cubicBezTo>
                  <a:pt x="879673" y="-36258"/>
                  <a:pt x="950599" y="54490"/>
                  <a:pt x="1090333" y="0"/>
                </a:cubicBezTo>
                <a:cubicBezTo>
                  <a:pt x="1230067" y="-54490"/>
                  <a:pt x="1423794" y="46570"/>
                  <a:pt x="1591885" y="0"/>
                </a:cubicBezTo>
                <a:cubicBezTo>
                  <a:pt x="1759976" y="-46570"/>
                  <a:pt x="1938310" y="28504"/>
                  <a:pt x="2093438" y="0"/>
                </a:cubicBezTo>
                <a:cubicBezTo>
                  <a:pt x="2248566" y="-28504"/>
                  <a:pt x="2427924" y="75228"/>
                  <a:pt x="2725831" y="0"/>
                </a:cubicBezTo>
                <a:cubicBezTo>
                  <a:pt x="3023738" y="-75228"/>
                  <a:pt x="3063436" y="26126"/>
                  <a:pt x="3270998" y="0"/>
                </a:cubicBezTo>
                <a:cubicBezTo>
                  <a:pt x="3478560" y="-26126"/>
                  <a:pt x="4129857" y="47223"/>
                  <a:pt x="4361330" y="0"/>
                </a:cubicBezTo>
                <a:cubicBezTo>
                  <a:pt x="4400076" y="162252"/>
                  <a:pt x="4332608" y="292862"/>
                  <a:pt x="4361330" y="446008"/>
                </a:cubicBezTo>
                <a:cubicBezTo>
                  <a:pt x="4390052" y="599154"/>
                  <a:pt x="4357350" y="743537"/>
                  <a:pt x="4361330" y="892016"/>
                </a:cubicBezTo>
                <a:cubicBezTo>
                  <a:pt x="4365310" y="1040495"/>
                  <a:pt x="4323301" y="1373118"/>
                  <a:pt x="4361330" y="1535622"/>
                </a:cubicBezTo>
                <a:cubicBezTo>
                  <a:pt x="4399359" y="1698126"/>
                  <a:pt x="4312865" y="1961468"/>
                  <a:pt x="4361330" y="2179228"/>
                </a:cubicBezTo>
                <a:cubicBezTo>
                  <a:pt x="4409795" y="2396988"/>
                  <a:pt x="4308995" y="2636330"/>
                  <a:pt x="4361330" y="2822834"/>
                </a:cubicBezTo>
                <a:cubicBezTo>
                  <a:pt x="4413665" y="3009338"/>
                  <a:pt x="4347519" y="3115730"/>
                  <a:pt x="4361330" y="3347881"/>
                </a:cubicBezTo>
                <a:cubicBezTo>
                  <a:pt x="4375141" y="3580032"/>
                  <a:pt x="4338767" y="3825144"/>
                  <a:pt x="4361330" y="3951968"/>
                </a:cubicBezTo>
              </a:path>
            </a:pathLst>
          </a:custGeom>
          <a:solidFill>
            <a:schemeClr val="accent3">
              <a:lumMod val="60000"/>
              <a:lumOff val="40000"/>
            </a:schemeClr>
          </a:solidFill>
          <a:ln w="28575">
            <a:solidFill>
              <a:schemeClr val="accent3">
                <a:lumMod val="50000"/>
              </a:schemeClr>
            </a:solidFill>
            <a:extLst>
              <a:ext uri="{C807C97D-BFC1-408E-A445-0C87EB9F89A2}">
                <ask:lineSketchStyleProps xmlns:ask="http://schemas.microsoft.com/office/drawing/2018/sketchyshapes" sd="3437084717">
                  <a:prstGeom prst="foldedCorner">
                    <a:avLst>
                      <a:gd name="adj" fmla="val 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D5A3E99-8D1A-134F-9FA1-F2FD8BF13B24}"/>
              </a:ext>
            </a:extLst>
          </p:cNvPr>
          <p:cNvSpPr txBox="1"/>
          <p:nvPr/>
        </p:nvSpPr>
        <p:spPr>
          <a:xfrm>
            <a:off x="4004909" y="2566239"/>
            <a:ext cx="4195481" cy="584775"/>
          </a:xfrm>
          <a:prstGeom prst="rect">
            <a:avLst/>
          </a:prstGeom>
          <a:noFill/>
        </p:spPr>
        <p:txBody>
          <a:bodyPr wrap="square">
            <a:spAutoFit/>
          </a:bodyPr>
          <a:lstStyle/>
          <a:p>
            <a:r>
              <a:rPr lang="en-US" sz="3100" b="1" kern="100" dirty="0">
                <a:ln>
                  <a:solidFill>
                    <a:schemeClr val="accent3">
                      <a:lumMod val="50000"/>
                    </a:schemeClr>
                  </a:solidFill>
                </a:ln>
                <a:solidFill>
                  <a:schemeClr val="accent3">
                    <a:lumMod val="50000"/>
                  </a:schemeClr>
                </a:solidFill>
                <a:latin typeface="DaunPenh" panose="01010101010101010101" pitchFamily="2" charset="0"/>
                <a:ea typeface="Calibri" panose="020F0502020204030204" pitchFamily="34" charset="0"/>
                <a:cs typeface="DaunPenh" panose="01010101010101010101" pitchFamily="2" charset="0"/>
              </a:rPr>
              <a:t>Atomic Operations Extension (A)</a:t>
            </a:r>
          </a:p>
        </p:txBody>
      </p:sp>
      <p:sp>
        <p:nvSpPr>
          <p:cNvPr id="12" name="TextBox 11">
            <a:extLst>
              <a:ext uri="{FF2B5EF4-FFF2-40B4-BE49-F238E27FC236}">
                <a16:creationId xmlns:a16="http://schemas.microsoft.com/office/drawing/2014/main" id="{D7E061B0-BA67-27B3-1689-9CDF3186A4E3}"/>
              </a:ext>
            </a:extLst>
          </p:cNvPr>
          <p:cNvSpPr txBox="1"/>
          <p:nvPr/>
        </p:nvSpPr>
        <p:spPr>
          <a:xfrm>
            <a:off x="4156609" y="3038145"/>
            <a:ext cx="3966882" cy="3631763"/>
          </a:xfrm>
          <a:prstGeom prst="rect">
            <a:avLst/>
          </a:prstGeom>
          <a:noFill/>
        </p:spPr>
        <p:txBody>
          <a:bodyPr wrap="square">
            <a:spAutoFit/>
          </a:bodyPr>
          <a:lstStyle/>
          <a:p>
            <a:r>
              <a:rPr lang="en-US" sz="2300" dirty="0">
                <a:ln>
                  <a:solidFill>
                    <a:schemeClr val="accent3">
                      <a:lumMod val="50000"/>
                    </a:schemeClr>
                  </a:solidFill>
                </a:ln>
                <a:solidFill>
                  <a:schemeClr val="accent3">
                    <a:lumMod val="50000"/>
                  </a:schemeClr>
                </a:solidFill>
                <a:latin typeface="DaunPenh" panose="01010101010101010101" pitchFamily="2" charset="0"/>
                <a:cs typeface="DaunPenh" panose="01010101010101010101" pitchFamily="2" charset="0"/>
              </a:rPr>
              <a:t>- The A extension introduces atomic memory operations, which are crucial for multi-threaded or concurrent programming. </a:t>
            </a:r>
          </a:p>
          <a:p>
            <a:r>
              <a:rPr lang="en-US" sz="2300" dirty="0">
                <a:ln>
                  <a:solidFill>
                    <a:schemeClr val="accent3">
                      <a:lumMod val="50000"/>
                    </a:schemeClr>
                  </a:solidFill>
                </a:ln>
                <a:solidFill>
                  <a:schemeClr val="accent3">
                    <a:lumMod val="50000"/>
                  </a:schemeClr>
                </a:solidFill>
                <a:latin typeface="DaunPenh" panose="01010101010101010101" pitchFamily="2" charset="0"/>
                <a:cs typeface="DaunPenh" panose="01010101010101010101" pitchFamily="2" charset="0"/>
              </a:rPr>
              <a:t>- Atomic operations ensure that memory accesses are performed atomically, without interference from other threads or processes.</a:t>
            </a:r>
          </a:p>
          <a:p>
            <a:r>
              <a:rPr lang="en-US" sz="2300" dirty="0">
                <a:ln>
                  <a:solidFill>
                    <a:schemeClr val="accent3">
                      <a:lumMod val="50000"/>
                    </a:schemeClr>
                  </a:solidFill>
                </a:ln>
                <a:solidFill>
                  <a:schemeClr val="accent3">
                    <a:lumMod val="50000"/>
                  </a:schemeClr>
                </a:solidFill>
                <a:latin typeface="DaunPenh" panose="01010101010101010101" pitchFamily="2" charset="0"/>
                <a:cs typeface="DaunPenh" panose="01010101010101010101" pitchFamily="2" charset="0"/>
              </a:rPr>
              <a:t>- Includes instructions for atomic read-modify-write operations, such as atomic compare-and-swap (CAS) and atomic load-linked/store-conditional (LL/SC).</a:t>
            </a:r>
          </a:p>
        </p:txBody>
      </p:sp>
      <p:sp>
        <p:nvSpPr>
          <p:cNvPr id="18" name="Rectangle: Folded Corner 17">
            <a:extLst>
              <a:ext uri="{FF2B5EF4-FFF2-40B4-BE49-F238E27FC236}">
                <a16:creationId xmlns:a16="http://schemas.microsoft.com/office/drawing/2014/main" id="{BE7B1F8A-6C4F-F836-E45B-3F9686C009F6}"/>
              </a:ext>
            </a:extLst>
          </p:cNvPr>
          <p:cNvSpPr/>
          <p:nvPr/>
        </p:nvSpPr>
        <p:spPr>
          <a:xfrm rot="5400000">
            <a:off x="7909244" y="2607615"/>
            <a:ext cx="4361330" cy="4027395"/>
          </a:xfrm>
          <a:custGeom>
            <a:avLst/>
            <a:gdLst>
              <a:gd name="connsiteX0" fmla="*/ 0 w 4361330"/>
              <a:gd name="connsiteY0" fmla="*/ 0 h 4027395"/>
              <a:gd name="connsiteX1" fmla="*/ 457940 w 4361330"/>
              <a:gd name="connsiteY1" fmla="*/ 0 h 4027395"/>
              <a:gd name="connsiteX2" fmla="*/ 1090333 w 4361330"/>
              <a:gd name="connsiteY2" fmla="*/ 0 h 4027395"/>
              <a:gd name="connsiteX3" fmla="*/ 1635499 w 4361330"/>
              <a:gd name="connsiteY3" fmla="*/ 0 h 4027395"/>
              <a:gd name="connsiteX4" fmla="*/ 2180665 w 4361330"/>
              <a:gd name="connsiteY4" fmla="*/ 0 h 4027395"/>
              <a:gd name="connsiteX5" fmla="*/ 2725831 w 4361330"/>
              <a:gd name="connsiteY5" fmla="*/ 0 h 4027395"/>
              <a:gd name="connsiteX6" fmla="*/ 3183771 w 4361330"/>
              <a:gd name="connsiteY6" fmla="*/ 0 h 4027395"/>
              <a:gd name="connsiteX7" fmla="*/ 3728937 w 4361330"/>
              <a:gd name="connsiteY7" fmla="*/ 0 h 4027395"/>
              <a:gd name="connsiteX8" fmla="*/ 4361330 w 4361330"/>
              <a:gd name="connsiteY8" fmla="*/ 0 h 4027395"/>
              <a:gd name="connsiteX9" fmla="*/ 4361330 w 4361330"/>
              <a:gd name="connsiteY9" fmla="*/ 575342 h 4027395"/>
              <a:gd name="connsiteX10" fmla="*/ 4361330 w 4361330"/>
              <a:gd name="connsiteY10" fmla="*/ 1029862 h 4027395"/>
              <a:gd name="connsiteX11" fmla="*/ 4361330 w 4361330"/>
              <a:gd name="connsiteY11" fmla="*/ 1484383 h 4027395"/>
              <a:gd name="connsiteX12" fmla="*/ 4361330 w 4361330"/>
              <a:gd name="connsiteY12" fmla="*/ 2059725 h 4027395"/>
              <a:gd name="connsiteX13" fmla="*/ 4361330 w 4361330"/>
              <a:gd name="connsiteY13" fmla="*/ 2514245 h 4027395"/>
              <a:gd name="connsiteX14" fmla="*/ 4361330 w 4361330"/>
              <a:gd name="connsiteY14" fmla="*/ 3129861 h 4027395"/>
              <a:gd name="connsiteX15" fmla="*/ 4361330 w 4361330"/>
              <a:gd name="connsiteY15" fmla="*/ 4027395 h 4027395"/>
              <a:gd name="connsiteX16" fmla="*/ 4361330 w 4361330"/>
              <a:gd name="connsiteY16" fmla="*/ 4027395 h 4027395"/>
              <a:gd name="connsiteX17" fmla="*/ 3903390 w 4361330"/>
              <a:gd name="connsiteY17" fmla="*/ 4027395 h 4027395"/>
              <a:gd name="connsiteX18" fmla="*/ 3401837 w 4361330"/>
              <a:gd name="connsiteY18" fmla="*/ 4027395 h 4027395"/>
              <a:gd name="connsiteX19" fmla="*/ 2856671 w 4361330"/>
              <a:gd name="connsiteY19" fmla="*/ 4027395 h 4027395"/>
              <a:gd name="connsiteX20" fmla="*/ 2355118 w 4361330"/>
              <a:gd name="connsiteY20" fmla="*/ 4027395 h 4027395"/>
              <a:gd name="connsiteX21" fmla="*/ 1940792 w 4361330"/>
              <a:gd name="connsiteY21" fmla="*/ 4027395 h 4027395"/>
              <a:gd name="connsiteX22" fmla="*/ 1395626 w 4361330"/>
              <a:gd name="connsiteY22" fmla="*/ 4027395 h 4027395"/>
              <a:gd name="connsiteX23" fmla="*/ 937686 w 4361330"/>
              <a:gd name="connsiteY23" fmla="*/ 4027395 h 4027395"/>
              <a:gd name="connsiteX24" fmla="*/ 479746 w 4361330"/>
              <a:gd name="connsiteY24" fmla="*/ 4027395 h 4027395"/>
              <a:gd name="connsiteX25" fmla="*/ 0 w 4361330"/>
              <a:gd name="connsiteY25" fmla="*/ 4027395 h 4027395"/>
              <a:gd name="connsiteX26" fmla="*/ 0 w 4361330"/>
              <a:gd name="connsiteY26" fmla="*/ 3532601 h 4027395"/>
              <a:gd name="connsiteX27" fmla="*/ 0 w 4361330"/>
              <a:gd name="connsiteY27" fmla="*/ 3078080 h 4027395"/>
              <a:gd name="connsiteX28" fmla="*/ 0 w 4361330"/>
              <a:gd name="connsiteY28" fmla="*/ 2502738 h 4027395"/>
              <a:gd name="connsiteX29" fmla="*/ 0 w 4361330"/>
              <a:gd name="connsiteY29" fmla="*/ 1927396 h 4027395"/>
              <a:gd name="connsiteX30" fmla="*/ 0 w 4361330"/>
              <a:gd name="connsiteY30" fmla="*/ 1432602 h 4027395"/>
              <a:gd name="connsiteX31" fmla="*/ 0 w 4361330"/>
              <a:gd name="connsiteY31" fmla="*/ 897534 h 4027395"/>
              <a:gd name="connsiteX32" fmla="*/ 0 w 4361330"/>
              <a:gd name="connsiteY32" fmla="*/ 0 h 4027395"/>
              <a:gd name="connsiteX0" fmla="*/ 4361330 w 4361330"/>
              <a:gd name="connsiteY0" fmla="*/ 4027395 h 4027395"/>
              <a:gd name="connsiteX1" fmla="*/ 4361330 w 4361330"/>
              <a:gd name="connsiteY1" fmla="*/ 4027395 h 4027395"/>
              <a:gd name="connsiteX2" fmla="*/ 4361330 w 4361330"/>
              <a:gd name="connsiteY2" fmla="*/ 4027395 h 4027395"/>
              <a:gd name="connsiteX0" fmla="*/ 4361330 w 4361330"/>
              <a:gd name="connsiteY0" fmla="*/ 4027395 h 4027395"/>
              <a:gd name="connsiteX1" fmla="*/ 4361330 w 4361330"/>
              <a:gd name="connsiteY1" fmla="*/ 4027395 h 4027395"/>
              <a:gd name="connsiteX2" fmla="*/ 4361330 w 4361330"/>
              <a:gd name="connsiteY2" fmla="*/ 4027395 h 4027395"/>
              <a:gd name="connsiteX3" fmla="*/ 4361330 w 4361330"/>
              <a:gd name="connsiteY3" fmla="*/ 4027395 h 4027395"/>
              <a:gd name="connsiteX4" fmla="*/ 3903390 w 4361330"/>
              <a:gd name="connsiteY4" fmla="*/ 4027395 h 4027395"/>
              <a:gd name="connsiteX5" fmla="*/ 3358224 w 4361330"/>
              <a:gd name="connsiteY5" fmla="*/ 4027395 h 4027395"/>
              <a:gd name="connsiteX6" fmla="*/ 2900284 w 4361330"/>
              <a:gd name="connsiteY6" fmla="*/ 4027395 h 4027395"/>
              <a:gd name="connsiteX7" fmla="*/ 2267892 w 4361330"/>
              <a:gd name="connsiteY7" fmla="*/ 4027395 h 4027395"/>
              <a:gd name="connsiteX8" fmla="*/ 1853565 w 4361330"/>
              <a:gd name="connsiteY8" fmla="*/ 4027395 h 4027395"/>
              <a:gd name="connsiteX9" fmla="*/ 1308399 w 4361330"/>
              <a:gd name="connsiteY9" fmla="*/ 4027395 h 4027395"/>
              <a:gd name="connsiteX10" fmla="*/ 850459 w 4361330"/>
              <a:gd name="connsiteY10" fmla="*/ 4027395 h 4027395"/>
              <a:gd name="connsiteX11" fmla="*/ 0 w 4361330"/>
              <a:gd name="connsiteY11" fmla="*/ 4027395 h 4027395"/>
              <a:gd name="connsiteX12" fmla="*/ 0 w 4361330"/>
              <a:gd name="connsiteY12" fmla="*/ 3411779 h 4027395"/>
              <a:gd name="connsiteX13" fmla="*/ 0 w 4361330"/>
              <a:gd name="connsiteY13" fmla="*/ 2916985 h 4027395"/>
              <a:gd name="connsiteX14" fmla="*/ 0 w 4361330"/>
              <a:gd name="connsiteY14" fmla="*/ 2381916 h 4027395"/>
              <a:gd name="connsiteX15" fmla="*/ 0 w 4361330"/>
              <a:gd name="connsiteY15" fmla="*/ 1766300 h 4027395"/>
              <a:gd name="connsiteX16" fmla="*/ 0 w 4361330"/>
              <a:gd name="connsiteY16" fmla="*/ 1150684 h 4027395"/>
              <a:gd name="connsiteX17" fmla="*/ 0 w 4361330"/>
              <a:gd name="connsiteY17" fmla="*/ 575342 h 4027395"/>
              <a:gd name="connsiteX18" fmla="*/ 0 w 4361330"/>
              <a:gd name="connsiteY18" fmla="*/ 0 h 4027395"/>
              <a:gd name="connsiteX19" fmla="*/ 632393 w 4361330"/>
              <a:gd name="connsiteY19" fmla="*/ 0 h 4027395"/>
              <a:gd name="connsiteX20" fmla="*/ 1090333 w 4361330"/>
              <a:gd name="connsiteY20" fmla="*/ 0 h 4027395"/>
              <a:gd name="connsiteX21" fmla="*/ 1591885 w 4361330"/>
              <a:gd name="connsiteY21" fmla="*/ 0 h 4027395"/>
              <a:gd name="connsiteX22" fmla="*/ 2049825 w 4361330"/>
              <a:gd name="connsiteY22" fmla="*/ 0 h 4027395"/>
              <a:gd name="connsiteX23" fmla="*/ 2551378 w 4361330"/>
              <a:gd name="connsiteY23" fmla="*/ 0 h 4027395"/>
              <a:gd name="connsiteX24" fmla="*/ 2965704 w 4361330"/>
              <a:gd name="connsiteY24" fmla="*/ 0 h 4027395"/>
              <a:gd name="connsiteX25" fmla="*/ 3380031 w 4361330"/>
              <a:gd name="connsiteY25" fmla="*/ 0 h 4027395"/>
              <a:gd name="connsiteX26" fmla="*/ 3837970 w 4361330"/>
              <a:gd name="connsiteY26" fmla="*/ 0 h 4027395"/>
              <a:gd name="connsiteX27" fmla="*/ 4361330 w 4361330"/>
              <a:gd name="connsiteY27" fmla="*/ 0 h 4027395"/>
              <a:gd name="connsiteX28" fmla="*/ 4361330 w 4361330"/>
              <a:gd name="connsiteY28" fmla="*/ 615616 h 4027395"/>
              <a:gd name="connsiteX29" fmla="*/ 4361330 w 4361330"/>
              <a:gd name="connsiteY29" fmla="*/ 1271506 h 4027395"/>
              <a:gd name="connsiteX30" fmla="*/ 4361330 w 4361330"/>
              <a:gd name="connsiteY30" fmla="*/ 1766300 h 4027395"/>
              <a:gd name="connsiteX31" fmla="*/ 4361330 w 4361330"/>
              <a:gd name="connsiteY31" fmla="*/ 2220821 h 4027395"/>
              <a:gd name="connsiteX32" fmla="*/ 4361330 w 4361330"/>
              <a:gd name="connsiteY32" fmla="*/ 2796163 h 4027395"/>
              <a:gd name="connsiteX33" fmla="*/ 4361330 w 4361330"/>
              <a:gd name="connsiteY33" fmla="*/ 3452053 h 4027395"/>
              <a:gd name="connsiteX34" fmla="*/ 4361330 w 4361330"/>
              <a:gd name="connsiteY34" fmla="*/ 4027395 h 402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61330" h="4027395" stroke="0" extrusionOk="0">
                <a:moveTo>
                  <a:pt x="0" y="0"/>
                </a:moveTo>
                <a:cubicBezTo>
                  <a:pt x="202423" y="-45256"/>
                  <a:pt x="244970" y="30228"/>
                  <a:pt x="457940" y="0"/>
                </a:cubicBezTo>
                <a:cubicBezTo>
                  <a:pt x="670910" y="-30228"/>
                  <a:pt x="952914" y="23790"/>
                  <a:pt x="1090333" y="0"/>
                </a:cubicBezTo>
                <a:cubicBezTo>
                  <a:pt x="1227752" y="-23790"/>
                  <a:pt x="1426996" y="47987"/>
                  <a:pt x="1635499" y="0"/>
                </a:cubicBezTo>
                <a:cubicBezTo>
                  <a:pt x="1844002" y="-47987"/>
                  <a:pt x="1978853" y="32686"/>
                  <a:pt x="2180665" y="0"/>
                </a:cubicBezTo>
                <a:cubicBezTo>
                  <a:pt x="2382477" y="-32686"/>
                  <a:pt x="2465610" y="57174"/>
                  <a:pt x="2725831" y="0"/>
                </a:cubicBezTo>
                <a:cubicBezTo>
                  <a:pt x="2986052" y="-57174"/>
                  <a:pt x="2967869" y="37066"/>
                  <a:pt x="3183771" y="0"/>
                </a:cubicBezTo>
                <a:cubicBezTo>
                  <a:pt x="3399673" y="-37066"/>
                  <a:pt x="3483954" y="33813"/>
                  <a:pt x="3728937" y="0"/>
                </a:cubicBezTo>
                <a:cubicBezTo>
                  <a:pt x="3973920" y="-33813"/>
                  <a:pt x="4116260" y="30280"/>
                  <a:pt x="4361330" y="0"/>
                </a:cubicBezTo>
                <a:cubicBezTo>
                  <a:pt x="4412998" y="210025"/>
                  <a:pt x="4340015" y="313432"/>
                  <a:pt x="4361330" y="575342"/>
                </a:cubicBezTo>
                <a:cubicBezTo>
                  <a:pt x="4382645" y="837252"/>
                  <a:pt x="4360000" y="828889"/>
                  <a:pt x="4361330" y="1029862"/>
                </a:cubicBezTo>
                <a:cubicBezTo>
                  <a:pt x="4362660" y="1230835"/>
                  <a:pt x="4341146" y="1281393"/>
                  <a:pt x="4361330" y="1484383"/>
                </a:cubicBezTo>
                <a:cubicBezTo>
                  <a:pt x="4381514" y="1687373"/>
                  <a:pt x="4337452" y="1914909"/>
                  <a:pt x="4361330" y="2059725"/>
                </a:cubicBezTo>
                <a:cubicBezTo>
                  <a:pt x="4385208" y="2204541"/>
                  <a:pt x="4318842" y="2351797"/>
                  <a:pt x="4361330" y="2514245"/>
                </a:cubicBezTo>
                <a:cubicBezTo>
                  <a:pt x="4403818" y="2676693"/>
                  <a:pt x="4321799" y="2847656"/>
                  <a:pt x="4361330" y="3129861"/>
                </a:cubicBezTo>
                <a:cubicBezTo>
                  <a:pt x="4400861" y="3412066"/>
                  <a:pt x="4334906" y="3693748"/>
                  <a:pt x="4361330" y="4027395"/>
                </a:cubicBezTo>
                <a:lnTo>
                  <a:pt x="4361330" y="4027395"/>
                </a:lnTo>
                <a:cubicBezTo>
                  <a:pt x="4231291" y="4064150"/>
                  <a:pt x="4016597" y="3985708"/>
                  <a:pt x="3903390" y="4027395"/>
                </a:cubicBezTo>
                <a:cubicBezTo>
                  <a:pt x="3790183" y="4069082"/>
                  <a:pt x="3576695" y="3975567"/>
                  <a:pt x="3401837" y="4027395"/>
                </a:cubicBezTo>
                <a:cubicBezTo>
                  <a:pt x="3226979" y="4079223"/>
                  <a:pt x="3092432" y="4006831"/>
                  <a:pt x="2856671" y="4027395"/>
                </a:cubicBezTo>
                <a:cubicBezTo>
                  <a:pt x="2620910" y="4047959"/>
                  <a:pt x="2505931" y="3985708"/>
                  <a:pt x="2355118" y="4027395"/>
                </a:cubicBezTo>
                <a:cubicBezTo>
                  <a:pt x="2204305" y="4069082"/>
                  <a:pt x="2042896" y="4026298"/>
                  <a:pt x="1940792" y="4027395"/>
                </a:cubicBezTo>
                <a:cubicBezTo>
                  <a:pt x="1838688" y="4028492"/>
                  <a:pt x="1591060" y="4023421"/>
                  <a:pt x="1395626" y="4027395"/>
                </a:cubicBezTo>
                <a:cubicBezTo>
                  <a:pt x="1200192" y="4031369"/>
                  <a:pt x="1141302" y="4010787"/>
                  <a:pt x="937686" y="4027395"/>
                </a:cubicBezTo>
                <a:cubicBezTo>
                  <a:pt x="734070" y="4044003"/>
                  <a:pt x="589043" y="4007048"/>
                  <a:pt x="479746" y="4027395"/>
                </a:cubicBezTo>
                <a:cubicBezTo>
                  <a:pt x="370449" y="4047742"/>
                  <a:pt x="99444" y="3979663"/>
                  <a:pt x="0" y="4027395"/>
                </a:cubicBezTo>
                <a:cubicBezTo>
                  <a:pt x="-35685" y="3892614"/>
                  <a:pt x="22214" y="3690443"/>
                  <a:pt x="0" y="3532601"/>
                </a:cubicBezTo>
                <a:cubicBezTo>
                  <a:pt x="-22214" y="3374759"/>
                  <a:pt x="50300" y="3173427"/>
                  <a:pt x="0" y="3078080"/>
                </a:cubicBezTo>
                <a:cubicBezTo>
                  <a:pt x="-50300" y="2982733"/>
                  <a:pt x="22766" y="2645541"/>
                  <a:pt x="0" y="2502738"/>
                </a:cubicBezTo>
                <a:cubicBezTo>
                  <a:pt x="-22766" y="2359935"/>
                  <a:pt x="44467" y="2173880"/>
                  <a:pt x="0" y="1927396"/>
                </a:cubicBezTo>
                <a:cubicBezTo>
                  <a:pt x="-44467" y="1680912"/>
                  <a:pt x="30343" y="1541310"/>
                  <a:pt x="0" y="1432602"/>
                </a:cubicBezTo>
                <a:cubicBezTo>
                  <a:pt x="-30343" y="1323894"/>
                  <a:pt x="9334" y="1114494"/>
                  <a:pt x="0" y="897534"/>
                </a:cubicBezTo>
                <a:cubicBezTo>
                  <a:pt x="-9334" y="680574"/>
                  <a:pt x="55186" y="229352"/>
                  <a:pt x="0" y="0"/>
                </a:cubicBezTo>
                <a:close/>
              </a:path>
              <a:path w="4361330" h="4027395" fill="darkenLess" stroke="0" extrusionOk="0">
                <a:moveTo>
                  <a:pt x="4361330" y="4027395"/>
                </a:moveTo>
                <a:lnTo>
                  <a:pt x="4361330" y="4027395"/>
                </a:lnTo>
                <a:lnTo>
                  <a:pt x="4361330" y="4027395"/>
                </a:lnTo>
                <a:close/>
              </a:path>
              <a:path w="4361330" h="4027395" fill="none" extrusionOk="0">
                <a:moveTo>
                  <a:pt x="4361330" y="4027395"/>
                </a:moveTo>
                <a:lnTo>
                  <a:pt x="4361330" y="4027395"/>
                </a:lnTo>
                <a:lnTo>
                  <a:pt x="4361330" y="4027395"/>
                </a:lnTo>
                <a:lnTo>
                  <a:pt x="4361330" y="4027395"/>
                </a:lnTo>
                <a:cubicBezTo>
                  <a:pt x="4157987" y="4044002"/>
                  <a:pt x="4053083" y="3994252"/>
                  <a:pt x="3903390" y="4027395"/>
                </a:cubicBezTo>
                <a:cubicBezTo>
                  <a:pt x="3753697" y="4060538"/>
                  <a:pt x="3487790" y="4000618"/>
                  <a:pt x="3358224" y="4027395"/>
                </a:cubicBezTo>
                <a:cubicBezTo>
                  <a:pt x="3228658" y="4054172"/>
                  <a:pt x="3125170" y="3995468"/>
                  <a:pt x="2900284" y="4027395"/>
                </a:cubicBezTo>
                <a:cubicBezTo>
                  <a:pt x="2675398" y="4059322"/>
                  <a:pt x="2434228" y="4018974"/>
                  <a:pt x="2267892" y="4027395"/>
                </a:cubicBezTo>
                <a:cubicBezTo>
                  <a:pt x="2101556" y="4035816"/>
                  <a:pt x="2006232" y="4001484"/>
                  <a:pt x="1853565" y="4027395"/>
                </a:cubicBezTo>
                <a:cubicBezTo>
                  <a:pt x="1700898" y="4053306"/>
                  <a:pt x="1558898" y="3979472"/>
                  <a:pt x="1308399" y="4027395"/>
                </a:cubicBezTo>
                <a:cubicBezTo>
                  <a:pt x="1057900" y="4075318"/>
                  <a:pt x="1044979" y="4010959"/>
                  <a:pt x="850459" y="4027395"/>
                </a:cubicBezTo>
                <a:cubicBezTo>
                  <a:pt x="655939" y="4043831"/>
                  <a:pt x="193005" y="3992057"/>
                  <a:pt x="0" y="4027395"/>
                </a:cubicBezTo>
                <a:cubicBezTo>
                  <a:pt x="-47623" y="3790046"/>
                  <a:pt x="23879" y="3597887"/>
                  <a:pt x="0" y="3411779"/>
                </a:cubicBezTo>
                <a:cubicBezTo>
                  <a:pt x="-23879" y="3225671"/>
                  <a:pt x="515" y="3103535"/>
                  <a:pt x="0" y="2916985"/>
                </a:cubicBezTo>
                <a:cubicBezTo>
                  <a:pt x="-515" y="2730435"/>
                  <a:pt x="27425" y="2603321"/>
                  <a:pt x="0" y="2381916"/>
                </a:cubicBezTo>
                <a:cubicBezTo>
                  <a:pt x="-27425" y="2160511"/>
                  <a:pt x="21068" y="2047352"/>
                  <a:pt x="0" y="1766300"/>
                </a:cubicBezTo>
                <a:cubicBezTo>
                  <a:pt x="-21068" y="1485248"/>
                  <a:pt x="29286" y="1285398"/>
                  <a:pt x="0" y="1150684"/>
                </a:cubicBezTo>
                <a:cubicBezTo>
                  <a:pt x="-29286" y="1015970"/>
                  <a:pt x="47181" y="834752"/>
                  <a:pt x="0" y="575342"/>
                </a:cubicBezTo>
                <a:cubicBezTo>
                  <a:pt x="-47181" y="315932"/>
                  <a:pt x="62468" y="257527"/>
                  <a:pt x="0" y="0"/>
                </a:cubicBezTo>
                <a:cubicBezTo>
                  <a:pt x="151374" y="-25350"/>
                  <a:pt x="461010" y="20506"/>
                  <a:pt x="632393" y="0"/>
                </a:cubicBezTo>
                <a:cubicBezTo>
                  <a:pt x="803776" y="-20506"/>
                  <a:pt x="946785" y="7854"/>
                  <a:pt x="1090333" y="0"/>
                </a:cubicBezTo>
                <a:cubicBezTo>
                  <a:pt x="1233881" y="-7854"/>
                  <a:pt x="1435920" y="49611"/>
                  <a:pt x="1591885" y="0"/>
                </a:cubicBezTo>
                <a:cubicBezTo>
                  <a:pt x="1747850" y="-49611"/>
                  <a:pt x="1940747" y="21218"/>
                  <a:pt x="2049825" y="0"/>
                </a:cubicBezTo>
                <a:cubicBezTo>
                  <a:pt x="2158903" y="-21218"/>
                  <a:pt x="2431367" y="48803"/>
                  <a:pt x="2551378" y="0"/>
                </a:cubicBezTo>
                <a:cubicBezTo>
                  <a:pt x="2671389" y="-48803"/>
                  <a:pt x="2802718" y="6113"/>
                  <a:pt x="2965704" y="0"/>
                </a:cubicBezTo>
                <a:cubicBezTo>
                  <a:pt x="3128690" y="-6113"/>
                  <a:pt x="3297000" y="11736"/>
                  <a:pt x="3380031" y="0"/>
                </a:cubicBezTo>
                <a:cubicBezTo>
                  <a:pt x="3463062" y="-11736"/>
                  <a:pt x="3742360" y="2671"/>
                  <a:pt x="3837970" y="0"/>
                </a:cubicBezTo>
                <a:cubicBezTo>
                  <a:pt x="3933580" y="-2671"/>
                  <a:pt x="4124483" y="11198"/>
                  <a:pt x="4361330" y="0"/>
                </a:cubicBezTo>
                <a:cubicBezTo>
                  <a:pt x="4418254" y="295672"/>
                  <a:pt x="4289572" y="316518"/>
                  <a:pt x="4361330" y="615616"/>
                </a:cubicBezTo>
                <a:cubicBezTo>
                  <a:pt x="4433088" y="914714"/>
                  <a:pt x="4342935" y="991122"/>
                  <a:pt x="4361330" y="1271506"/>
                </a:cubicBezTo>
                <a:cubicBezTo>
                  <a:pt x="4379725" y="1551890"/>
                  <a:pt x="4310844" y="1589372"/>
                  <a:pt x="4361330" y="1766300"/>
                </a:cubicBezTo>
                <a:cubicBezTo>
                  <a:pt x="4411816" y="1943228"/>
                  <a:pt x="4329833" y="2086053"/>
                  <a:pt x="4361330" y="2220821"/>
                </a:cubicBezTo>
                <a:cubicBezTo>
                  <a:pt x="4392827" y="2355589"/>
                  <a:pt x="4293196" y="2655344"/>
                  <a:pt x="4361330" y="2796163"/>
                </a:cubicBezTo>
                <a:cubicBezTo>
                  <a:pt x="4429464" y="2936982"/>
                  <a:pt x="4296992" y="3215552"/>
                  <a:pt x="4361330" y="3452053"/>
                </a:cubicBezTo>
                <a:cubicBezTo>
                  <a:pt x="4425668" y="3688554"/>
                  <a:pt x="4350625" y="3785234"/>
                  <a:pt x="4361330" y="4027395"/>
                </a:cubicBezTo>
              </a:path>
              <a:path w="4361330" h="4027395" fill="none" stroke="0" extrusionOk="0">
                <a:moveTo>
                  <a:pt x="4361330" y="4027395"/>
                </a:moveTo>
                <a:lnTo>
                  <a:pt x="4361330" y="4027395"/>
                </a:lnTo>
                <a:lnTo>
                  <a:pt x="4361330" y="4027395"/>
                </a:lnTo>
                <a:lnTo>
                  <a:pt x="4361330" y="4027395"/>
                </a:lnTo>
                <a:cubicBezTo>
                  <a:pt x="4239023" y="4084120"/>
                  <a:pt x="4059151" y="4003016"/>
                  <a:pt x="3859777" y="4027395"/>
                </a:cubicBezTo>
                <a:cubicBezTo>
                  <a:pt x="3660403" y="4051774"/>
                  <a:pt x="3598395" y="3979450"/>
                  <a:pt x="3445451" y="4027395"/>
                </a:cubicBezTo>
                <a:cubicBezTo>
                  <a:pt x="3292507" y="4075340"/>
                  <a:pt x="3178075" y="3971026"/>
                  <a:pt x="2943898" y="4027395"/>
                </a:cubicBezTo>
                <a:cubicBezTo>
                  <a:pt x="2709721" y="4083764"/>
                  <a:pt x="2518575" y="4024491"/>
                  <a:pt x="2398732" y="4027395"/>
                </a:cubicBezTo>
                <a:cubicBezTo>
                  <a:pt x="2278889" y="4030299"/>
                  <a:pt x="2063375" y="4022832"/>
                  <a:pt x="1897179" y="4027395"/>
                </a:cubicBezTo>
                <a:cubicBezTo>
                  <a:pt x="1730983" y="4031958"/>
                  <a:pt x="1625363" y="3998432"/>
                  <a:pt x="1395626" y="4027395"/>
                </a:cubicBezTo>
                <a:cubicBezTo>
                  <a:pt x="1165889" y="4056358"/>
                  <a:pt x="1150493" y="3981824"/>
                  <a:pt x="981299" y="4027395"/>
                </a:cubicBezTo>
                <a:cubicBezTo>
                  <a:pt x="812105" y="4072966"/>
                  <a:pt x="416634" y="3959301"/>
                  <a:pt x="0" y="4027395"/>
                </a:cubicBezTo>
                <a:cubicBezTo>
                  <a:pt x="-19548" y="3736214"/>
                  <a:pt x="12571" y="3632236"/>
                  <a:pt x="0" y="3411779"/>
                </a:cubicBezTo>
                <a:cubicBezTo>
                  <a:pt x="-12571" y="3191322"/>
                  <a:pt x="30221" y="3079671"/>
                  <a:pt x="0" y="2916985"/>
                </a:cubicBezTo>
                <a:cubicBezTo>
                  <a:pt x="-30221" y="2754299"/>
                  <a:pt x="21536" y="2650888"/>
                  <a:pt x="0" y="2462464"/>
                </a:cubicBezTo>
                <a:cubicBezTo>
                  <a:pt x="-21536" y="2274040"/>
                  <a:pt x="75042" y="1989730"/>
                  <a:pt x="0" y="1806574"/>
                </a:cubicBezTo>
                <a:cubicBezTo>
                  <a:pt x="-75042" y="1623418"/>
                  <a:pt x="46437" y="1519008"/>
                  <a:pt x="0" y="1311780"/>
                </a:cubicBezTo>
                <a:cubicBezTo>
                  <a:pt x="-46437" y="1104552"/>
                  <a:pt x="67766" y="789830"/>
                  <a:pt x="0" y="655890"/>
                </a:cubicBezTo>
                <a:cubicBezTo>
                  <a:pt x="-67766" y="521950"/>
                  <a:pt x="67621" y="221819"/>
                  <a:pt x="0" y="0"/>
                </a:cubicBezTo>
                <a:cubicBezTo>
                  <a:pt x="252353" y="-33733"/>
                  <a:pt x="297887" y="36258"/>
                  <a:pt x="588780" y="0"/>
                </a:cubicBezTo>
                <a:cubicBezTo>
                  <a:pt x="879673" y="-36258"/>
                  <a:pt x="950599" y="54490"/>
                  <a:pt x="1090333" y="0"/>
                </a:cubicBezTo>
                <a:cubicBezTo>
                  <a:pt x="1230067" y="-54490"/>
                  <a:pt x="1423794" y="46570"/>
                  <a:pt x="1591885" y="0"/>
                </a:cubicBezTo>
                <a:cubicBezTo>
                  <a:pt x="1759976" y="-46570"/>
                  <a:pt x="1938310" y="28504"/>
                  <a:pt x="2093438" y="0"/>
                </a:cubicBezTo>
                <a:cubicBezTo>
                  <a:pt x="2248566" y="-28504"/>
                  <a:pt x="2427924" y="75228"/>
                  <a:pt x="2725831" y="0"/>
                </a:cubicBezTo>
                <a:cubicBezTo>
                  <a:pt x="3023738" y="-75228"/>
                  <a:pt x="3063436" y="26126"/>
                  <a:pt x="3270998" y="0"/>
                </a:cubicBezTo>
                <a:cubicBezTo>
                  <a:pt x="3478560" y="-26126"/>
                  <a:pt x="4129857" y="47223"/>
                  <a:pt x="4361330" y="0"/>
                </a:cubicBezTo>
                <a:cubicBezTo>
                  <a:pt x="4408766" y="195838"/>
                  <a:pt x="4312760" y="229901"/>
                  <a:pt x="4361330" y="454520"/>
                </a:cubicBezTo>
                <a:cubicBezTo>
                  <a:pt x="4409900" y="679139"/>
                  <a:pt x="4308991" y="816277"/>
                  <a:pt x="4361330" y="909041"/>
                </a:cubicBezTo>
                <a:cubicBezTo>
                  <a:pt x="4413669" y="1001805"/>
                  <a:pt x="4282943" y="1268126"/>
                  <a:pt x="4361330" y="1564931"/>
                </a:cubicBezTo>
                <a:cubicBezTo>
                  <a:pt x="4439717" y="1861736"/>
                  <a:pt x="4333434" y="2014738"/>
                  <a:pt x="4361330" y="2220821"/>
                </a:cubicBezTo>
                <a:cubicBezTo>
                  <a:pt x="4389226" y="2426904"/>
                  <a:pt x="4313354" y="2677474"/>
                  <a:pt x="4361330" y="2876711"/>
                </a:cubicBezTo>
                <a:cubicBezTo>
                  <a:pt x="4409306" y="3075948"/>
                  <a:pt x="4353596" y="3263112"/>
                  <a:pt x="4361330" y="3411779"/>
                </a:cubicBezTo>
                <a:cubicBezTo>
                  <a:pt x="4369064" y="3560446"/>
                  <a:pt x="4321377" y="3736956"/>
                  <a:pt x="4361330" y="4027395"/>
                </a:cubicBezTo>
              </a:path>
            </a:pathLst>
          </a:custGeom>
          <a:solidFill>
            <a:schemeClr val="accent4">
              <a:lumMod val="60000"/>
              <a:lumOff val="40000"/>
            </a:schemeClr>
          </a:solidFill>
          <a:ln w="28575">
            <a:solidFill>
              <a:schemeClr val="accent4">
                <a:lumMod val="50000"/>
              </a:schemeClr>
            </a:solidFill>
            <a:extLst>
              <a:ext uri="{C807C97D-BFC1-408E-A445-0C87EB9F89A2}">
                <ask:lineSketchStyleProps xmlns:ask="http://schemas.microsoft.com/office/drawing/2018/sketchyshapes" sd="3437084717">
                  <a:prstGeom prst="foldedCorner">
                    <a:avLst>
                      <a:gd name="adj" fmla="val 0"/>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F976EB5-9C4B-C76D-9590-4E2B731D0F1B}"/>
              </a:ext>
            </a:extLst>
          </p:cNvPr>
          <p:cNvSpPr txBox="1"/>
          <p:nvPr/>
        </p:nvSpPr>
        <p:spPr>
          <a:xfrm>
            <a:off x="8068230" y="2566238"/>
            <a:ext cx="4195481" cy="538609"/>
          </a:xfrm>
          <a:prstGeom prst="rect">
            <a:avLst/>
          </a:prstGeom>
          <a:noFill/>
        </p:spPr>
        <p:txBody>
          <a:bodyPr wrap="square">
            <a:spAutoFit/>
          </a:bodyPr>
          <a:lstStyle/>
          <a:p>
            <a:r>
              <a:rPr lang="en-US" sz="2900" b="1" kern="100" dirty="0">
                <a:ln>
                  <a:solidFill>
                    <a:schemeClr val="accent4">
                      <a:lumMod val="50000"/>
                    </a:schemeClr>
                  </a:solidFill>
                </a:ln>
                <a:solidFill>
                  <a:schemeClr val="accent4">
                    <a:lumMod val="50000"/>
                  </a:schemeClr>
                </a:solidFill>
                <a:latin typeface="DaunPenh" panose="01010101010101010101" pitchFamily="2" charset="0"/>
                <a:ea typeface="Calibri" panose="020F0502020204030204" pitchFamily="34" charset="0"/>
                <a:cs typeface="DaunPenh" panose="01010101010101010101" pitchFamily="2" charset="0"/>
              </a:rPr>
              <a:t>Floating-Point Extensions (F and D)</a:t>
            </a:r>
          </a:p>
        </p:txBody>
      </p:sp>
      <p:sp>
        <p:nvSpPr>
          <p:cNvPr id="22" name="TextBox 21">
            <a:extLst>
              <a:ext uri="{FF2B5EF4-FFF2-40B4-BE49-F238E27FC236}">
                <a16:creationId xmlns:a16="http://schemas.microsoft.com/office/drawing/2014/main" id="{C10CBC37-A371-0BB9-7F14-DC4A731DD614}"/>
              </a:ext>
            </a:extLst>
          </p:cNvPr>
          <p:cNvSpPr txBox="1"/>
          <p:nvPr/>
        </p:nvSpPr>
        <p:spPr>
          <a:xfrm>
            <a:off x="8144706" y="2937475"/>
            <a:ext cx="3966882" cy="3985706"/>
          </a:xfrm>
          <a:prstGeom prst="rect">
            <a:avLst/>
          </a:prstGeom>
          <a:noFill/>
        </p:spPr>
        <p:txBody>
          <a:bodyPr wrap="square">
            <a:spAutoFit/>
          </a:bodyPr>
          <a:lstStyle/>
          <a:p>
            <a:r>
              <a:rPr lang="en-US" sz="2300" dirty="0">
                <a:ln>
                  <a:solidFill>
                    <a:schemeClr val="accent4">
                      <a:lumMod val="50000"/>
                    </a:schemeClr>
                  </a:solidFill>
                </a:ln>
                <a:solidFill>
                  <a:schemeClr val="accent4">
                    <a:lumMod val="50000"/>
                  </a:schemeClr>
                </a:solidFill>
                <a:latin typeface="DaunPenh" panose="01010101010101010101" pitchFamily="2" charset="0"/>
                <a:cs typeface="DaunPenh" panose="01010101010101010101" pitchFamily="2" charset="0"/>
              </a:rPr>
              <a:t>- Add support for single-precision (F) and double-precision (D) floating-point operations, respectively. </a:t>
            </a:r>
          </a:p>
          <a:p>
            <a:r>
              <a:rPr lang="en-US" sz="2300" dirty="0">
                <a:ln>
                  <a:solidFill>
                    <a:schemeClr val="accent4">
                      <a:lumMod val="50000"/>
                    </a:schemeClr>
                  </a:solidFill>
                </a:ln>
                <a:solidFill>
                  <a:schemeClr val="accent4">
                    <a:lumMod val="50000"/>
                  </a:schemeClr>
                </a:solidFill>
                <a:latin typeface="DaunPenh" panose="01010101010101010101" pitchFamily="2" charset="0"/>
                <a:cs typeface="DaunPenh" panose="01010101010101010101" pitchFamily="2" charset="0"/>
              </a:rPr>
              <a:t>- Enable efficient floating-point arithmetic and allow RISC-V processors to perform calculations on real numbers with decimal points. </a:t>
            </a:r>
          </a:p>
          <a:p>
            <a:r>
              <a:rPr lang="en-US" sz="2300" dirty="0">
                <a:ln>
                  <a:solidFill>
                    <a:schemeClr val="accent4">
                      <a:lumMod val="50000"/>
                    </a:schemeClr>
                  </a:solidFill>
                </a:ln>
                <a:solidFill>
                  <a:schemeClr val="accent4">
                    <a:lumMod val="50000"/>
                  </a:schemeClr>
                </a:solidFill>
                <a:latin typeface="DaunPenh" panose="01010101010101010101" pitchFamily="2" charset="0"/>
                <a:cs typeface="DaunPenh" panose="01010101010101010101" pitchFamily="2" charset="0"/>
              </a:rPr>
              <a:t>- Vital for scientific computing, numerical simulations, graphics rendering, and other applications that require high-precision numerical computations.</a:t>
            </a:r>
          </a:p>
        </p:txBody>
      </p:sp>
    </p:spTree>
    <p:extLst>
      <p:ext uri="{BB962C8B-B14F-4D97-AF65-F5344CB8AC3E}">
        <p14:creationId xmlns:p14="http://schemas.microsoft.com/office/powerpoint/2010/main" val="481045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113135-5770-46D4-5E19-F933445D6FCA}"/>
              </a:ext>
            </a:extLst>
          </p:cNvPr>
          <p:cNvSpPr>
            <a:spLocks noGrp="1"/>
          </p:cNvSpPr>
          <p:nvPr>
            <p:ph type="sldNum" sz="quarter" idx="12"/>
          </p:nvPr>
        </p:nvSpPr>
        <p:spPr>
          <a:xfrm>
            <a:off x="11225652" y="6367368"/>
            <a:ext cx="771089" cy="365125"/>
          </a:xfrm>
        </p:spPr>
        <p:txBody>
          <a:bodyPr/>
          <a:lstStyle/>
          <a:p>
            <a:fld id="{F4FAB6BF-40DC-425D-9FBF-182EC001560C}" type="slidenum">
              <a:rPr lang="en-US" smtClean="0"/>
              <a:t>79</a:t>
            </a:fld>
            <a:endParaRPr lang="en-US" dirty="0"/>
          </a:p>
        </p:txBody>
      </p:sp>
      <p:sp>
        <p:nvSpPr>
          <p:cNvPr id="3" name="TextBox 2">
            <a:extLst>
              <a:ext uri="{FF2B5EF4-FFF2-40B4-BE49-F238E27FC236}">
                <a16:creationId xmlns:a16="http://schemas.microsoft.com/office/drawing/2014/main" id="{A1F20018-3200-56A9-AD63-9AC06A510954}"/>
              </a:ext>
            </a:extLst>
          </p:cNvPr>
          <p:cNvSpPr txBox="1"/>
          <p:nvPr/>
        </p:nvSpPr>
        <p:spPr>
          <a:xfrm rot="16200000">
            <a:off x="-1686067" y="2176885"/>
            <a:ext cx="5923430" cy="1569660"/>
          </a:xfrm>
          <a:prstGeom prst="rect">
            <a:avLst/>
          </a:prstGeom>
          <a:noFill/>
        </p:spPr>
        <p:txBody>
          <a:bodyPr wrap="square" rtlCol="0">
            <a:spAutoFit/>
          </a:bodyPr>
          <a:lstStyle/>
          <a:p>
            <a:r>
              <a:rPr lang="en-US" sz="4800" spc="50" dirty="0">
                <a:ln w="0">
                  <a:solidFill>
                    <a:srgbClr val="9966FF"/>
                  </a:solidFill>
                </a:ln>
                <a:solidFill>
                  <a:srgbClr val="9966FF"/>
                </a:solidFill>
                <a:latin typeface="Cooper Black" panose="0208090404030B020404" pitchFamily="18" charset="0"/>
                <a:ea typeface="+mj-ea"/>
                <a:cs typeface="Times New Roman" panose="02020603050405020304" pitchFamily="18" charset="0"/>
              </a:rPr>
              <a:t>Which companies adopt RISC-V?</a:t>
            </a:r>
          </a:p>
        </p:txBody>
      </p:sp>
      <p:graphicFrame>
        <p:nvGraphicFramePr>
          <p:cNvPr id="4" name="Diagram 3">
            <a:extLst>
              <a:ext uri="{FF2B5EF4-FFF2-40B4-BE49-F238E27FC236}">
                <a16:creationId xmlns:a16="http://schemas.microsoft.com/office/drawing/2014/main" id="{83CEF9ED-02B7-97CC-23B1-164C03DB7166}"/>
              </a:ext>
            </a:extLst>
          </p:cNvPr>
          <p:cNvGraphicFramePr/>
          <p:nvPr>
            <p:extLst>
              <p:ext uri="{D42A27DB-BD31-4B8C-83A1-F6EECF244321}">
                <p14:modId xmlns:p14="http://schemas.microsoft.com/office/powerpoint/2010/main" val="2416617494"/>
              </p:ext>
            </p:extLst>
          </p:nvPr>
        </p:nvGraphicFramePr>
        <p:xfrm>
          <a:off x="1822076" y="281387"/>
          <a:ext cx="10001970" cy="6295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90F18BF7-6893-C287-3A27-9702A0F3AB2C}"/>
              </a:ext>
            </a:extLst>
          </p:cNvPr>
          <p:cNvSpPr/>
          <p:nvPr/>
        </p:nvSpPr>
        <p:spPr>
          <a:xfrm>
            <a:off x="2707190" y="3098548"/>
            <a:ext cx="892977" cy="875392"/>
          </a:xfrm>
          <a:prstGeom prst="ellipse">
            <a:avLst/>
          </a:prstGeom>
          <a:blipFill rotWithShape="0">
            <a:blip r:embed="rId7"/>
            <a:srcRect/>
            <a:stretch>
              <a:fillRect/>
            </a:stretch>
          </a:blipFill>
        </p:spPr>
        <p:style>
          <a:lnRef idx="2">
            <a:schemeClr val="accent2">
              <a:hueOff val="1596027"/>
              <a:satOff val="-4850"/>
              <a:lumOff val="-65"/>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78373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6" name="Group 65">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70"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3"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3" name="TextBox 2">
            <a:extLst>
              <a:ext uri="{FF2B5EF4-FFF2-40B4-BE49-F238E27FC236}">
                <a16:creationId xmlns:a16="http://schemas.microsoft.com/office/drawing/2014/main" id="{BEFDFF79-22A0-E331-D59A-65CAC74EB8C8}"/>
              </a:ext>
            </a:extLst>
          </p:cNvPr>
          <p:cNvSpPr txBox="1"/>
          <p:nvPr/>
        </p:nvSpPr>
        <p:spPr>
          <a:xfrm>
            <a:off x="2663163" y="2676525"/>
            <a:ext cx="6858000" cy="1367896"/>
          </a:xfrm>
          <a:prstGeom prst="rect">
            <a:avLst/>
          </a:prstGeom>
        </p:spPr>
        <p:txBody>
          <a:bodyPr vert="horz" lIns="91440" tIns="45720" rIns="91440" bIns="45720" rtlCol="0" anchor="b">
            <a:noAutofit/>
          </a:bodyPr>
          <a:lstStyle/>
          <a:p>
            <a:pPr algn="ctr" defTabSz="914400">
              <a:lnSpc>
                <a:spcPct val="90000"/>
              </a:lnSpc>
              <a:spcBef>
                <a:spcPct val="0"/>
              </a:spcBef>
              <a:spcAft>
                <a:spcPts val="600"/>
              </a:spcAft>
            </a:pPr>
            <a:r>
              <a:rPr lang="en-US" sz="5400" b="1" cap="all" dirty="0">
                <a:solidFill>
                  <a:srgbClr val="00B050"/>
                </a:solidFill>
                <a:latin typeface="Aldhabi" panose="01000000000000000000" pitchFamily="2" charset="-78"/>
                <a:ea typeface="+mj-ea"/>
                <a:cs typeface="Aldhabi" panose="01000000000000000000" pitchFamily="2" charset="-78"/>
              </a:rPr>
              <a:t>ARM</a:t>
            </a:r>
          </a:p>
          <a:p>
            <a:pPr algn="ctr" defTabSz="914400">
              <a:lnSpc>
                <a:spcPct val="90000"/>
              </a:lnSpc>
              <a:spcBef>
                <a:spcPct val="0"/>
              </a:spcBef>
              <a:spcAft>
                <a:spcPts val="600"/>
              </a:spcAft>
            </a:pPr>
            <a:r>
              <a:rPr lang="en-US" sz="5400" b="1" cap="all" dirty="0">
                <a:solidFill>
                  <a:srgbClr val="00B050"/>
                </a:solidFill>
                <a:latin typeface="Aldhabi" panose="01000000000000000000" pitchFamily="2" charset="-78"/>
                <a:ea typeface="+mj-ea"/>
                <a:cs typeface="Aldhabi" panose="01000000000000000000" pitchFamily="2" charset="-78"/>
              </a:rPr>
              <a:t>A</a:t>
            </a:r>
            <a:r>
              <a:rPr lang="en-US" sz="5400" b="1" cap="all" dirty="0">
                <a:solidFill>
                  <a:srgbClr val="FFFFFF"/>
                </a:solidFill>
                <a:latin typeface="Aldhabi" panose="01000000000000000000" pitchFamily="2" charset="-78"/>
                <a:ea typeface="+mj-ea"/>
                <a:cs typeface="Aldhabi" panose="01000000000000000000" pitchFamily="2" charset="-78"/>
              </a:rPr>
              <a:t>dvanced </a:t>
            </a:r>
            <a:r>
              <a:rPr lang="en-US" sz="5400" b="1" cap="all" dirty="0">
                <a:solidFill>
                  <a:srgbClr val="00B050"/>
                </a:solidFill>
                <a:latin typeface="Aldhabi" panose="01000000000000000000" pitchFamily="2" charset="-78"/>
                <a:ea typeface="+mj-ea"/>
                <a:cs typeface="Aldhabi" panose="01000000000000000000" pitchFamily="2" charset="-78"/>
              </a:rPr>
              <a:t>R</a:t>
            </a:r>
            <a:r>
              <a:rPr lang="en-US" sz="5400" b="1" cap="all" dirty="0">
                <a:solidFill>
                  <a:srgbClr val="FFFFFF"/>
                </a:solidFill>
                <a:latin typeface="Aldhabi" panose="01000000000000000000" pitchFamily="2" charset="-78"/>
                <a:ea typeface="+mj-ea"/>
                <a:cs typeface="Aldhabi" panose="01000000000000000000" pitchFamily="2" charset="-78"/>
              </a:rPr>
              <a:t>ISC </a:t>
            </a:r>
            <a:r>
              <a:rPr lang="en-US" sz="5400" b="1" cap="all" dirty="0">
                <a:solidFill>
                  <a:srgbClr val="00B050"/>
                </a:solidFill>
                <a:latin typeface="Aldhabi" panose="01000000000000000000" pitchFamily="2" charset="-78"/>
                <a:ea typeface="+mj-ea"/>
                <a:cs typeface="Aldhabi" panose="01000000000000000000" pitchFamily="2" charset="-78"/>
              </a:rPr>
              <a:t>M</a:t>
            </a:r>
            <a:r>
              <a:rPr lang="en-US" sz="5400" b="1" cap="all" dirty="0">
                <a:solidFill>
                  <a:srgbClr val="FFFFFF"/>
                </a:solidFill>
                <a:latin typeface="Aldhabi" panose="01000000000000000000" pitchFamily="2" charset="-78"/>
                <a:ea typeface="+mj-ea"/>
                <a:cs typeface="Aldhabi" panose="01000000000000000000" pitchFamily="2" charset="-78"/>
              </a:rPr>
              <a:t>achines</a:t>
            </a:r>
          </a:p>
        </p:txBody>
      </p:sp>
    </p:spTree>
    <p:extLst>
      <p:ext uri="{BB962C8B-B14F-4D97-AF65-F5344CB8AC3E}">
        <p14:creationId xmlns:p14="http://schemas.microsoft.com/office/powerpoint/2010/main" val="2154950472"/>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9" name="Group 9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0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0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2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155" name="Rectangle 15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EFDFF79-22A0-E331-D59A-65CAC74EB8C8}"/>
              </a:ext>
            </a:extLst>
          </p:cNvPr>
          <p:cNvSpPr txBox="1"/>
          <p:nvPr/>
        </p:nvSpPr>
        <p:spPr>
          <a:xfrm>
            <a:off x="2513843" y="823915"/>
            <a:ext cx="6673775" cy="5407022"/>
          </a:xfrm>
          <a:prstGeom prst="rect">
            <a:avLst/>
          </a:prstGeom>
        </p:spPr>
        <p:txBody>
          <a:bodyPr vert="horz" lIns="91440" tIns="45720" rIns="91440" bIns="45720" rtlCol="0" anchor="b">
            <a:normAutofit fontScale="92500" lnSpcReduction="20000"/>
          </a:bodyPr>
          <a:lstStyle/>
          <a:p>
            <a:pPr defTabSz="914400">
              <a:lnSpc>
                <a:spcPct val="90000"/>
              </a:lnSpc>
              <a:spcBef>
                <a:spcPct val="0"/>
              </a:spcBef>
              <a:spcAft>
                <a:spcPts val="600"/>
              </a:spcAft>
            </a:pPr>
            <a:r>
              <a:rPr lang="en-US" sz="16600" b="1" cap="all" dirty="0">
                <a:solidFill>
                  <a:schemeClr val="accent1">
                    <a:lumMod val="50000"/>
                  </a:schemeClr>
                </a:solidFill>
                <a:latin typeface="Impact" panose="020B0806030902050204" pitchFamily="34" charset="0"/>
                <a:ea typeface="+mj-ea"/>
                <a:cs typeface="+mj-cs"/>
              </a:rPr>
              <a:t>ARM</a:t>
            </a:r>
          </a:p>
          <a:p>
            <a:pPr defTabSz="914400">
              <a:lnSpc>
                <a:spcPct val="90000"/>
              </a:lnSpc>
              <a:spcBef>
                <a:spcPct val="0"/>
              </a:spcBef>
              <a:spcAft>
                <a:spcPts val="600"/>
              </a:spcAft>
            </a:pPr>
            <a:r>
              <a:rPr lang="en-US" sz="16600" b="1" cap="all" dirty="0">
                <a:latin typeface="Impact" panose="020B0806030902050204" pitchFamily="34" charset="0"/>
                <a:ea typeface="+mj-ea"/>
                <a:cs typeface="+mj-cs"/>
              </a:rPr>
              <a:t>OR </a:t>
            </a:r>
          </a:p>
          <a:p>
            <a:pPr defTabSz="914400">
              <a:lnSpc>
                <a:spcPct val="90000"/>
              </a:lnSpc>
              <a:spcBef>
                <a:spcPct val="0"/>
              </a:spcBef>
              <a:spcAft>
                <a:spcPts val="600"/>
              </a:spcAft>
            </a:pPr>
            <a:r>
              <a:rPr lang="en-US" sz="16600" b="1" cap="all" dirty="0">
                <a:solidFill>
                  <a:srgbClr val="A7A7FF"/>
                </a:solidFill>
                <a:latin typeface="Impact" panose="020B0806030902050204" pitchFamily="34" charset="0"/>
                <a:ea typeface="+mj-ea"/>
                <a:cs typeface="+mj-cs"/>
              </a:rPr>
              <a:t>RISC-V</a:t>
            </a:r>
          </a:p>
        </p:txBody>
      </p:sp>
      <p:grpSp>
        <p:nvGrpSpPr>
          <p:cNvPr id="157" name="Group 15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5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291261903"/>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D0F611-8CD2-CA31-879F-3309D06ED13A}"/>
              </a:ext>
            </a:extLst>
          </p:cNvPr>
          <p:cNvSpPr>
            <a:spLocks noGrp="1"/>
          </p:cNvSpPr>
          <p:nvPr>
            <p:ph type="sldNum" sz="quarter" idx="12"/>
          </p:nvPr>
        </p:nvSpPr>
        <p:spPr>
          <a:xfrm>
            <a:off x="10276321" y="6138768"/>
            <a:ext cx="771089" cy="365125"/>
          </a:xfrm>
        </p:spPr>
        <p:txBody>
          <a:bodyPr/>
          <a:lstStyle/>
          <a:p>
            <a:fld id="{F4FAB6BF-40DC-425D-9FBF-182EC001560C}" type="slidenum">
              <a:rPr lang="en-US" smtClean="0"/>
              <a:t>81</a:t>
            </a:fld>
            <a:endParaRPr lang="en-US"/>
          </a:p>
        </p:txBody>
      </p:sp>
      <p:sp>
        <p:nvSpPr>
          <p:cNvPr id="6" name="Rectangle: Single Corner Snipped 5">
            <a:extLst>
              <a:ext uri="{FF2B5EF4-FFF2-40B4-BE49-F238E27FC236}">
                <a16:creationId xmlns:a16="http://schemas.microsoft.com/office/drawing/2014/main" id="{CB5901E0-BBCA-DD66-ECC8-8FB76D1B278A}"/>
              </a:ext>
            </a:extLst>
          </p:cNvPr>
          <p:cNvSpPr/>
          <p:nvPr/>
        </p:nvSpPr>
        <p:spPr>
          <a:xfrm>
            <a:off x="1424267" y="745190"/>
            <a:ext cx="9343465" cy="5480477"/>
          </a:xfrm>
          <a:custGeom>
            <a:avLst/>
            <a:gdLst>
              <a:gd name="connsiteX0" fmla="*/ 0 w 9343465"/>
              <a:gd name="connsiteY0" fmla="*/ 0 h 5480477"/>
              <a:gd name="connsiteX1" fmla="*/ 667390 w 9343465"/>
              <a:gd name="connsiteY1" fmla="*/ 0 h 5480477"/>
              <a:gd name="connsiteX2" fmla="*/ 1521650 w 9343465"/>
              <a:gd name="connsiteY2" fmla="*/ 0 h 5480477"/>
              <a:gd name="connsiteX3" fmla="*/ 2002171 w 9343465"/>
              <a:gd name="connsiteY3" fmla="*/ 0 h 5480477"/>
              <a:gd name="connsiteX4" fmla="*/ 2856431 w 9343465"/>
              <a:gd name="connsiteY4" fmla="*/ 0 h 5480477"/>
              <a:gd name="connsiteX5" fmla="*/ 3617256 w 9343465"/>
              <a:gd name="connsiteY5" fmla="*/ 0 h 5480477"/>
              <a:gd name="connsiteX6" fmla="*/ 4284646 w 9343465"/>
              <a:gd name="connsiteY6" fmla="*/ 0 h 5480477"/>
              <a:gd name="connsiteX7" fmla="*/ 4765167 w 9343465"/>
              <a:gd name="connsiteY7" fmla="*/ 0 h 5480477"/>
              <a:gd name="connsiteX8" fmla="*/ 5619427 w 9343465"/>
              <a:gd name="connsiteY8" fmla="*/ 0 h 5480477"/>
              <a:gd name="connsiteX9" fmla="*/ 6286817 w 9343465"/>
              <a:gd name="connsiteY9" fmla="*/ 0 h 5480477"/>
              <a:gd name="connsiteX10" fmla="*/ 6954208 w 9343465"/>
              <a:gd name="connsiteY10" fmla="*/ 0 h 5480477"/>
              <a:gd name="connsiteX11" fmla="*/ 7434729 w 9343465"/>
              <a:gd name="connsiteY11" fmla="*/ 0 h 5480477"/>
              <a:gd name="connsiteX12" fmla="*/ 7915250 w 9343465"/>
              <a:gd name="connsiteY12" fmla="*/ 0 h 5480477"/>
              <a:gd name="connsiteX13" fmla="*/ 8582640 w 9343465"/>
              <a:gd name="connsiteY13" fmla="*/ 0 h 5480477"/>
              <a:gd name="connsiteX14" fmla="*/ 9343465 w 9343465"/>
              <a:gd name="connsiteY14" fmla="*/ 0 h 5480477"/>
              <a:gd name="connsiteX15" fmla="*/ 9343465 w 9343465"/>
              <a:gd name="connsiteY15" fmla="*/ 0 h 5480477"/>
              <a:gd name="connsiteX16" fmla="*/ 9343465 w 9343465"/>
              <a:gd name="connsiteY16" fmla="*/ 520645 h 5480477"/>
              <a:gd name="connsiteX17" fmla="*/ 9343465 w 9343465"/>
              <a:gd name="connsiteY17" fmla="*/ 1260510 h 5480477"/>
              <a:gd name="connsiteX18" fmla="*/ 9343465 w 9343465"/>
              <a:gd name="connsiteY18" fmla="*/ 2055179 h 5480477"/>
              <a:gd name="connsiteX19" fmla="*/ 9343465 w 9343465"/>
              <a:gd name="connsiteY19" fmla="*/ 2849848 h 5480477"/>
              <a:gd name="connsiteX20" fmla="*/ 9343465 w 9343465"/>
              <a:gd name="connsiteY20" fmla="*/ 3480103 h 5480477"/>
              <a:gd name="connsiteX21" fmla="*/ 9343465 w 9343465"/>
              <a:gd name="connsiteY21" fmla="*/ 4055553 h 5480477"/>
              <a:gd name="connsiteX22" fmla="*/ 9343465 w 9343465"/>
              <a:gd name="connsiteY22" fmla="*/ 4631003 h 5480477"/>
              <a:gd name="connsiteX23" fmla="*/ 9343465 w 9343465"/>
              <a:gd name="connsiteY23" fmla="*/ 5480477 h 5480477"/>
              <a:gd name="connsiteX24" fmla="*/ 8862944 w 9343465"/>
              <a:gd name="connsiteY24" fmla="*/ 5480477 h 5480477"/>
              <a:gd name="connsiteX25" fmla="*/ 8288988 w 9343465"/>
              <a:gd name="connsiteY25" fmla="*/ 5480477 h 5480477"/>
              <a:gd name="connsiteX26" fmla="*/ 7901902 w 9343465"/>
              <a:gd name="connsiteY26" fmla="*/ 5480477 h 5480477"/>
              <a:gd name="connsiteX27" fmla="*/ 7514815 w 9343465"/>
              <a:gd name="connsiteY27" fmla="*/ 5480477 h 5480477"/>
              <a:gd name="connsiteX28" fmla="*/ 6847425 w 9343465"/>
              <a:gd name="connsiteY28" fmla="*/ 5480477 h 5480477"/>
              <a:gd name="connsiteX29" fmla="*/ 6086600 w 9343465"/>
              <a:gd name="connsiteY29" fmla="*/ 5480477 h 5480477"/>
              <a:gd name="connsiteX30" fmla="*/ 5606079 w 9343465"/>
              <a:gd name="connsiteY30" fmla="*/ 5480477 h 5480477"/>
              <a:gd name="connsiteX31" fmla="*/ 4938689 w 9343465"/>
              <a:gd name="connsiteY31" fmla="*/ 5480477 h 5480477"/>
              <a:gd name="connsiteX32" fmla="*/ 4177864 w 9343465"/>
              <a:gd name="connsiteY32" fmla="*/ 5480477 h 5480477"/>
              <a:gd name="connsiteX33" fmla="*/ 3323604 w 9343465"/>
              <a:gd name="connsiteY33" fmla="*/ 5480477 h 5480477"/>
              <a:gd name="connsiteX34" fmla="*/ 2936518 w 9343465"/>
              <a:gd name="connsiteY34" fmla="*/ 5480477 h 5480477"/>
              <a:gd name="connsiteX35" fmla="*/ 2269127 w 9343465"/>
              <a:gd name="connsiteY35" fmla="*/ 5480477 h 5480477"/>
              <a:gd name="connsiteX36" fmla="*/ 1601737 w 9343465"/>
              <a:gd name="connsiteY36" fmla="*/ 5480477 h 5480477"/>
              <a:gd name="connsiteX37" fmla="*/ 934347 w 9343465"/>
              <a:gd name="connsiteY37" fmla="*/ 5480477 h 5480477"/>
              <a:gd name="connsiteX38" fmla="*/ 0 w 9343465"/>
              <a:gd name="connsiteY38" fmla="*/ 5480477 h 5480477"/>
              <a:gd name="connsiteX39" fmla="*/ 0 w 9343465"/>
              <a:gd name="connsiteY39" fmla="*/ 4905027 h 5480477"/>
              <a:gd name="connsiteX40" fmla="*/ 0 w 9343465"/>
              <a:gd name="connsiteY40" fmla="*/ 4219967 h 5480477"/>
              <a:gd name="connsiteX41" fmla="*/ 0 w 9343465"/>
              <a:gd name="connsiteY41" fmla="*/ 3699322 h 5480477"/>
              <a:gd name="connsiteX42" fmla="*/ 0 w 9343465"/>
              <a:gd name="connsiteY42" fmla="*/ 3069067 h 5480477"/>
              <a:gd name="connsiteX43" fmla="*/ 0 w 9343465"/>
              <a:gd name="connsiteY43" fmla="*/ 2329203 h 5480477"/>
              <a:gd name="connsiteX44" fmla="*/ 0 w 9343465"/>
              <a:gd name="connsiteY44" fmla="*/ 1534534 h 5480477"/>
              <a:gd name="connsiteX45" fmla="*/ 0 w 9343465"/>
              <a:gd name="connsiteY45" fmla="*/ 739864 h 5480477"/>
              <a:gd name="connsiteX46" fmla="*/ 0 w 9343465"/>
              <a:gd name="connsiteY46" fmla="*/ 0 h 548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343465" h="5480477" fill="none" extrusionOk="0">
                <a:moveTo>
                  <a:pt x="0" y="0"/>
                </a:moveTo>
                <a:cubicBezTo>
                  <a:pt x="312479" y="17070"/>
                  <a:pt x="467253" y="-23828"/>
                  <a:pt x="667390" y="0"/>
                </a:cubicBezTo>
                <a:cubicBezTo>
                  <a:pt x="867527" y="23828"/>
                  <a:pt x="1111208" y="-15479"/>
                  <a:pt x="1521650" y="0"/>
                </a:cubicBezTo>
                <a:cubicBezTo>
                  <a:pt x="1932092" y="15479"/>
                  <a:pt x="1831138" y="-13400"/>
                  <a:pt x="2002171" y="0"/>
                </a:cubicBezTo>
                <a:cubicBezTo>
                  <a:pt x="2173204" y="13400"/>
                  <a:pt x="2569828" y="-8306"/>
                  <a:pt x="2856431" y="0"/>
                </a:cubicBezTo>
                <a:cubicBezTo>
                  <a:pt x="3143034" y="8306"/>
                  <a:pt x="3361390" y="-360"/>
                  <a:pt x="3617256" y="0"/>
                </a:cubicBezTo>
                <a:cubicBezTo>
                  <a:pt x="3873122" y="360"/>
                  <a:pt x="4090141" y="4709"/>
                  <a:pt x="4284646" y="0"/>
                </a:cubicBezTo>
                <a:cubicBezTo>
                  <a:pt x="4479151" y="-4709"/>
                  <a:pt x="4654371" y="-17141"/>
                  <a:pt x="4765167" y="0"/>
                </a:cubicBezTo>
                <a:cubicBezTo>
                  <a:pt x="4875963" y="17141"/>
                  <a:pt x="5267048" y="-36253"/>
                  <a:pt x="5619427" y="0"/>
                </a:cubicBezTo>
                <a:cubicBezTo>
                  <a:pt x="5971806" y="36253"/>
                  <a:pt x="6085116" y="-10415"/>
                  <a:pt x="6286817" y="0"/>
                </a:cubicBezTo>
                <a:cubicBezTo>
                  <a:pt x="6488518" y="10415"/>
                  <a:pt x="6648244" y="-3263"/>
                  <a:pt x="6954208" y="0"/>
                </a:cubicBezTo>
                <a:cubicBezTo>
                  <a:pt x="7260172" y="3263"/>
                  <a:pt x="7272323" y="-5250"/>
                  <a:pt x="7434729" y="0"/>
                </a:cubicBezTo>
                <a:cubicBezTo>
                  <a:pt x="7597135" y="5250"/>
                  <a:pt x="7710886" y="3172"/>
                  <a:pt x="7915250" y="0"/>
                </a:cubicBezTo>
                <a:cubicBezTo>
                  <a:pt x="8119614" y="-3172"/>
                  <a:pt x="8443947" y="-30573"/>
                  <a:pt x="8582640" y="0"/>
                </a:cubicBezTo>
                <a:cubicBezTo>
                  <a:pt x="8721333" y="30573"/>
                  <a:pt x="9017617" y="28450"/>
                  <a:pt x="9343465" y="0"/>
                </a:cubicBezTo>
                <a:lnTo>
                  <a:pt x="9343465" y="0"/>
                </a:lnTo>
                <a:cubicBezTo>
                  <a:pt x="9321682" y="233653"/>
                  <a:pt x="9356394" y="343231"/>
                  <a:pt x="9343465" y="520645"/>
                </a:cubicBezTo>
                <a:cubicBezTo>
                  <a:pt x="9330536" y="698059"/>
                  <a:pt x="9351387" y="898246"/>
                  <a:pt x="9343465" y="1260510"/>
                </a:cubicBezTo>
                <a:cubicBezTo>
                  <a:pt x="9335543" y="1622775"/>
                  <a:pt x="9356822" y="1750368"/>
                  <a:pt x="9343465" y="2055179"/>
                </a:cubicBezTo>
                <a:cubicBezTo>
                  <a:pt x="9330108" y="2359990"/>
                  <a:pt x="9331783" y="2595489"/>
                  <a:pt x="9343465" y="2849848"/>
                </a:cubicBezTo>
                <a:cubicBezTo>
                  <a:pt x="9355147" y="3104207"/>
                  <a:pt x="9317539" y="3317798"/>
                  <a:pt x="9343465" y="3480103"/>
                </a:cubicBezTo>
                <a:cubicBezTo>
                  <a:pt x="9369391" y="3642408"/>
                  <a:pt x="9323799" y="3821649"/>
                  <a:pt x="9343465" y="4055553"/>
                </a:cubicBezTo>
                <a:cubicBezTo>
                  <a:pt x="9363132" y="4289457"/>
                  <a:pt x="9321044" y="4351130"/>
                  <a:pt x="9343465" y="4631003"/>
                </a:cubicBezTo>
                <a:cubicBezTo>
                  <a:pt x="9365887" y="4910876"/>
                  <a:pt x="9372108" y="5139764"/>
                  <a:pt x="9343465" y="5480477"/>
                </a:cubicBezTo>
                <a:cubicBezTo>
                  <a:pt x="9189644" y="5478063"/>
                  <a:pt x="9015923" y="5479695"/>
                  <a:pt x="8862944" y="5480477"/>
                </a:cubicBezTo>
                <a:cubicBezTo>
                  <a:pt x="8709965" y="5481259"/>
                  <a:pt x="8568618" y="5509130"/>
                  <a:pt x="8288988" y="5480477"/>
                </a:cubicBezTo>
                <a:cubicBezTo>
                  <a:pt x="8009358" y="5451824"/>
                  <a:pt x="8014624" y="5470558"/>
                  <a:pt x="7901902" y="5480477"/>
                </a:cubicBezTo>
                <a:cubicBezTo>
                  <a:pt x="7789180" y="5490396"/>
                  <a:pt x="7645767" y="5473449"/>
                  <a:pt x="7514815" y="5480477"/>
                </a:cubicBezTo>
                <a:cubicBezTo>
                  <a:pt x="7383863" y="5487505"/>
                  <a:pt x="7066325" y="5510472"/>
                  <a:pt x="6847425" y="5480477"/>
                </a:cubicBezTo>
                <a:cubicBezTo>
                  <a:pt x="6628525" y="5450483"/>
                  <a:pt x="6257331" y="5496242"/>
                  <a:pt x="6086600" y="5480477"/>
                </a:cubicBezTo>
                <a:cubicBezTo>
                  <a:pt x="5915870" y="5464712"/>
                  <a:pt x="5845000" y="5474442"/>
                  <a:pt x="5606079" y="5480477"/>
                </a:cubicBezTo>
                <a:cubicBezTo>
                  <a:pt x="5367158" y="5486512"/>
                  <a:pt x="5097707" y="5499926"/>
                  <a:pt x="4938689" y="5480477"/>
                </a:cubicBezTo>
                <a:cubicBezTo>
                  <a:pt x="4779671" y="5461029"/>
                  <a:pt x="4525256" y="5506929"/>
                  <a:pt x="4177864" y="5480477"/>
                </a:cubicBezTo>
                <a:cubicBezTo>
                  <a:pt x="3830472" y="5454025"/>
                  <a:pt x="3579413" y="5476730"/>
                  <a:pt x="3323604" y="5480477"/>
                </a:cubicBezTo>
                <a:cubicBezTo>
                  <a:pt x="3067795" y="5484224"/>
                  <a:pt x="3079258" y="5484299"/>
                  <a:pt x="2936518" y="5480477"/>
                </a:cubicBezTo>
                <a:cubicBezTo>
                  <a:pt x="2793778" y="5476655"/>
                  <a:pt x="2452242" y="5465591"/>
                  <a:pt x="2269127" y="5480477"/>
                </a:cubicBezTo>
                <a:cubicBezTo>
                  <a:pt x="2086012" y="5495363"/>
                  <a:pt x="1848930" y="5498081"/>
                  <a:pt x="1601737" y="5480477"/>
                </a:cubicBezTo>
                <a:cubicBezTo>
                  <a:pt x="1354544" y="5462874"/>
                  <a:pt x="1150048" y="5500985"/>
                  <a:pt x="934347" y="5480477"/>
                </a:cubicBezTo>
                <a:cubicBezTo>
                  <a:pt x="718646" y="5459970"/>
                  <a:pt x="196236" y="5443603"/>
                  <a:pt x="0" y="5480477"/>
                </a:cubicBezTo>
                <a:cubicBezTo>
                  <a:pt x="353" y="5301031"/>
                  <a:pt x="-25936" y="5047143"/>
                  <a:pt x="0" y="4905027"/>
                </a:cubicBezTo>
                <a:cubicBezTo>
                  <a:pt x="25936" y="4762911"/>
                  <a:pt x="-24123" y="4402950"/>
                  <a:pt x="0" y="4219967"/>
                </a:cubicBezTo>
                <a:cubicBezTo>
                  <a:pt x="24123" y="4036984"/>
                  <a:pt x="-21758" y="3896520"/>
                  <a:pt x="0" y="3699322"/>
                </a:cubicBezTo>
                <a:cubicBezTo>
                  <a:pt x="21758" y="3502125"/>
                  <a:pt x="-18693" y="3237751"/>
                  <a:pt x="0" y="3069067"/>
                </a:cubicBezTo>
                <a:cubicBezTo>
                  <a:pt x="18693" y="2900384"/>
                  <a:pt x="29500" y="2681783"/>
                  <a:pt x="0" y="2329203"/>
                </a:cubicBezTo>
                <a:cubicBezTo>
                  <a:pt x="-29500" y="1976623"/>
                  <a:pt x="8759" y="1708622"/>
                  <a:pt x="0" y="1534534"/>
                </a:cubicBezTo>
                <a:cubicBezTo>
                  <a:pt x="-8759" y="1360446"/>
                  <a:pt x="2835" y="1090115"/>
                  <a:pt x="0" y="739864"/>
                </a:cubicBezTo>
                <a:cubicBezTo>
                  <a:pt x="-2835" y="389613"/>
                  <a:pt x="-15683" y="250855"/>
                  <a:pt x="0" y="0"/>
                </a:cubicBezTo>
                <a:close/>
              </a:path>
              <a:path w="9343465" h="5480477" stroke="0" extrusionOk="0">
                <a:moveTo>
                  <a:pt x="0" y="0"/>
                </a:moveTo>
                <a:cubicBezTo>
                  <a:pt x="157627" y="17840"/>
                  <a:pt x="253398" y="22027"/>
                  <a:pt x="480521" y="0"/>
                </a:cubicBezTo>
                <a:cubicBezTo>
                  <a:pt x="707644" y="-22027"/>
                  <a:pt x="891515" y="24506"/>
                  <a:pt x="1054477" y="0"/>
                </a:cubicBezTo>
                <a:cubicBezTo>
                  <a:pt x="1217439" y="-24506"/>
                  <a:pt x="1427084" y="13769"/>
                  <a:pt x="1721867" y="0"/>
                </a:cubicBezTo>
                <a:cubicBezTo>
                  <a:pt x="2016650" y="-13769"/>
                  <a:pt x="2062059" y="13170"/>
                  <a:pt x="2295823" y="0"/>
                </a:cubicBezTo>
                <a:cubicBezTo>
                  <a:pt x="2529587" y="-13170"/>
                  <a:pt x="2828522" y="36004"/>
                  <a:pt x="3056648" y="0"/>
                </a:cubicBezTo>
                <a:cubicBezTo>
                  <a:pt x="3284775" y="-36004"/>
                  <a:pt x="3294221" y="-8939"/>
                  <a:pt x="3443734" y="0"/>
                </a:cubicBezTo>
                <a:cubicBezTo>
                  <a:pt x="3593247" y="8939"/>
                  <a:pt x="3972645" y="-37683"/>
                  <a:pt x="4204559" y="0"/>
                </a:cubicBezTo>
                <a:cubicBezTo>
                  <a:pt x="4436473" y="37683"/>
                  <a:pt x="4643398" y="22920"/>
                  <a:pt x="4965384" y="0"/>
                </a:cubicBezTo>
                <a:cubicBezTo>
                  <a:pt x="5287371" y="-22920"/>
                  <a:pt x="5368771" y="3729"/>
                  <a:pt x="5726209" y="0"/>
                </a:cubicBezTo>
                <a:cubicBezTo>
                  <a:pt x="6083647" y="-3729"/>
                  <a:pt x="5989429" y="-7406"/>
                  <a:pt x="6206730" y="0"/>
                </a:cubicBezTo>
                <a:cubicBezTo>
                  <a:pt x="6424031" y="7406"/>
                  <a:pt x="6407270" y="-16939"/>
                  <a:pt x="6593817" y="0"/>
                </a:cubicBezTo>
                <a:cubicBezTo>
                  <a:pt x="6780364" y="16939"/>
                  <a:pt x="7225846" y="17419"/>
                  <a:pt x="7448076" y="0"/>
                </a:cubicBezTo>
                <a:cubicBezTo>
                  <a:pt x="7670306" y="-17419"/>
                  <a:pt x="8040665" y="16774"/>
                  <a:pt x="8208901" y="0"/>
                </a:cubicBezTo>
                <a:cubicBezTo>
                  <a:pt x="8377137" y="-16774"/>
                  <a:pt x="8435676" y="-13016"/>
                  <a:pt x="8595988" y="0"/>
                </a:cubicBezTo>
                <a:cubicBezTo>
                  <a:pt x="8756300" y="13016"/>
                  <a:pt x="9141251" y="-21839"/>
                  <a:pt x="9343465" y="0"/>
                </a:cubicBezTo>
                <a:lnTo>
                  <a:pt x="9343465" y="0"/>
                </a:lnTo>
                <a:cubicBezTo>
                  <a:pt x="9371220" y="199465"/>
                  <a:pt x="9352379" y="354770"/>
                  <a:pt x="9343465" y="630255"/>
                </a:cubicBezTo>
                <a:cubicBezTo>
                  <a:pt x="9334551" y="905740"/>
                  <a:pt x="9313362" y="1156419"/>
                  <a:pt x="9343465" y="1315314"/>
                </a:cubicBezTo>
                <a:cubicBezTo>
                  <a:pt x="9373568" y="1474209"/>
                  <a:pt x="9359935" y="1761423"/>
                  <a:pt x="9343465" y="2055179"/>
                </a:cubicBezTo>
                <a:cubicBezTo>
                  <a:pt x="9326995" y="2348935"/>
                  <a:pt x="9322622" y="2514467"/>
                  <a:pt x="9343465" y="2630629"/>
                </a:cubicBezTo>
                <a:cubicBezTo>
                  <a:pt x="9364309" y="2746791"/>
                  <a:pt x="9360938" y="3119879"/>
                  <a:pt x="9343465" y="3425298"/>
                </a:cubicBezTo>
                <a:cubicBezTo>
                  <a:pt x="9325992" y="3730717"/>
                  <a:pt x="9312087" y="3824662"/>
                  <a:pt x="9343465" y="4110358"/>
                </a:cubicBezTo>
                <a:cubicBezTo>
                  <a:pt x="9374843" y="4396054"/>
                  <a:pt x="9373512" y="4465557"/>
                  <a:pt x="9343465" y="4740613"/>
                </a:cubicBezTo>
                <a:cubicBezTo>
                  <a:pt x="9313418" y="5015670"/>
                  <a:pt x="9316764" y="5185478"/>
                  <a:pt x="9343465" y="5480477"/>
                </a:cubicBezTo>
                <a:cubicBezTo>
                  <a:pt x="9109859" y="5502755"/>
                  <a:pt x="9100980" y="5495186"/>
                  <a:pt x="8862944" y="5480477"/>
                </a:cubicBezTo>
                <a:cubicBezTo>
                  <a:pt x="8624908" y="5465768"/>
                  <a:pt x="8226635" y="5501783"/>
                  <a:pt x="8008684" y="5480477"/>
                </a:cubicBezTo>
                <a:cubicBezTo>
                  <a:pt x="7790733" y="5459171"/>
                  <a:pt x="7558422" y="5465400"/>
                  <a:pt x="7434729" y="5480477"/>
                </a:cubicBezTo>
                <a:cubicBezTo>
                  <a:pt x="7311037" y="5495554"/>
                  <a:pt x="7066051" y="5467507"/>
                  <a:pt x="6767338" y="5480477"/>
                </a:cubicBezTo>
                <a:cubicBezTo>
                  <a:pt x="6468625" y="5493447"/>
                  <a:pt x="6349599" y="5487657"/>
                  <a:pt x="6006513" y="5480477"/>
                </a:cubicBezTo>
                <a:cubicBezTo>
                  <a:pt x="5663427" y="5473297"/>
                  <a:pt x="5629584" y="5466515"/>
                  <a:pt x="5525992" y="5480477"/>
                </a:cubicBezTo>
                <a:cubicBezTo>
                  <a:pt x="5422400" y="5494439"/>
                  <a:pt x="4926520" y="5443443"/>
                  <a:pt x="4765167" y="5480477"/>
                </a:cubicBezTo>
                <a:cubicBezTo>
                  <a:pt x="4603814" y="5517511"/>
                  <a:pt x="4368894" y="5504982"/>
                  <a:pt x="4004342" y="5480477"/>
                </a:cubicBezTo>
                <a:cubicBezTo>
                  <a:pt x="3639790" y="5455972"/>
                  <a:pt x="3547887" y="5508879"/>
                  <a:pt x="3430386" y="5480477"/>
                </a:cubicBezTo>
                <a:cubicBezTo>
                  <a:pt x="3312885" y="5452075"/>
                  <a:pt x="2964411" y="5442976"/>
                  <a:pt x="2576127" y="5480477"/>
                </a:cubicBezTo>
                <a:cubicBezTo>
                  <a:pt x="2187843" y="5517978"/>
                  <a:pt x="1938947" y="5516529"/>
                  <a:pt x="1721867" y="5480477"/>
                </a:cubicBezTo>
                <a:cubicBezTo>
                  <a:pt x="1504787" y="5444425"/>
                  <a:pt x="1209650" y="5474171"/>
                  <a:pt x="1054477" y="5480477"/>
                </a:cubicBezTo>
                <a:cubicBezTo>
                  <a:pt x="899304" y="5486784"/>
                  <a:pt x="699789" y="5503789"/>
                  <a:pt x="573956" y="5480477"/>
                </a:cubicBezTo>
                <a:cubicBezTo>
                  <a:pt x="448123" y="5457165"/>
                  <a:pt x="177666" y="5469119"/>
                  <a:pt x="0" y="5480477"/>
                </a:cubicBezTo>
                <a:cubicBezTo>
                  <a:pt x="9177" y="5307955"/>
                  <a:pt x="15470" y="5076575"/>
                  <a:pt x="0" y="4905027"/>
                </a:cubicBezTo>
                <a:cubicBezTo>
                  <a:pt x="-15470" y="4733479"/>
                  <a:pt x="-28527" y="4512435"/>
                  <a:pt x="0" y="4329577"/>
                </a:cubicBezTo>
                <a:cubicBezTo>
                  <a:pt x="28527" y="4146719"/>
                  <a:pt x="23864" y="3974688"/>
                  <a:pt x="0" y="3754127"/>
                </a:cubicBezTo>
                <a:cubicBezTo>
                  <a:pt x="-23864" y="3533566"/>
                  <a:pt x="19854" y="3278078"/>
                  <a:pt x="0" y="3069067"/>
                </a:cubicBezTo>
                <a:cubicBezTo>
                  <a:pt x="-19854" y="2860056"/>
                  <a:pt x="-1256" y="2709523"/>
                  <a:pt x="0" y="2493617"/>
                </a:cubicBezTo>
                <a:cubicBezTo>
                  <a:pt x="1256" y="2277711"/>
                  <a:pt x="36563" y="1907954"/>
                  <a:pt x="0" y="1753753"/>
                </a:cubicBezTo>
                <a:cubicBezTo>
                  <a:pt x="-36563" y="1599552"/>
                  <a:pt x="28271" y="1340654"/>
                  <a:pt x="0" y="1123498"/>
                </a:cubicBezTo>
                <a:cubicBezTo>
                  <a:pt x="-28271" y="906343"/>
                  <a:pt x="33725" y="459320"/>
                  <a:pt x="0" y="0"/>
                </a:cubicBezTo>
                <a:close/>
              </a:path>
            </a:pathLst>
          </a:custGeom>
          <a:solidFill>
            <a:schemeClr val="accent2">
              <a:lumMod val="60000"/>
              <a:lumOff val="40000"/>
            </a:schemeClr>
          </a:solidFill>
          <a:ln w="28575">
            <a:solidFill>
              <a:schemeClr val="accent2">
                <a:lumMod val="50000"/>
              </a:schemeClr>
            </a:solidFill>
            <a:extLst>
              <a:ext uri="{C807C97D-BFC1-408E-A445-0C87EB9F89A2}">
                <ask:lineSketchStyleProps xmlns:ask="http://schemas.microsoft.com/office/drawing/2018/sketchyshapes" sd="859672703">
                  <a:prstGeom prst="snip1Rect">
                    <a:avLst>
                      <a:gd name="adj"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CA84F7C-C4D0-69B2-9A2E-5F1B838E417E}"/>
              </a:ext>
            </a:extLst>
          </p:cNvPr>
          <p:cNvCxnSpPr>
            <a:cxnSpLocks/>
            <a:stCxn id="6" idx="3"/>
          </p:cNvCxnSpPr>
          <p:nvPr/>
        </p:nvCxnSpPr>
        <p:spPr>
          <a:xfrm>
            <a:off x="6096000" y="745190"/>
            <a:ext cx="0" cy="30554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EED060C6-8AD2-2948-47F8-B975577A82F7}"/>
              </a:ext>
            </a:extLst>
          </p:cNvPr>
          <p:cNvSpPr/>
          <p:nvPr/>
        </p:nvSpPr>
        <p:spPr>
          <a:xfrm rot="18676352">
            <a:off x="862998" y="938982"/>
            <a:ext cx="1728163" cy="490818"/>
          </a:xfrm>
          <a:prstGeom prst="parallelogram">
            <a:avLst>
              <a:gd name="adj" fmla="val 0"/>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a:solidFill>
                    <a:schemeClr val="accent1">
                      <a:lumMod val="50000"/>
                    </a:schemeClr>
                  </a:solidFill>
                </a:ln>
                <a:solidFill>
                  <a:schemeClr val="accent1">
                    <a:lumMod val="50000"/>
                  </a:schemeClr>
                </a:solidFill>
                <a:latin typeface="Jumble" panose="02000503000000020004" pitchFamily="2" charset="0"/>
              </a:rPr>
              <a:t>ARM</a:t>
            </a:r>
          </a:p>
        </p:txBody>
      </p:sp>
      <p:sp>
        <p:nvSpPr>
          <p:cNvPr id="17" name="Parallelogram 16">
            <a:extLst>
              <a:ext uri="{FF2B5EF4-FFF2-40B4-BE49-F238E27FC236}">
                <a16:creationId xmlns:a16="http://schemas.microsoft.com/office/drawing/2014/main" id="{0CB7084E-0426-10A3-BCF5-20EB46589E5C}"/>
              </a:ext>
            </a:extLst>
          </p:cNvPr>
          <p:cNvSpPr/>
          <p:nvPr/>
        </p:nvSpPr>
        <p:spPr>
          <a:xfrm rot="2392992">
            <a:off x="9363556" y="938981"/>
            <a:ext cx="2097736" cy="490818"/>
          </a:xfrm>
          <a:prstGeom prst="parallelogram">
            <a:avLst>
              <a:gd name="adj" fmla="val 0"/>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ln>
                  <a:solidFill>
                    <a:schemeClr val="accent3">
                      <a:lumMod val="50000"/>
                    </a:schemeClr>
                  </a:solidFill>
                </a:ln>
                <a:solidFill>
                  <a:schemeClr val="accent3">
                    <a:lumMod val="50000"/>
                  </a:schemeClr>
                </a:solidFill>
                <a:latin typeface="Jumble" panose="02000503000000020004" pitchFamily="2" charset="0"/>
              </a:rPr>
              <a:t>RISC-V</a:t>
            </a:r>
          </a:p>
        </p:txBody>
      </p:sp>
      <p:sp>
        <p:nvSpPr>
          <p:cNvPr id="18" name="TextBox 17">
            <a:extLst>
              <a:ext uri="{FF2B5EF4-FFF2-40B4-BE49-F238E27FC236}">
                <a16:creationId xmlns:a16="http://schemas.microsoft.com/office/drawing/2014/main" id="{638265E4-30AD-F1D2-131A-907985EAB532}"/>
              </a:ext>
            </a:extLst>
          </p:cNvPr>
          <p:cNvSpPr txBox="1"/>
          <p:nvPr/>
        </p:nvSpPr>
        <p:spPr>
          <a:xfrm>
            <a:off x="6299639" y="1589597"/>
            <a:ext cx="4547924" cy="2215991"/>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Focuses on a minimalistic, modular, and extensible instruction set. This allows </a:t>
            </a:r>
          </a:p>
          <a:p>
            <a:r>
              <a:rPr lang="en-US" sz="2300" dirty="0">
                <a:ln>
                  <a:solidFill>
                    <a:srgbClr val="002060"/>
                  </a:solidFill>
                </a:ln>
                <a:solidFill>
                  <a:srgbClr val="002060"/>
                </a:solidFill>
                <a:latin typeface="DaunPenh" panose="01010101010101010101" pitchFamily="2" charset="0"/>
                <a:cs typeface="DaunPenh" panose="01010101010101010101" pitchFamily="2" charset="0"/>
              </a:rPr>
              <a:t>RISC-V designers to implement only the instructions they need for their specific application, potentially resulting in more efficient and tailored processor designs.</a:t>
            </a:r>
          </a:p>
        </p:txBody>
      </p:sp>
      <p:sp>
        <p:nvSpPr>
          <p:cNvPr id="20" name="TextBox 19">
            <a:extLst>
              <a:ext uri="{FF2B5EF4-FFF2-40B4-BE49-F238E27FC236}">
                <a16:creationId xmlns:a16="http://schemas.microsoft.com/office/drawing/2014/main" id="{FE458EDC-1B99-EC02-75F8-FC0C55DE9DD6}"/>
              </a:ext>
            </a:extLst>
          </p:cNvPr>
          <p:cNvSpPr txBox="1"/>
          <p:nvPr/>
        </p:nvSpPr>
        <p:spPr>
          <a:xfrm>
            <a:off x="1989720" y="1153228"/>
            <a:ext cx="1508858"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Instruction Set</a:t>
            </a:r>
          </a:p>
        </p:txBody>
      </p:sp>
      <p:sp>
        <p:nvSpPr>
          <p:cNvPr id="22" name="TextBox 21">
            <a:extLst>
              <a:ext uri="{FF2B5EF4-FFF2-40B4-BE49-F238E27FC236}">
                <a16:creationId xmlns:a16="http://schemas.microsoft.com/office/drawing/2014/main" id="{A9669106-9450-6B94-0CE8-E4BC26F18A45}"/>
              </a:ext>
            </a:extLst>
          </p:cNvPr>
          <p:cNvSpPr txBox="1"/>
          <p:nvPr/>
        </p:nvSpPr>
        <p:spPr>
          <a:xfrm>
            <a:off x="2004723" y="1538333"/>
            <a:ext cx="4008353" cy="1154162"/>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Has a more extensive instruction set with a larger number of instructions and addressing </a:t>
            </a:r>
          </a:p>
          <a:p>
            <a:r>
              <a:rPr lang="en-US" sz="2300" dirty="0">
                <a:ln>
                  <a:solidFill>
                    <a:srgbClr val="002060"/>
                  </a:solidFill>
                </a:ln>
                <a:solidFill>
                  <a:srgbClr val="002060"/>
                </a:solidFill>
                <a:latin typeface="DaunPenh" panose="01010101010101010101" pitchFamily="2" charset="0"/>
                <a:cs typeface="DaunPenh" panose="01010101010101010101" pitchFamily="2" charset="0"/>
              </a:rPr>
              <a:t>Modes.</a:t>
            </a:r>
          </a:p>
        </p:txBody>
      </p:sp>
      <p:sp>
        <p:nvSpPr>
          <p:cNvPr id="25" name="TextBox 24">
            <a:extLst>
              <a:ext uri="{FF2B5EF4-FFF2-40B4-BE49-F238E27FC236}">
                <a16:creationId xmlns:a16="http://schemas.microsoft.com/office/drawing/2014/main" id="{459433AA-BAE3-8EF0-8631-980DB5D2C46B}"/>
              </a:ext>
            </a:extLst>
          </p:cNvPr>
          <p:cNvSpPr txBox="1"/>
          <p:nvPr/>
        </p:nvSpPr>
        <p:spPr>
          <a:xfrm>
            <a:off x="6302900" y="1143321"/>
            <a:ext cx="1563628"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Instruction Set</a:t>
            </a:r>
          </a:p>
        </p:txBody>
      </p:sp>
      <p:cxnSp>
        <p:nvCxnSpPr>
          <p:cNvPr id="28" name="Straight Connector 27">
            <a:extLst>
              <a:ext uri="{FF2B5EF4-FFF2-40B4-BE49-F238E27FC236}">
                <a16:creationId xmlns:a16="http://schemas.microsoft.com/office/drawing/2014/main" id="{22285A31-2524-EB54-1B42-09FDBA81AC60}"/>
              </a:ext>
            </a:extLst>
          </p:cNvPr>
          <p:cNvCxnSpPr/>
          <p:nvPr/>
        </p:nvCxnSpPr>
        <p:spPr>
          <a:xfrm>
            <a:off x="1424267" y="3800685"/>
            <a:ext cx="9343465" cy="9807"/>
          </a:xfrm>
          <a:prstGeom prst="line">
            <a:avLst/>
          </a:prstGeom>
          <a:ln w="190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C54FC07-EEF2-CFA3-9A63-DE5AD0A33588}"/>
              </a:ext>
            </a:extLst>
          </p:cNvPr>
          <p:cNvSpPr txBox="1"/>
          <p:nvPr/>
        </p:nvSpPr>
        <p:spPr>
          <a:xfrm>
            <a:off x="1989720" y="4456328"/>
            <a:ext cx="8566221" cy="1508105"/>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RISC-V's open-source nature and modular ISA design allow for more customization and </a:t>
            </a:r>
          </a:p>
          <a:p>
            <a:r>
              <a:rPr lang="en-US" sz="2300" dirty="0">
                <a:ln>
                  <a:solidFill>
                    <a:srgbClr val="002060"/>
                  </a:solidFill>
                </a:ln>
                <a:solidFill>
                  <a:srgbClr val="002060"/>
                </a:solidFill>
                <a:latin typeface="DaunPenh" panose="01010101010101010101" pitchFamily="2" charset="0"/>
                <a:cs typeface="DaunPenh" panose="01010101010101010101" pitchFamily="2" charset="0"/>
              </a:rPr>
              <a:t>flexibility in processor design compared to ARM. Companies and researchers can develop custom </a:t>
            </a:r>
          </a:p>
          <a:p>
            <a:r>
              <a:rPr lang="en-US" sz="2300" dirty="0">
                <a:ln>
                  <a:solidFill>
                    <a:srgbClr val="002060"/>
                  </a:solidFill>
                </a:ln>
                <a:solidFill>
                  <a:srgbClr val="002060"/>
                </a:solidFill>
                <a:latin typeface="DaunPenh" panose="01010101010101010101" pitchFamily="2" charset="0"/>
                <a:cs typeface="DaunPenh" panose="01010101010101010101" pitchFamily="2" charset="0"/>
              </a:rPr>
              <a:t>extensions or create application-specific processor designs that better suit their needs, without being constrained by the licensing terms of a proprietary ISA.</a:t>
            </a:r>
          </a:p>
        </p:txBody>
      </p:sp>
      <p:sp>
        <p:nvSpPr>
          <p:cNvPr id="31" name="TextBox 30">
            <a:extLst>
              <a:ext uri="{FF2B5EF4-FFF2-40B4-BE49-F238E27FC236}">
                <a16:creationId xmlns:a16="http://schemas.microsoft.com/office/drawing/2014/main" id="{E6FE371B-7268-B836-04DD-6653A8ED75B5}"/>
              </a:ext>
            </a:extLst>
          </p:cNvPr>
          <p:cNvSpPr txBox="1"/>
          <p:nvPr/>
        </p:nvSpPr>
        <p:spPr>
          <a:xfrm>
            <a:off x="1989720" y="3959462"/>
            <a:ext cx="1405662"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Customization</a:t>
            </a:r>
          </a:p>
        </p:txBody>
      </p:sp>
    </p:spTree>
    <p:extLst>
      <p:ext uri="{BB962C8B-B14F-4D97-AF65-F5344CB8AC3E}">
        <p14:creationId xmlns:p14="http://schemas.microsoft.com/office/powerpoint/2010/main" val="579562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D0F611-8CD2-CA31-879F-3309D06ED13A}"/>
              </a:ext>
            </a:extLst>
          </p:cNvPr>
          <p:cNvSpPr>
            <a:spLocks noGrp="1"/>
          </p:cNvSpPr>
          <p:nvPr>
            <p:ph type="sldNum" sz="quarter" idx="12"/>
          </p:nvPr>
        </p:nvSpPr>
        <p:spPr>
          <a:xfrm>
            <a:off x="10532305" y="6105005"/>
            <a:ext cx="771089" cy="365125"/>
          </a:xfrm>
        </p:spPr>
        <p:txBody>
          <a:bodyPr/>
          <a:lstStyle/>
          <a:p>
            <a:fld id="{F4FAB6BF-40DC-425D-9FBF-182EC001560C}" type="slidenum">
              <a:rPr lang="en-US" smtClean="0"/>
              <a:t>82</a:t>
            </a:fld>
            <a:endParaRPr lang="en-US" dirty="0"/>
          </a:p>
        </p:txBody>
      </p:sp>
      <p:sp>
        <p:nvSpPr>
          <p:cNvPr id="6" name="Rectangle: Single Corner Snipped 5">
            <a:extLst>
              <a:ext uri="{FF2B5EF4-FFF2-40B4-BE49-F238E27FC236}">
                <a16:creationId xmlns:a16="http://schemas.microsoft.com/office/drawing/2014/main" id="{CB5901E0-BBCA-DD66-ECC8-8FB76D1B278A}"/>
              </a:ext>
            </a:extLst>
          </p:cNvPr>
          <p:cNvSpPr/>
          <p:nvPr/>
        </p:nvSpPr>
        <p:spPr>
          <a:xfrm>
            <a:off x="1444436" y="478295"/>
            <a:ext cx="9343465" cy="6104039"/>
          </a:xfrm>
          <a:custGeom>
            <a:avLst/>
            <a:gdLst>
              <a:gd name="connsiteX0" fmla="*/ 0 w 9343465"/>
              <a:gd name="connsiteY0" fmla="*/ 0 h 6104039"/>
              <a:gd name="connsiteX1" fmla="*/ 480521 w 9343465"/>
              <a:gd name="connsiteY1" fmla="*/ 0 h 6104039"/>
              <a:gd name="connsiteX2" fmla="*/ 1334781 w 9343465"/>
              <a:gd name="connsiteY2" fmla="*/ 0 h 6104039"/>
              <a:gd name="connsiteX3" fmla="*/ 2095606 w 9343465"/>
              <a:gd name="connsiteY3" fmla="*/ 0 h 6104039"/>
              <a:gd name="connsiteX4" fmla="*/ 2762996 w 9343465"/>
              <a:gd name="connsiteY4" fmla="*/ 0 h 6104039"/>
              <a:gd name="connsiteX5" fmla="*/ 3243517 w 9343465"/>
              <a:gd name="connsiteY5" fmla="*/ 0 h 6104039"/>
              <a:gd name="connsiteX6" fmla="*/ 4097777 w 9343465"/>
              <a:gd name="connsiteY6" fmla="*/ 0 h 6104039"/>
              <a:gd name="connsiteX7" fmla="*/ 4765167 w 9343465"/>
              <a:gd name="connsiteY7" fmla="*/ 0 h 6104039"/>
              <a:gd name="connsiteX8" fmla="*/ 5432558 w 9343465"/>
              <a:gd name="connsiteY8" fmla="*/ 0 h 6104039"/>
              <a:gd name="connsiteX9" fmla="*/ 5913079 w 9343465"/>
              <a:gd name="connsiteY9" fmla="*/ 0 h 6104039"/>
              <a:gd name="connsiteX10" fmla="*/ 6393600 w 9343465"/>
              <a:gd name="connsiteY10" fmla="*/ 0 h 6104039"/>
              <a:gd name="connsiteX11" fmla="*/ 7060990 w 9343465"/>
              <a:gd name="connsiteY11" fmla="*/ 0 h 6104039"/>
              <a:gd name="connsiteX12" fmla="*/ 7728380 w 9343465"/>
              <a:gd name="connsiteY12" fmla="*/ 0 h 6104039"/>
              <a:gd name="connsiteX13" fmla="*/ 8115467 w 9343465"/>
              <a:gd name="connsiteY13" fmla="*/ 0 h 6104039"/>
              <a:gd name="connsiteX14" fmla="*/ 9343465 w 9343465"/>
              <a:gd name="connsiteY14" fmla="*/ 0 h 6104039"/>
              <a:gd name="connsiteX15" fmla="*/ 9343465 w 9343465"/>
              <a:gd name="connsiteY15" fmla="*/ 0 h 6104039"/>
              <a:gd name="connsiteX16" fmla="*/ 9343465 w 9343465"/>
              <a:gd name="connsiteY16" fmla="*/ 800307 h 6104039"/>
              <a:gd name="connsiteX17" fmla="*/ 9343465 w 9343465"/>
              <a:gd name="connsiteY17" fmla="*/ 1600615 h 6104039"/>
              <a:gd name="connsiteX18" fmla="*/ 9343465 w 9343465"/>
              <a:gd name="connsiteY18" fmla="*/ 2217801 h 6104039"/>
              <a:gd name="connsiteX19" fmla="*/ 9343465 w 9343465"/>
              <a:gd name="connsiteY19" fmla="*/ 2773947 h 6104039"/>
              <a:gd name="connsiteX20" fmla="*/ 9343465 w 9343465"/>
              <a:gd name="connsiteY20" fmla="*/ 3330092 h 6104039"/>
              <a:gd name="connsiteX21" fmla="*/ 9343465 w 9343465"/>
              <a:gd name="connsiteY21" fmla="*/ 4130400 h 6104039"/>
              <a:gd name="connsiteX22" fmla="*/ 9343465 w 9343465"/>
              <a:gd name="connsiteY22" fmla="*/ 4686545 h 6104039"/>
              <a:gd name="connsiteX23" fmla="*/ 9343465 w 9343465"/>
              <a:gd name="connsiteY23" fmla="*/ 5486853 h 6104039"/>
              <a:gd name="connsiteX24" fmla="*/ 9343465 w 9343465"/>
              <a:gd name="connsiteY24" fmla="*/ 6104039 h 6104039"/>
              <a:gd name="connsiteX25" fmla="*/ 8676075 w 9343465"/>
              <a:gd name="connsiteY25" fmla="*/ 6104039 h 6104039"/>
              <a:gd name="connsiteX26" fmla="*/ 8008684 w 9343465"/>
              <a:gd name="connsiteY26" fmla="*/ 6104039 h 6104039"/>
              <a:gd name="connsiteX27" fmla="*/ 7247859 w 9343465"/>
              <a:gd name="connsiteY27" fmla="*/ 6104039 h 6104039"/>
              <a:gd name="connsiteX28" fmla="*/ 6767338 w 9343465"/>
              <a:gd name="connsiteY28" fmla="*/ 6104039 h 6104039"/>
              <a:gd name="connsiteX29" fmla="*/ 6099948 w 9343465"/>
              <a:gd name="connsiteY29" fmla="*/ 6104039 h 6104039"/>
              <a:gd name="connsiteX30" fmla="*/ 5339123 w 9343465"/>
              <a:gd name="connsiteY30" fmla="*/ 6104039 h 6104039"/>
              <a:gd name="connsiteX31" fmla="*/ 4484863 w 9343465"/>
              <a:gd name="connsiteY31" fmla="*/ 6104039 h 6104039"/>
              <a:gd name="connsiteX32" fmla="*/ 4097777 w 9343465"/>
              <a:gd name="connsiteY32" fmla="*/ 6104039 h 6104039"/>
              <a:gd name="connsiteX33" fmla="*/ 3430386 w 9343465"/>
              <a:gd name="connsiteY33" fmla="*/ 6104039 h 6104039"/>
              <a:gd name="connsiteX34" fmla="*/ 2762996 w 9343465"/>
              <a:gd name="connsiteY34" fmla="*/ 6104039 h 6104039"/>
              <a:gd name="connsiteX35" fmla="*/ 2095606 w 9343465"/>
              <a:gd name="connsiteY35" fmla="*/ 6104039 h 6104039"/>
              <a:gd name="connsiteX36" fmla="*/ 1521650 w 9343465"/>
              <a:gd name="connsiteY36" fmla="*/ 6104039 h 6104039"/>
              <a:gd name="connsiteX37" fmla="*/ 1041129 w 9343465"/>
              <a:gd name="connsiteY37" fmla="*/ 6104039 h 6104039"/>
              <a:gd name="connsiteX38" fmla="*/ 0 w 9343465"/>
              <a:gd name="connsiteY38" fmla="*/ 6104039 h 6104039"/>
              <a:gd name="connsiteX39" fmla="*/ 0 w 9343465"/>
              <a:gd name="connsiteY39" fmla="*/ 5486853 h 6104039"/>
              <a:gd name="connsiteX40" fmla="*/ 0 w 9343465"/>
              <a:gd name="connsiteY40" fmla="*/ 4869667 h 6104039"/>
              <a:gd name="connsiteX41" fmla="*/ 0 w 9343465"/>
              <a:gd name="connsiteY41" fmla="*/ 4130400 h 6104039"/>
              <a:gd name="connsiteX42" fmla="*/ 0 w 9343465"/>
              <a:gd name="connsiteY42" fmla="*/ 3330092 h 6104039"/>
              <a:gd name="connsiteX43" fmla="*/ 0 w 9343465"/>
              <a:gd name="connsiteY43" fmla="*/ 2529785 h 6104039"/>
              <a:gd name="connsiteX44" fmla="*/ 0 w 9343465"/>
              <a:gd name="connsiteY44" fmla="*/ 1973639 h 6104039"/>
              <a:gd name="connsiteX45" fmla="*/ 0 w 9343465"/>
              <a:gd name="connsiteY45" fmla="*/ 1478534 h 6104039"/>
              <a:gd name="connsiteX46" fmla="*/ 0 w 9343465"/>
              <a:gd name="connsiteY46" fmla="*/ 800307 h 6104039"/>
              <a:gd name="connsiteX47" fmla="*/ 0 w 9343465"/>
              <a:gd name="connsiteY47" fmla="*/ 0 h 610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43465" h="6104039" fill="none" extrusionOk="0">
                <a:moveTo>
                  <a:pt x="0" y="0"/>
                </a:moveTo>
                <a:cubicBezTo>
                  <a:pt x="176668" y="22531"/>
                  <a:pt x="309488" y="-13400"/>
                  <a:pt x="480521" y="0"/>
                </a:cubicBezTo>
                <a:cubicBezTo>
                  <a:pt x="651554" y="13400"/>
                  <a:pt x="1048178" y="-8306"/>
                  <a:pt x="1334781" y="0"/>
                </a:cubicBezTo>
                <a:cubicBezTo>
                  <a:pt x="1621384" y="8306"/>
                  <a:pt x="1839740" y="-360"/>
                  <a:pt x="2095606" y="0"/>
                </a:cubicBezTo>
                <a:cubicBezTo>
                  <a:pt x="2351472" y="360"/>
                  <a:pt x="2568491" y="4709"/>
                  <a:pt x="2762996" y="0"/>
                </a:cubicBezTo>
                <a:cubicBezTo>
                  <a:pt x="2957501" y="-4709"/>
                  <a:pt x="3132721" y="-17141"/>
                  <a:pt x="3243517" y="0"/>
                </a:cubicBezTo>
                <a:cubicBezTo>
                  <a:pt x="3354313" y="17141"/>
                  <a:pt x="3745398" y="-36253"/>
                  <a:pt x="4097777" y="0"/>
                </a:cubicBezTo>
                <a:cubicBezTo>
                  <a:pt x="4450156" y="36253"/>
                  <a:pt x="4563466" y="-10415"/>
                  <a:pt x="4765167" y="0"/>
                </a:cubicBezTo>
                <a:cubicBezTo>
                  <a:pt x="4966868" y="10415"/>
                  <a:pt x="5126594" y="-3263"/>
                  <a:pt x="5432558" y="0"/>
                </a:cubicBezTo>
                <a:cubicBezTo>
                  <a:pt x="5738522" y="3263"/>
                  <a:pt x="5750673" y="-5250"/>
                  <a:pt x="5913079" y="0"/>
                </a:cubicBezTo>
                <a:cubicBezTo>
                  <a:pt x="6075485" y="5250"/>
                  <a:pt x="6189236" y="3172"/>
                  <a:pt x="6393600" y="0"/>
                </a:cubicBezTo>
                <a:cubicBezTo>
                  <a:pt x="6597964" y="-3172"/>
                  <a:pt x="6922297" y="-30573"/>
                  <a:pt x="7060990" y="0"/>
                </a:cubicBezTo>
                <a:cubicBezTo>
                  <a:pt x="7199683" y="30573"/>
                  <a:pt x="7517103" y="-11610"/>
                  <a:pt x="7728380" y="0"/>
                </a:cubicBezTo>
                <a:cubicBezTo>
                  <a:pt x="7939657" y="11610"/>
                  <a:pt x="8006712" y="6340"/>
                  <a:pt x="8115467" y="0"/>
                </a:cubicBezTo>
                <a:cubicBezTo>
                  <a:pt x="8224222" y="-6340"/>
                  <a:pt x="8766033" y="-19468"/>
                  <a:pt x="9343465" y="0"/>
                </a:cubicBezTo>
                <a:lnTo>
                  <a:pt x="9343465" y="0"/>
                </a:lnTo>
                <a:cubicBezTo>
                  <a:pt x="9322214" y="211330"/>
                  <a:pt x="9341805" y="509077"/>
                  <a:pt x="9343465" y="800307"/>
                </a:cubicBezTo>
                <a:cubicBezTo>
                  <a:pt x="9345125" y="1091537"/>
                  <a:pt x="9356627" y="1302324"/>
                  <a:pt x="9343465" y="1600615"/>
                </a:cubicBezTo>
                <a:cubicBezTo>
                  <a:pt x="9330303" y="1898906"/>
                  <a:pt x="9372584" y="2029810"/>
                  <a:pt x="9343465" y="2217801"/>
                </a:cubicBezTo>
                <a:cubicBezTo>
                  <a:pt x="9314346" y="2405792"/>
                  <a:pt x="9350438" y="2596703"/>
                  <a:pt x="9343465" y="2773947"/>
                </a:cubicBezTo>
                <a:cubicBezTo>
                  <a:pt x="9336492" y="2951191"/>
                  <a:pt x="9339410" y="3056914"/>
                  <a:pt x="9343465" y="3330092"/>
                </a:cubicBezTo>
                <a:cubicBezTo>
                  <a:pt x="9347520" y="3603271"/>
                  <a:pt x="9321443" y="3781020"/>
                  <a:pt x="9343465" y="4130400"/>
                </a:cubicBezTo>
                <a:cubicBezTo>
                  <a:pt x="9365487" y="4479780"/>
                  <a:pt x="9330013" y="4517638"/>
                  <a:pt x="9343465" y="4686545"/>
                </a:cubicBezTo>
                <a:cubicBezTo>
                  <a:pt x="9356917" y="4855452"/>
                  <a:pt x="9325746" y="5297142"/>
                  <a:pt x="9343465" y="5486853"/>
                </a:cubicBezTo>
                <a:cubicBezTo>
                  <a:pt x="9361184" y="5676564"/>
                  <a:pt x="9350137" y="5836211"/>
                  <a:pt x="9343465" y="6104039"/>
                </a:cubicBezTo>
                <a:cubicBezTo>
                  <a:pt x="9019462" y="6081240"/>
                  <a:pt x="8893159" y="6127764"/>
                  <a:pt x="8676075" y="6104039"/>
                </a:cubicBezTo>
                <a:cubicBezTo>
                  <a:pt x="8458991" y="6080315"/>
                  <a:pt x="8229762" y="6072429"/>
                  <a:pt x="8008684" y="6104039"/>
                </a:cubicBezTo>
                <a:cubicBezTo>
                  <a:pt x="7787606" y="6135649"/>
                  <a:pt x="7418590" y="6119804"/>
                  <a:pt x="7247859" y="6104039"/>
                </a:cubicBezTo>
                <a:cubicBezTo>
                  <a:pt x="7077129" y="6088274"/>
                  <a:pt x="7006259" y="6098004"/>
                  <a:pt x="6767338" y="6104039"/>
                </a:cubicBezTo>
                <a:cubicBezTo>
                  <a:pt x="6528417" y="6110074"/>
                  <a:pt x="6258966" y="6123488"/>
                  <a:pt x="6099948" y="6104039"/>
                </a:cubicBezTo>
                <a:cubicBezTo>
                  <a:pt x="5940930" y="6084591"/>
                  <a:pt x="5686515" y="6130491"/>
                  <a:pt x="5339123" y="6104039"/>
                </a:cubicBezTo>
                <a:cubicBezTo>
                  <a:pt x="4991731" y="6077587"/>
                  <a:pt x="4740672" y="6100292"/>
                  <a:pt x="4484863" y="6104039"/>
                </a:cubicBezTo>
                <a:cubicBezTo>
                  <a:pt x="4229054" y="6107786"/>
                  <a:pt x="4240517" y="6107861"/>
                  <a:pt x="4097777" y="6104039"/>
                </a:cubicBezTo>
                <a:cubicBezTo>
                  <a:pt x="3955037" y="6100217"/>
                  <a:pt x="3613501" y="6089153"/>
                  <a:pt x="3430386" y="6104039"/>
                </a:cubicBezTo>
                <a:cubicBezTo>
                  <a:pt x="3247271" y="6118925"/>
                  <a:pt x="3010189" y="6121643"/>
                  <a:pt x="2762996" y="6104039"/>
                </a:cubicBezTo>
                <a:cubicBezTo>
                  <a:pt x="2515803" y="6086436"/>
                  <a:pt x="2311307" y="6124547"/>
                  <a:pt x="2095606" y="6104039"/>
                </a:cubicBezTo>
                <a:cubicBezTo>
                  <a:pt x="1879905" y="6083532"/>
                  <a:pt x="1723431" y="6125190"/>
                  <a:pt x="1521650" y="6104039"/>
                </a:cubicBezTo>
                <a:cubicBezTo>
                  <a:pt x="1319869" y="6082888"/>
                  <a:pt x="1211878" y="6081506"/>
                  <a:pt x="1041129" y="6104039"/>
                </a:cubicBezTo>
                <a:cubicBezTo>
                  <a:pt x="870380" y="6126572"/>
                  <a:pt x="251213" y="6081649"/>
                  <a:pt x="0" y="6104039"/>
                </a:cubicBezTo>
                <a:cubicBezTo>
                  <a:pt x="-29850" y="5943093"/>
                  <a:pt x="-18997" y="5775034"/>
                  <a:pt x="0" y="5486853"/>
                </a:cubicBezTo>
                <a:cubicBezTo>
                  <a:pt x="18997" y="5198672"/>
                  <a:pt x="-29507" y="5108374"/>
                  <a:pt x="0" y="4869667"/>
                </a:cubicBezTo>
                <a:cubicBezTo>
                  <a:pt x="29507" y="4630960"/>
                  <a:pt x="-15924" y="4288456"/>
                  <a:pt x="0" y="4130400"/>
                </a:cubicBezTo>
                <a:cubicBezTo>
                  <a:pt x="15924" y="3972344"/>
                  <a:pt x="-27482" y="3624339"/>
                  <a:pt x="0" y="3330092"/>
                </a:cubicBezTo>
                <a:cubicBezTo>
                  <a:pt x="27482" y="3035845"/>
                  <a:pt x="-39052" y="2820306"/>
                  <a:pt x="0" y="2529785"/>
                </a:cubicBezTo>
                <a:cubicBezTo>
                  <a:pt x="39052" y="2239264"/>
                  <a:pt x="17308" y="2194556"/>
                  <a:pt x="0" y="1973639"/>
                </a:cubicBezTo>
                <a:cubicBezTo>
                  <a:pt x="-17308" y="1752722"/>
                  <a:pt x="7597" y="1602858"/>
                  <a:pt x="0" y="1478534"/>
                </a:cubicBezTo>
                <a:cubicBezTo>
                  <a:pt x="-7597" y="1354211"/>
                  <a:pt x="32955" y="1038507"/>
                  <a:pt x="0" y="800307"/>
                </a:cubicBezTo>
                <a:cubicBezTo>
                  <a:pt x="-32955" y="562107"/>
                  <a:pt x="33575" y="273936"/>
                  <a:pt x="0" y="0"/>
                </a:cubicBezTo>
                <a:close/>
              </a:path>
              <a:path w="9343465" h="6104039" stroke="0" extrusionOk="0">
                <a:moveTo>
                  <a:pt x="0" y="0"/>
                </a:moveTo>
                <a:cubicBezTo>
                  <a:pt x="157627" y="17840"/>
                  <a:pt x="253398" y="22027"/>
                  <a:pt x="480521" y="0"/>
                </a:cubicBezTo>
                <a:cubicBezTo>
                  <a:pt x="707644" y="-22027"/>
                  <a:pt x="891515" y="24506"/>
                  <a:pt x="1054477" y="0"/>
                </a:cubicBezTo>
                <a:cubicBezTo>
                  <a:pt x="1217439" y="-24506"/>
                  <a:pt x="1427084" y="13769"/>
                  <a:pt x="1721867" y="0"/>
                </a:cubicBezTo>
                <a:cubicBezTo>
                  <a:pt x="2016650" y="-13769"/>
                  <a:pt x="2062059" y="13170"/>
                  <a:pt x="2295823" y="0"/>
                </a:cubicBezTo>
                <a:cubicBezTo>
                  <a:pt x="2529587" y="-13170"/>
                  <a:pt x="2828522" y="36004"/>
                  <a:pt x="3056648" y="0"/>
                </a:cubicBezTo>
                <a:cubicBezTo>
                  <a:pt x="3284775" y="-36004"/>
                  <a:pt x="3294221" y="-8939"/>
                  <a:pt x="3443734" y="0"/>
                </a:cubicBezTo>
                <a:cubicBezTo>
                  <a:pt x="3593247" y="8939"/>
                  <a:pt x="3972645" y="-37683"/>
                  <a:pt x="4204559" y="0"/>
                </a:cubicBezTo>
                <a:cubicBezTo>
                  <a:pt x="4436473" y="37683"/>
                  <a:pt x="4643398" y="22920"/>
                  <a:pt x="4965384" y="0"/>
                </a:cubicBezTo>
                <a:cubicBezTo>
                  <a:pt x="5287371" y="-22920"/>
                  <a:pt x="5368771" y="3729"/>
                  <a:pt x="5726209" y="0"/>
                </a:cubicBezTo>
                <a:cubicBezTo>
                  <a:pt x="6083647" y="-3729"/>
                  <a:pt x="5989429" y="-7406"/>
                  <a:pt x="6206730" y="0"/>
                </a:cubicBezTo>
                <a:cubicBezTo>
                  <a:pt x="6424031" y="7406"/>
                  <a:pt x="6407270" y="-16939"/>
                  <a:pt x="6593817" y="0"/>
                </a:cubicBezTo>
                <a:cubicBezTo>
                  <a:pt x="6780364" y="16939"/>
                  <a:pt x="7225846" y="17419"/>
                  <a:pt x="7448076" y="0"/>
                </a:cubicBezTo>
                <a:cubicBezTo>
                  <a:pt x="7670306" y="-17419"/>
                  <a:pt x="8040665" y="16774"/>
                  <a:pt x="8208901" y="0"/>
                </a:cubicBezTo>
                <a:cubicBezTo>
                  <a:pt x="8377137" y="-16774"/>
                  <a:pt x="8435676" y="-13016"/>
                  <a:pt x="8595988" y="0"/>
                </a:cubicBezTo>
                <a:cubicBezTo>
                  <a:pt x="8756300" y="13016"/>
                  <a:pt x="9141251" y="-21839"/>
                  <a:pt x="9343465" y="0"/>
                </a:cubicBezTo>
                <a:lnTo>
                  <a:pt x="9343465" y="0"/>
                </a:lnTo>
                <a:cubicBezTo>
                  <a:pt x="9350223" y="144745"/>
                  <a:pt x="9357060" y="391033"/>
                  <a:pt x="9343465" y="617186"/>
                </a:cubicBezTo>
                <a:cubicBezTo>
                  <a:pt x="9329870" y="843339"/>
                  <a:pt x="9329413" y="1121716"/>
                  <a:pt x="9343465" y="1295413"/>
                </a:cubicBezTo>
                <a:cubicBezTo>
                  <a:pt x="9357517" y="1469110"/>
                  <a:pt x="9375870" y="1836775"/>
                  <a:pt x="9343465" y="2034680"/>
                </a:cubicBezTo>
                <a:cubicBezTo>
                  <a:pt x="9311060" y="2232585"/>
                  <a:pt x="9337541" y="2478273"/>
                  <a:pt x="9343465" y="2590825"/>
                </a:cubicBezTo>
                <a:cubicBezTo>
                  <a:pt x="9349389" y="2703377"/>
                  <a:pt x="9353673" y="3028671"/>
                  <a:pt x="9343465" y="3391133"/>
                </a:cubicBezTo>
                <a:cubicBezTo>
                  <a:pt x="9333257" y="3753595"/>
                  <a:pt x="9376408" y="3854030"/>
                  <a:pt x="9343465" y="4069359"/>
                </a:cubicBezTo>
                <a:cubicBezTo>
                  <a:pt x="9310522" y="4284688"/>
                  <a:pt x="9337210" y="4399061"/>
                  <a:pt x="9343465" y="4686545"/>
                </a:cubicBezTo>
                <a:cubicBezTo>
                  <a:pt x="9349720" y="4974029"/>
                  <a:pt x="9354258" y="5262197"/>
                  <a:pt x="9343465" y="5425812"/>
                </a:cubicBezTo>
                <a:cubicBezTo>
                  <a:pt x="9332672" y="5589427"/>
                  <a:pt x="9363275" y="5780190"/>
                  <a:pt x="9343465" y="6104039"/>
                </a:cubicBezTo>
                <a:cubicBezTo>
                  <a:pt x="9128939" y="6121922"/>
                  <a:pt x="8942208" y="6137680"/>
                  <a:pt x="8582640" y="6104039"/>
                </a:cubicBezTo>
                <a:cubicBezTo>
                  <a:pt x="8223072" y="6070398"/>
                  <a:pt x="8135747" y="6093404"/>
                  <a:pt x="8008684" y="6104039"/>
                </a:cubicBezTo>
                <a:cubicBezTo>
                  <a:pt x="7881621" y="6114674"/>
                  <a:pt x="7635513" y="6085505"/>
                  <a:pt x="7341294" y="6104039"/>
                </a:cubicBezTo>
                <a:cubicBezTo>
                  <a:pt x="7047075" y="6122574"/>
                  <a:pt x="6923555" y="6111219"/>
                  <a:pt x="6580469" y="6104039"/>
                </a:cubicBezTo>
                <a:cubicBezTo>
                  <a:pt x="6237383" y="6096859"/>
                  <a:pt x="6203540" y="6090077"/>
                  <a:pt x="6099948" y="6104039"/>
                </a:cubicBezTo>
                <a:cubicBezTo>
                  <a:pt x="5996356" y="6118001"/>
                  <a:pt x="5500476" y="6067005"/>
                  <a:pt x="5339123" y="6104039"/>
                </a:cubicBezTo>
                <a:cubicBezTo>
                  <a:pt x="5177770" y="6141073"/>
                  <a:pt x="4942850" y="6128544"/>
                  <a:pt x="4578298" y="6104039"/>
                </a:cubicBezTo>
                <a:cubicBezTo>
                  <a:pt x="4213746" y="6079534"/>
                  <a:pt x="4121843" y="6132441"/>
                  <a:pt x="4004342" y="6104039"/>
                </a:cubicBezTo>
                <a:cubicBezTo>
                  <a:pt x="3886841" y="6075637"/>
                  <a:pt x="3539853" y="6070183"/>
                  <a:pt x="3150082" y="6104039"/>
                </a:cubicBezTo>
                <a:cubicBezTo>
                  <a:pt x="2760311" y="6137895"/>
                  <a:pt x="2509253" y="6137862"/>
                  <a:pt x="2295823" y="6104039"/>
                </a:cubicBezTo>
                <a:cubicBezTo>
                  <a:pt x="2082393" y="6070216"/>
                  <a:pt x="1788874" y="6098845"/>
                  <a:pt x="1628432" y="6104039"/>
                </a:cubicBezTo>
                <a:cubicBezTo>
                  <a:pt x="1467990" y="6109233"/>
                  <a:pt x="1273744" y="6127351"/>
                  <a:pt x="1147911" y="6104039"/>
                </a:cubicBezTo>
                <a:cubicBezTo>
                  <a:pt x="1022078" y="6080727"/>
                  <a:pt x="292431" y="6120165"/>
                  <a:pt x="0" y="6104039"/>
                </a:cubicBezTo>
                <a:cubicBezTo>
                  <a:pt x="-3488" y="5906844"/>
                  <a:pt x="14865" y="5669187"/>
                  <a:pt x="0" y="5547893"/>
                </a:cubicBezTo>
                <a:cubicBezTo>
                  <a:pt x="-14865" y="5426599"/>
                  <a:pt x="25713" y="5130532"/>
                  <a:pt x="0" y="4991747"/>
                </a:cubicBezTo>
                <a:cubicBezTo>
                  <a:pt x="-25713" y="4852962"/>
                  <a:pt x="-22244" y="4639617"/>
                  <a:pt x="0" y="4435602"/>
                </a:cubicBezTo>
                <a:cubicBezTo>
                  <a:pt x="22244" y="4231588"/>
                  <a:pt x="-22261" y="3909539"/>
                  <a:pt x="0" y="3757375"/>
                </a:cubicBezTo>
                <a:cubicBezTo>
                  <a:pt x="22261" y="3605211"/>
                  <a:pt x="19891" y="3364037"/>
                  <a:pt x="0" y="3201229"/>
                </a:cubicBezTo>
                <a:cubicBezTo>
                  <a:pt x="-19891" y="3038421"/>
                  <a:pt x="5410" y="2627756"/>
                  <a:pt x="0" y="2461962"/>
                </a:cubicBezTo>
                <a:cubicBezTo>
                  <a:pt x="-5410" y="2296168"/>
                  <a:pt x="8385" y="2054179"/>
                  <a:pt x="0" y="1844776"/>
                </a:cubicBezTo>
                <a:cubicBezTo>
                  <a:pt x="-8385" y="1635373"/>
                  <a:pt x="-7896" y="1456784"/>
                  <a:pt x="0" y="1288630"/>
                </a:cubicBezTo>
                <a:cubicBezTo>
                  <a:pt x="7896" y="1120476"/>
                  <a:pt x="-11327" y="759897"/>
                  <a:pt x="0" y="610404"/>
                </a:cubicBezTo>
                <a:cubicBezTo>
                  <a:pt x="11327" y="460911"/>
                  <a:pt x="-16559" y="273370"/>
                  <a:pt x="0" y="0"/>
                </a:cubicBezTo>
                <a:close/>
              </a:path>
            </a:pathLst>
          </a:custGeom>
          <a:solidFill>
            <a:schemeClr val="accent2">
              <a:lumMod val="60000"/>
              <a:lumOff val="40000"/>
            </a:schemeClr>
          </a:solidFill>
          <a:ln w="28575">
            <a:solidFill>
              <a:schemeClr val="accent2">
                <a:lumMod val="50000"/>
              </a:schemeClr>
            </a:solidFill>
            <a:extLst>
              <a:ext uri="{C807C97D-BFC1-408E-A445-0C87EB9F89A2}">
                <ask:lineSketchStyleProps xmlns:ask="http://schemas.microsoft.com/office/drawing/2018/sketchyshapes" sd="859672703">
                  <a:prstGeom prst="snip1Rect">
                    <a:avLst>
                      <a:gd name="adj"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allelogram 15">
            <a:extLst>
              <a:ext uri="{FF2B5EF4-FFF2-40B4-BE49-F238E27FC236}">
                <a16:creationId xmlns:a16="http://schemas.microsoft.com/office/drawing/2014/main" id="{EED060C6-8AD2-2948-47F8-B975577A82F7}"/>
              </a:ext>
            </a:extLst>
          </p:cNvPr>
          <p:cNvSpPr/>
          <p:nvPr/>
        </p:nvSpPr>
        <p:spPr>
          <a:xfrm rot="18676352">
            <a:off x="947043" y="685198"/>
            <a:ext cx="1728163" cy="490818"/>
          </a:xfrm>
          <a:prstGeom prst="parallelogram">
            <a:avLst>
              <a:gd name="adj" fmla="val 0"/>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a:solidFill>
                    <a:schemeClr val="accent1">
                      <a:lumMod val="50000"/>
                    </a:schemeClr>
                  </a:solidFill>
                </a:ln>
                <a:solidFill>
                  <a:schemeClr val="accent1">
                    <a:lumMod val="50000"/>
                  </a:schemeClr>
                </a:solidFill>
                <a:latin typeface="Jumble" panose="02000503000000020004" pitchFamily="2" charset="0"/>
              </a:rPr>
              <a:t>ARM</a:t>
            </a:r>
          </a:p>
        </p:txBody>
      </p:sp>
      <p:sp>
        <p:nvSpPr>
          <p:cNvPr id="17" name="Parallelogram 16">
            <a:extLst>
              <a:ext uri="{FF2B5EF4-FFF2-40B4-BE49-F238E27FC236}">
                <a16:creationId xmlns:a16="http://schemas.microsoft.com/office/drawing/2014/main" id="{0CB7084E-0426-10A3-BCF5-20EB46589E5C}"/>
              </a:ext>
            </a:extLst>
          </p:cNvPr>
          <p:cNvSpPr/>
          <p:nvPr/>
        </p:nvSpPr>
        <p:spPr>
          <a:xfrm rot="2392992">
            <a:off x="9447601" y="685197"/>
            <a:ext cx="2097736" cy="490818"/>
          </a:xfrm>
          <a:prstGeom prst="parallelogram">
            <a:avLst>
              <a:gd name="adj" fmla="val 0"/>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ln>
                  <a:solidFill>
                    <a:schemeClr val="accent3">
                      <a:lumMod val="50000"/>
                    </a:schemeClr>
                  </a:solidFill>
                </a:ln>
                <a:solidFill>
                  <a:schemeClr val="accent3">
                    <a:lumMod val="50000"/>
                  </a:schemeClr>
                </a:solidFill>
                <a:latin typeface="Jumble" panose="02000503000000020004" pitchFamily="2" charset="0"/>
              </a:rPr>
              <a:t>RISC-V</a:t>
            </a:r>
          </a:p>
        </p:txBody>
      </p:sp>
      <p:cxnSp>
        <p:nvCxnSpPr>
          <p:cNvPr id="28" name="Straight Connector 27">
            <a:extLst>
              <a:ext uri="{FF2B5EF4-FFF2-40B4-BE49-F238E27FC236}">
                <a16:creationId xmlns:a16="http://schemas.microsoft.com/office/drawing/2014/main" id="{22285A31-2524-EB54-1B42-09FDBA81AC60}"/>
              </a:ext>
            </a:extLst>
          </p:cNvPr>
          <p:cNvCxnSpPr/>
          <p:nvPr/>
        </p:nvCxnSpPr>
        <p:spPr>
          <a:xfrm>
            <a:off x="1456204" y="3557271"/>
            <a:ext cx="9343465" cy="9807"/>
          </a:xfrm>
          <a:prstGeom prst="line">
            <a:avLst/>
          </a:prstGeom>
          <a:ln w="190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C54FC07-EEF2-CFA3-9A63-DE5AD0A33588}"/>
              </a:ext>
            </a:extLst>
          </p:cNvPr>
          <p:cNvSpPr txBox="1"/>
          <p:nvPr/>
        </p:nvSpPr>
        <p:spPr>
          <a:xfrm>
            <a:off x="2009889" y="4156093"/>
            <a:ext cx="8714139" cy="800219"/>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RISC‐V processors generally consume less power than ARM processors due to their </a:t>
            </a:r>
          </a:p>
          <a:p>
            <a:r>
              <a:rPr lang="en-US" sz="2300" dirty="0">
                <a:ln>
                  <a:solidFill>
                    <a:srgbClr val="002060"/>
                  </a:solidFill>
                </a:ln>
                <a:solidFill>
                  <a:srgbClr val="002060"/>
                </a:solidFill>
                <a:latin typeface="DaunPenh" panose="01010101010101010101" pitchFamily="2" charset="0"/>
                <a:cs typeface="DaunPenh" panose="01010101010101010101" pitchFamily="2" charset="0"/>
              </a:rPr>
              <a:t>simpler architecture and the ability to </a:t>
            </a:r>
            <a:r>
              <a:rPr lang="en-US" sz="2300" dirty="0" err="1">
                <a:ln>
                  <a:solidFill>
                    <a:srgbClr val="002060"/>
                  </a:solidFill>
                </a:ln>
                <a:solidFill>
                  <a:srgbClr val="002060"/>
                </a:solidFill>
                <a:latin typeface="DaunPenh" panose="01010101010101010101" pitchFamily="2" charset="0"/>
                <a:cs typeface="DaunPenh" panose="01010101010101010101" pitchFamily="2" charset="0"/>
              </a:rPr>
              <a:t>customise</a:t>
            </a:r>
            <a:r>
              <a:rPr lang="en-US" sz="2300" dirty="0">
                <a:ln>
                  <a:solidFill>
                    <a:srgbClr val="002060"/>
                  </a:solidFill>
                </a:ln>
                <a:solidFill>
                  <a:srgbClr val="002060"/>
                </a:solidFill>
                <a:latin typeface="DaunPenh" panose="01010101010101010101" pitchFamily="2" charset="0"/>
                <a:cs typeface="DaunPenh" panose="01010101010101010101" pitchFamily="2" charset="0"/>
              </a:rPr>
              <a:t> the ISA to match specific application requirements. </a:t>
            </a:r>
          </a:p>
        </p:txBody>
      </p:sp>
      <p:sp>
        <p:nvSpPr>
          <p:cNvPr id="31" name="TextBox 30">
            <a:extLst>
              <a:ext uri="{FF2B5EF4-FFF2-40B4-BE49-F238E27FC236}">
                <a16:creationId xmlns:a16="http://schemas.microsoft.com/office/drawing/2014/main" id="{E6FE371B-7268-B836-04DD-6653A8ED75B5}"/>
              </a:ext>
            </a:extLst>
          </p:cNvPr>
          <p:cNvSpPr txBox="1"/>
          <p:nvPr/>
        </p:nvSpPr>
        <p:spPr>
          <a:xfrm>
            <a:off x="2009889" y="3703939"/>
            <a:ext cx="1963715"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Power Consumption</a:t>
            </a:r>
          </a:p>
        </p:txBody>
      </p:sp>
      <p:cxnSp>
        <p:nvCxnSpPr>
          <p:cNvPr id="3" name="Straight Connector 2">
            <a:extLst>
              <a:ext uri="{FF2B5EF4-FFF2-40B4-BE49-F238E27FC236}">
                <a16:creationId xmlns:a16="http://schemas.microsoft.com/office/drawing/2014/main" id="{BA946726-D4EF-3ADF-C360-547BAF715C32}"/>
              </a:ext>
            </a:extLst>
          </p:cNvPr>
          <p:cNvCxnSpPr/>
          <p:nvPr/>
        </p:nvCxnSpPr>
        <p:spPr>
          <a:xfrm>
            <a:off x="1456204" y="2180532"/>
            <a:ext cx="9343465" cy="9807"/>
          </a:xfrm>
          <a:prstGeom prst="line">
            <a:avLst/>
          </a:prstGeom>
          <a:ln w="190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9AA1BB9-F46E-C4FC-1176-339F632873AA}"/>
              </a:ext>
            </a:extLst>
          </p:cNvPr>
          <p:cNvSpPr txBox="1"/>
          <p:nvPr/>
        </p:nvSpPr>
        <p:spPr>
          <a:xfrm>
            <a:off x="2039702" y="2724991"/>
            <a:ext cx="9144446" cy="800219"/>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ARM processors typically have higher clock speeds than RISC‐V processors, which can provide better performance for certain applications, such as high‐performance computing or data-intensive tasks. </a:t>
            </a:r>
          </a:p>
        </p:txBody>
      </p:sp>
      <p:sp>
        <p:nvSpPr>
          <p:cNvPr id="5" name="TextBox 4">
            <a:extLst>
              <a:ext uri="{FF2B5EF4-FFF2-40B4-BE49-F238E27FC236}">
                <a16:creationId xmlns:a16="http://schemas.microsoft.com/office/drawing/2014/main" id="{AE2F7251-EA2F-40FE-2C74-87EBCCFCFF85}"/>
              </a:ext>
            </a:extLst>
          </p:cNvPr>
          <p:cNvSpPr txBox="1"/>
          <p:nvPr/>
        </p:nvSpPr>
        <p:spPr>
          <a:xfrm>
            <a:off x="2009889" y="2326633"/>
            <a:ext cx="1251022"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Clock Speed</a:t>
            </a:r>
          </a:p>
        </p:txBody>
      </p:sp>
      <p:sp>
        <p:nvSpPr>
          <p:cNvPr id="7" name="TextBox 6">
            <a:extLst>
              <a:ext uri="{FF2B5EF4-FFF2-40B4-BE49-F238E27FC236}">
                <a16:creationId xmlns:a16="http://schemas.microsoft.com/office/drawing/2014/main" id="{1EC9F6B5-AF52-2603-A01C-62A535D4BD15}"/>
              </a:ext>
            </a:extLst>
          </p:cNvPr>
          <p:cNvSpPr txBox="1"/>
          <p:nvPr/>
        </p:nvSpPr>
        <p:spPr>
          <a:xfrm>
            <a:off x="2033425" y="1412794"/>
            <a:ext cx="8841888" cy="800219"/>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RISC‐V processors tend to have smaller die sizes and lower production costs than ARM </a:t>
            </a:r>
          </a:p>
          <a:p>
            <a:r>
              <a:rPr lang="en-US" sz="2300" dirty="0">
                <a:ln>
                  <a:solidFill>
                    <a:srgbClr val="002060"/>
                  </a:solidFill>
                </a:ln>
                <a:solidFill>
                  <a:srgbClr val="002060"/>
                </a:solidFill>
                <a:latin typeface="DaunPenh" panose="01010101010101010101" pitchFamily="2" charset="0"/>
                <a:cs typeface="DaunPenh" panose="01010101010101010101" pitchFamily="2" charset="0"/>
              </a:rPr>
              <a:t>processors, making them more suitable for low-power and cost-sensitive applications.</a:t>
            </a:r>
          </a:p>
        </p:txBody>
      </p:sp>
      <p:sp>
        <p:nvSpPr>
          <p:cNvPr id="8" name="TextBox 7">
            <a:extLst>
              <a:ext uri="{FF2B5EF4-FFF2-40B4-BE49-F238E27FC236}">
                <a16:creationId xmlns:a16="http://schemas.microsoft.com/office/drawing/2014/main" id="{77E830F3-EED4-84BE-A26F-87E29880D102}"/>
              </a:ext>
            </a:extLst>
          </p:cNvPr>
          <p:cNvSpPr txBox="1"/>
          <p:nvPr/>
        </p:nvSpPr>
        <p:spPr>
          <a:xfrm>
            <a:off x="2009889" y="985850"/>
            <a:ext cx="1251022"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Area &amp; Cost</a:t>
            </a:r>
          </a:p>
        </p:txBody>
      </p:sp>
      <p:cxnSp>
        <p:nvCxnSpPr>
          <p:cNvPr id="9" name="Straight Connector 8">
            <a:extLst>
              <a:ext uri="{FF2B5EF4-FFF2-40B4-BE49-F238E27FC236}">
                <a16:creationId xmlns:a16="http://schemas.microsoft.com/office/drawing/2014/main" id="{830D0BD1-CC2D-C56D-5673-F0F61E77106D}"/>
              </a:ext>
            </a:extLst>
          </p:cNvPr>
          <p:cNvCxnSpPr/>
          <p:nvPr/>
        </p:nvCxnSpPr>
        <p:spPr>
          <a:xfrm>
            <a:off x="1456204" y="4973351"/>
            <a:ext cx="9343465" cy="9807"/>
          </a:xfrm>
          <a:prstGeom prst="line">
            <a:avLst/>
          </a:prstGeom>
          <a:ln w="190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179A642-D993-F9F1-AAEA-DF28397108AA}"/>
              </a:ext>
            </a:extLst>
          </p:cNvPr>
          <p:cNvSpPr txBox="1"/>
          <p:nvPr/>
        </p:nvSpPr>
        <p:spPr>
          <a:xfrm>
            <a:off x="2033425" y="5525397"/>
            <a:ext cx="8845246" cy="800219"/>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ARM processors have advanced memory management units which is not the case in RISC‐V processors. This could be a limitation for some specific applications.</a:t>
            </a:r>
          </a:p>
        </p:txBody>
      </p:sp>
      <p:sp>
        <p:nvSpPr>
          <p:cNvPr id="11" name="TextBox 10">
            <a:extLst>
              <a:ext uri="{FF2B5EF4-FFF2-40B4-BE49-F238E27FC236}">
                <a16:creationId xmlns:a16="http://schemas.microsoft.com/office/drawing/2014/main" id="{E0B11C4D-96BA-A3ED-FCBE-901F1547F8AC}"/>
              </a:ext>
            </a:extLst>
          </p:cNvPr>
          <p:cNvSpPr txBox="1"/>
          <p:nvPr/>
        </p:nvSpPr>
        <p:spPr>
          <a:xfrm>
            <a:off x="2009450" y="5086486"/>
            <a:ext cx="3257993"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Memory Management Unit (MMU)</a:t>
            </a:r>
          </a:p>
        </p:txBody>
      </p:sp>
    </p:spTree>
    <p:extLst>
      <p:ext uri="{BB962C8B-B14F-4D97-AF65-F5344CB8AC3E}">
        <p14:creationId xmlns:p14="http://schemas.microsoft.com/office/powerpoint/2010/main" val="3731984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D0F611-8CD2-CA31-879F-3309D06ED13A}"/>
              </a:ext>
            </a:extLst>
          </p:cNvPr>
          <p:cNvSpPr>
            <a:spLocks noGrp="1"/>
          </p:cNvSpPr>
          <p:nvPr>
            <p:ph type="sldNum" sz="quarter" idx="12"/>
          </p:nvPr>
        </p:nvSpPr>
        <p:spPr/>
        <p:txBody>
          <a:bodyPr/>
          <a:lstStyle/>
          <a:p>
            <a:fld id="{F4FAB6BF-40DC-425D-9FBF-182EC001560C}" type="slidenum">
              <a:rPr lang="en-US" smtClean="0"/>
              <a:t>83</a:t>
            </a:fld>
            <a:endParaRPr lang="en-US"/>
          </a:p>
        </p:txBody>
      </p:sp>
      <p:sp>
        <p:nvSpPr>
          <p:cNvPr id="6" name="Rectangle: Single Corner Snipped 5">
            <a:extLst>
              <a:ext uri="{FF2B5EF4-FFF2-40B4-BE49-F238E27FC236}">
                <a16:creationId xmlns:a16="http://schemas.microsoft.com/office/drawing/2014/main" id="{CB5901E0-BBCA-DD66-ECC8-8FB76D1B278A}"/>
              </a:ext>
            </a:extLst>
          </p:cNvPr>
          <p:cNvSpPr/>
          <p:nvPr/>
        </p:nvSpPr>
        <p:spPr>
          <a:xfrm>
            <a:off x="1424267" y="489696"/>
            <a:ext cx="9343465" cy="6187888"/>
          </a:xfrm>
          <a:custGeom>
            <a:avLst/>
            <a:gdLst>
              <a:gd name="connsiteX0" fmla="*/ 0 w 9343465"/>
              <a:gd name="connsiteY0" fmla="*/ 0 h 6187888"/>
              <a:gd name="connsiteX1" fmla="*/ 480521 w 9343465"/>
              <a:gd name="connsiteY1" fmla="*/ 0 h 6187888"/>
              <a:gd name="connsiteX2" fmla="*/ 1334781 w 9343465"/>
              <a:gd name="connsiteY2" fmla="*/ 0 h 6187888"/>
              <a:gd name="connsiteX3" fmla="*/ 2095606 w 9343465"/>
              <a:gd name="connsiteY3" fmla="*/ 0 h 6187888"/>
              <a:gd name="connsiteX4" fmla="*/ 2762996 w 9343465"/>
              <a:gd name="connsiteY4" fmla="*/ 0 h 6187888"/>
              <a:gd name="connsiteX5" fmla="*/ 3243517 w 9343465"/>
              <a:gd name="connsiteY5" fmla="*/ 0 h 6187888"/>
              <a:gd name="connsiteX6" fmla="*/ 4097777 w 9343465"/>
              <a:gd name="connsiteY6" fmla="*/ 0 h 6187888"/>
              <a:gd name="connsiteX7" fmla="*/ 4765167 w 9343465"/>
              <a:gd name="connsiteY7" fmla="*/ 0 h 6187888"/>
              <a:gd name="connsiteX8" fmla="*/ 5432558 w 9343465"/>
              <a:gd name="connsiteY8" fmla="*/ 0 h 6187888"/>
              <a:gd name="connsiteX9" fmla="*/ 5913079 w 9343465"/>
              <a:gd name="connsiteY9" fmla="*/ 0 h 6187888"/>
              <a:gd name="connsiteX10" fmla="*/ 6393600 w 9343465"/>
              <a:gd name="connsiteY10" fmla="*/ 0 h 6187888"/>
              <a:gd name="connsiteX11" fmla="*/ 7060990 w 9343465"/>
              <a:gd name="connsiteY11" fmla="*/ 0 h 6187888"/>
              <a:gd name="connsiteX12" fmla="*/ 7728380 w 9343465"/>
              <a:gd name="connsiteY12" fmla="*/ 0 h 6187888"/>
              <a:gd name="connsiteX13" fmla="*/ 8115467 w 9343465"/>
              <a:gd name="connsiteY13" fmla="*/ 0 h 6187888"/>
              <a:gd name="connsiteX14" fmla="*/ 9343465 w 9343465"/>
              <a:gd name="connsiteY14" fmla="*/ 0 h 6187888"/>
              <a:gd name="connsiteX15" fmla="*/ 9343465 w 9343465"/>
              <a:gd name="connsiteY15" fmla="*/ 0 h 6187888"/>
              <a:gd name="connsiteX16" fmla="*/ 9343465 w 9343465"/>
              <a:gd name="connsiteY16" fmla="*/ 811301 h 6187888"/>
              <a:gd name="connsiteX17" fmla="*/ 9343465 w 9343465"/>
              <a:gd name="connsiteY17" fmla="*/ 1622602 h 6187888"/>
              <a:gd name="connsiteX18" fmla="*/ 9343465 w 9343465"/>
              <a:gd name="connsiteY18" fmla="*/ 2248266 h 6187888"/>
              <a:gd name="connsiteX19" fmla="*/ 9343465 w 9343465"/>
              <a:gd name="connsiteY19" fmla="*/ 2812051 h 6187888"/>
              <a:gd name="connsiteX20" fmla="*/ 9343465 w 9343465"/>
              <a:gd name="connsiteY20" fmla="*/ 3375837 h 6187888"/>
              <a:gd name="connsiteX21" fmla="*/ 9343465 w 9343465"/>
              <a:gd name="connsiteY21" fmla="*/ 4187138 h 6187888"/>
              <a:gd name="connsiteX22" fmla="*/ 9343465 w 9343465"/>
              <a:gd name="connsiteY22" fmla="*/ 4750923 h 6187888"/>
              <a:gd name="connsiteX23" fmla="*/ 9343465 w 9343465"/>
              <a:gd name="connsiteY23" fmla="*/ 5562224 h 6187888"/>
              <a:gd name="connsiteX24" fmla="*/ 9343465 w 9343465"/>
              <a:gd name="connsiteY24" fmla="*/ 6187888 h 6187888"/>
              <a:gd name="connsiteX25" fmla="*/ 8676075 w 9343465"/>
              <a:gd name="connsiteY25" fmla="*/ 6187888 h 6187888"/>
              <a:gd name="connsiteX26" fmla="*/ 8008684 w 9343465"/>
              <a:gd name="connsiteY26" fmla="*/ 6187888 h 6187888"/>
              <a:gd name="connsiteX27" fmla="*/ 7247859 w 9343465"/>
              <a:gd name="connsiteY27" fmla="*/ 6187888 h 6187888"/>
              <a:gd name="connsiteX28" fmla="*/ 6767338 w 9343465"/>
              <a:gd name="connsiteY28" fmla="*/ 6187888 h 6187888"/>
              <a:gd name="connsiteX29" fmla="*/ 6099948 w 9343465"/>
              <a:gd name="connsiteY29" fmla="*/ 6187888 h 6187888"/>
              <a:gd name="connsiteX30" fmla="*/ 5339123 w 9343465"/>
              <a:gd name="connsiteY30" fmla="*/ 6187888 h 6187888"/>
              <a:gd name="connsiteX31" fmla="*/ 4484863 w 9343465"/>
              <a:gd name="connsiteY31" fmla="*/ 6187888 h 6187888"/>
              <a:gd name="connsiteX32" fmla="*/ 4097777 w 9343465"/>
              <a:gd name="connsiteY32" fmla="*/ 6187888 h 6187888"/>
              <a:gd name="connsiteX33" fmla="*/ 3430386 w 9343465"/>
              <a:gd name="connsiteY33" fmla="*/ 6187888 h 6187888"/>
              <a:gd name="connsiteX34" fmla="*/ 2762996 w 9343465"/>
              <a:gd name="connsiteY34" fmla="*/ 6187888 h 6187888"/>
              <a:gd name="connsiteX35" fmla="*/ 2095606 w 9343465"/>
              <a:gd name="connsiteY35" fmla="*/ 6187888 h 6187888"/>
              <a:gd name="connsiteX36" fmla="*/ 1521650 w 9343465"/>
              <a:gd name="connsiteY36" fmla="*/ 6187888 h 6187888"/>
              <a:gd name="connsiteX37" fmla="*/ 1041129 w 9343465"/>
              <a:gd name="connsiteY37" fmla="*/ 6187888 h 6187888"/>
              <a:gd name="connsiteX38" fmla="*/ 0 w 9343465"/>
              <a:gd name="connsiteY38" fmla="*/ 6187888 h 6187888"/>
              <a:gd name="connsiteX39" fmla="*/ 0 w 9343465"/>
              <a:gd name="connsiteY39" fmla="*/ 5562224 h 6187888"/>
              <a:gd name="connsiteX40" fmla="*/ 0 w 9343465"/>
              <a:gd name="connsiteY40" fmla="*/ 4936560 h 6187888"/>
              <a:gd name="connsiteX41" fmla="*/ 0 w 9343465"/>
              <a:gd name="connsiteY41" fmla="*/ 4187138 h 6187888"/>
              <a:gd name="connsiteX42" fmla="*/ 0 w 9343465"/>
              <a:gd name="connsiteY42" fmla="*/ 3375837 h 6187888"/>
              <a:gd name="connsiteX43" fmla="*/ 0 w 9343465"/>
              <a:gd name="connsiteY43" fmla="*/ 2564536 h 6187888"/>
              <a:gd name="connsiteX44" fmla="*/ 0 w 9343465"/>
              <a:gd name="connsiteY44" fmla="*/ 2000750 h 6187888"/>
              <a:gd name="connsiteX45" fmla="*/ 0 w 9343465"/>
              <a:gd name="connsiteY45" fmla="*/ 1498844 h 6187888"/>
              <a:gd name="connsiteX46" fmla="*/ 0 w 9343465"/>
              <a:gd name="connsiteY46" fmla="*/ 811301 h 6187888"/>
              <a:gd name="connsiteX47" fmla="*/ 0 w 9343465"/>
              <a:gd name="connsiteY47" fmla="*/ 0 h 618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43465" h="6187888" fill="none" extrusionOk="0">
                <a:moveTo>
                  <a:pt x="0" y="0"/>
                </a:moveTo>
                <a:cubicBezTo>
                  <a:pt x="176668" y="22531"/>
                  <a:pt x="309488" y="-13400"/>
                  <a:pt x="480521" y="0"/>
                </a:cubicBezTo>
                <a:cubicBezTo>
                  <a:pt x="651554" y="13400"/>
                  <a:pt x="1048178" y="-8306"/>
                  <a:pt x="1334781" y="0"/>
                </a:cubicBezTo>
                <a:cubicBezTo>
                  <a:pt x="1621384" y="8306"/>
                  <a:pt x="1839740" y="-360"/>
                  <a:pt x="2095606" y="0"/>
                </a:cubicBezTo>
                <a:cubicBezTo>
                  <a:pt x="2351472" y="360"/>
                  <a:pt x="2568491" y="4709"/>
                  <a:pt x="2762996" y="0"/>
                </a:cubicBezTo>
                <a:cubicBezTo>
                  <a:pt x="2957501" y="-4709"/>
                  <a:pt x="3132721" y="-17141"/>
                  <a:pt x="3243517" y="0"/>
                </a:cubicBezTo>
                <a:cubicBezTo>
                  <a:pt x="3354313" y="17141"/>
                  <a:pt x="3745398" y="-36253"/>
                  <a:pt x="4097777" y="0"/>
                </a:cubicBezTo>
                <a:cubicBezTo>
                  <a:pt x="4450156" y="36253"/>
                  <a:pt x="4563466" y="-10415"/>
                  <a:pt x="4765167" y="0"/>
                </a:cubicBezTo>
                <a:cubicBezTo>
                  <a:pt x="4966868" y="10415"/>
                  <a:pt x="5126594" y="-3263"/>
                  <a:pt x="5432558" y="0"/>
                </a:cubicBezTo>
                <a:cubicBezTo>
                  <a:pt x="5738522" y="3263"/>
                  <a:pt x="5750673" y="-5250"/>
                  <a:pt x="5913079" y="0"/>
                </a:cubicBezTo>
                <a:cubicBezTo>
                  <a:pt x="6075485" y="5250"/>
                  <a:pt x="6189236" y="3172"/>
                  <a:pt x="6393600" y="0"/>
                </a:cubicBezTo>
                <a:cubicBezTo>
                  <a:pt x="6597964" y="-3172"/>
                  <a:pt x="6922297" y="-30573"/>
                  <a:pt x="7060990" y="0"/>
                </a:cubicBezTo>
                <a:cubicBezTo>
                  <a:pt x="7199683" y="30573"/>
                  <a:pt x="7517103" y="-11610"/>
                  <a:pt x="7728380" y="0"/>
                </a:cubicBezTo>
                <a:cubicBezTo>
                  <a:pt x="7939657" y="11610"/>
                  <a:pt x="8006712" y="6340"/>
                  <a:pt x="8115467" y="0"/>
                </a:cubicBezTo>
                <a:cubicBezTo>
                  <a:pt x="8224222" y="-6340"/>
                  <a:pt x="8766033" y="-19468"/>
                  <a:pt x="9343465" y="0"/>
                </a:cubicBezTo>
                <a:lnTo>
                  <a:pt x="9343465" y="0"/>
                </a:lnTo>
                <a:cubicBezTo>
                  <a:pt x="9352749" y="378125"/>
                  <a:pt x="9304570" y="434583"/>
                  <a:pt x="9343465" y="811301"/>
                </a:cubicBezTo>
                <a:cubicBezTo>
                  <a:pt x="9382360" y="1188019"/>
                  <a:pt x="9341496" y="1326780"/>
                  <a:pt x="9343465" y="1622602"/>
                </a:cubicBezTo>
                <a:cubicBezTo>
                  <a:pt x="9345434" y="1918424"/>
                  <a:pt x="9320183" y="2074694"/>
                  <a:pt x="9343465" y="2248266"/>
                </a:cubicBezTo>
                <a:cubicBezTo>
                  <a:pt x="9366747" y="2421838"/>
                  <a:pt x="9366524" y="2665278"/>
                  <a:pt x="9343465" y="2812051"/>
                </a:cubicBezTo>
                <a:cubicBezTo>
                  <a:pt x="9320406" y="2958824"/>
                  <a:pt x="9367355" y="3228626"/>
                  <a:pt x="9343465" y="3375837"/>
                </a:cubicBezTo>
                <a:cubicBezTo>
                  <a:pt x="9319575" y="3523048"/>
                  <a:pt x="9343235" y="3959146"/>
                  <a:pt x="9343465" y="4187138"/>
                </a:cubicBezTo>
                <a:cubicBezTo>
                  <a:pt x="9343695" y="4415130"/>
                  <a:pt x="9328170" y="4516076"/>
                  <a:pt x="9343465" y="4750923"/>
                </a:cubicBezTo>
                <a:cubicBezTo>
                  <a:pt x="9358760" y="4985771"/>
                  <a:pt x="9348493" y="5187164"/>
                  <a:pt x="9343465" y="5562224"/>
                </a:cubicBezTo>
                <a:cubicBezTo>
                  <a:pt x="9338437" y="5937284"/>
                  <a:pt x="9318088" y="5921297"/>
                  <a:pt x="9343465" y="6187888"/>
                </a:cubicBezTo>
                <a:cubicBezTo>
                  <a:pt x="9019462" y="6165089"/>
                  <a:pt x="8893159" y="6211613"/>
                  <a:pt x="8676075" y="6187888"/>
                </a:cubicBezTo>
                <a:cubicBezTo>
                  <a:pt x="8458991" y="6164164"/>
                  <a:pt x="8229762" y="6156278"/>
                  <a:pt x="8008684" y="6187888"/>
                </a:cubicBezTo>
                <a:cubicBezTo>
                  <a:pt x="7787606" y="6219498"/>
                  <a:pt x="7418590" y="6203653"/>
                  <a:pt x="7247859" y="6187888"/>
                </a:cubicBezTo>
                <a:cubicBezTo>
                  <a:pt x="7077129" y="6172123"/>
                  <a:pt x="7006259" y="6181853"/>
                  <a:pt x="6767338" y="6187888"/>
                </a:cubicBezTo>
                <a:cubicBezTo>
                  <a:pt x="6528417" y="6193923"/>
                  <a:pt x="6258966" y="6207337"/>
                  <a:pt x="6099948" y="6187888"/>
                </a:cubicBezTo>
                <a:cubicBezTo>
                  <a:pt x="5940930" y="6168440"/>
                  <a:pt x="5686515" y="6214340"/>
                  <a:pt x="5339123" y="6187888"/>
                </a:cubicBezTo>
                <a:cubicBezTo>
                  <a:pt x="4991731" y="6161436"/>
                  <a:pt x="4740672" y="6184141"/>
                  <a:pt x="4484863" y="6187888"/>
                </a:cubicBezTo>
                <a:cubicBezTo>
                  <a:pt x="4229054" y="6191635"/>
                  <a:pt x="4240517" y="6191710"/>
                  <a:pt x="4097777" y="6187888"/>
                </a:cubicBezTo>
                <a:cubicBezTo>
                  <a:pt x="3955037" y="6184066"/>
                  <a:pt x="3613501" y="6173002"/>
                  <a:pt x="3430386" y="6187888"/>
                </a:cubicBezTo>
                <a:cubicBezTo>
                  <a:pt x="3247271" y="6202774"/>
                  <a:pt x="3010189" y="6205492"/>
                  <a:pt x="2762996" y="6187888"/>
                </a:cubicBezTo>
                <a:cubicBezTo>
                  <a:pt x="2515803" y="6170285"/>
                  <a:pt x="2311307" y="6208396"/>
                  <a:pt x="2095606" y="6187888"/>
                </a:cubicBezTo>
                <a:cubicBezTo>
                  <a:pt x="1879905" y="6167381"/>
                  <a:pt x="1723431" y="6209039"/>
                  <a:pt x="1521650" y="6187888"/>
                </a:cubicBezTo>
                <a:cubicBezTo>
                  <a:pt x="1319869" y="6166737"/>
                  <a:pt x="1211878" y="6165355"/>
                  <a:pt x="1041129" y="6187888"/>
                </a:cubicBezTo>
                <a:cubicBezTo>
                  <a:pt x="870380" y="6210421"/>
                  <a:pt x="251213" y="6165498"/>
                  <a:pt x="0" y="6187888"/>
                </a:cubicBezTo>
                <a:cubicBezTo>
                  <a:pt x="-25387" y="6011928"/>
                  <a:pt x="-11085" y="5831098"/>
                  <a:pt x="0" y="5562224"/>
                </a:cubicBezTo>
                <a:cubicBezTo>
                  <a:pt x="11085" y="5293350"/>
                  <a:pt x="5295" y="5168930"/>
                  <a:pt x="0" y="4936560"/>
                </a:cubicBezTo>
                <a:cubicBezTo>
                  <a:pt x="-5295" y="4704190"/>
                  <a:pt x="33151" y="4498733"/>
                  <a:pt x="0" y="4187138"/>
                </a:cubicBezTo>
                <a:cubicBezTo>
                  <a:pt x="-33151" y="3875543"/>
                  <a:pt x="16109" y="3751213"/>
                  <a:pt x="0" y="3375837"/>
                </a:cubicBezTo>
                <a:cubicBezTo>
                  <a:pt x="-16109" y="3000461"/>
                  <a:pt x="-7231" y="2961879"/>
                  <a:pt x="0" y="2564536"/>
                </a:cubicBezTo>
                <a:cubicBezTo>
                  <a:pt x="7231" y="2167193"/>
                  <a:pt x="-27113" y="2211939"/>
                  <a:pt x="0" y="2000750"/>
                </a:cubicBezTo>
                <a:cubicBezTo>
                  <a:pt x="27113" y="1789561"/>
                  <a:pt x="24237" y="1680898"/>
                  <a:pt x="0" y="1498844"/>
                </a:cubicBezTo>
                <a:cubicBezTo>
                  <a:pt x="-24237" y="1316790"/>
                  <a:pt x="-13547" y="1121671"/>
                  <a:pt x="0" y="811301"/>
                </a:cubicBezTo>
                <a:cubicBezTo>
                  <a:pt x="13547" y="500931"/>
                  <a:pt x="31964" y="358548"/>
                  <a:pt x="0" y="0"/>
                </a:cubicBezTo>
                <a:close/>
              </a:path>
              <a:path w="9343465" h="6187888" stroke="0" extrusionOk="0">
                <a:moveTo>
                  <a:pt x="0" y="0"/>
                </a:moveTo>
                <a:cubicBezTo>
                  <a:pt x="157627" y="17840"/>
                  <a:pt x="253398" y="22027"/>
                  <a:pt x="480521" y="0"/>
                </a:cubicBezTo>
                <a:cubicBezTo>
                  <a:pt x="707644" y="-22027"/>
                  <a:pt x="891515" y="24506"/>
                  <a:pt x="1054477" y="0"/>
                </a:cubicBezTo>
                <a:cubicBezTo>
                  <a:pt x="1217439" y="-24506"/>
                  <a:pt x="1427084" y="13769"/>
                  <a:pt x="1721867" y="0"/>
                </a:cubicBezTo>
                <a:cubicBezTo>
                  <a:pt x="2016650" y="-13769"/>
                  <a:pt x="2062059" y="13170"/>
                  <a:pt x="2295823" y="0"/>
                </a:cubicBezTo>
                <a:cubicBezTo>
                  <a:pt x="2529587" y="-13170"/>
                  <a:pt x="2828522" y="36004"/>
                  <a:pt x="3056648" y="0"/>
                </a:cubicBezTo>
                <a:cubicBezTo>
                  <a:pt x="3284775" y="-36004"/>
                  <a:pt x="3294221" y="-8939"/>
                  <a:pt x="3443734" y="0"/>
                </a:cubicBezTo>
                <a:cubicBezTo>
                  <a:pt x="3593247" y="8939"/>
                  <a:pt x="3972645" y="-37683"/>
                  <a:pt x="4204559" y="0"/>
                </a:cubicBezTo>
                <a:cubicBezTo>
                  <a:pt x="4436473" y="37683"/>
                  <a:pt x="4643398" y="22920"/>
                  <a:pt x="4965384" y="0"/>
                </a:cubicBezTo>
                <a:cubicBezTo>
                  <a:pt x="5287371" y="-22920"/>
                  <a:pt x="5368771" y="3729"/>
                  <a:pt x="5726209" y="0"/>
                </a:cubicBezTo>
                <a:cubicBezTo>
                  <a:pt x="6083647" y="-3729"/>
                  <a:pt x="5989429" y="-7406"/>
                  <a:pt x="6206730" y="0"/>
                </a:cubicBezTo>
                <a:cubicBezTo>
                  <a:pt x="6424031" y="7406"/>
                  <a:pt x="6407270" y="-16939"/>
                  <a:pt x="6593817" y="0"/>
                </a:cubicBezTo>
                <a:cubicBezTo>
                  <a:pt x="6780364" y="16939"/>
                  <a:pt x="7225846" y="17419"/>
                  <a:pt x="7448076" y="0"/>
                </a:cubicBezTo>
                <a:cubicBezTo>
                  <a:pt x="7670306" y="-17419"/>
                  <a:pt x="8040665" y="16774"/>
                  <a:pt x="8208901" y="0"/>
                </a:cubicBezTo>
                <a:cubicBezTo>
                  <a:pt x="8377137" y="-16774"/>
                  <a:pt x="8435676" y="-13016"/>
                  <a:pt x="8595988" y="0"/>
                </a:cubicBezTo>
                <a:cubicBezTo>
                  <a:pt x="8756300" y="13016"/>
                  <a:pt x="9141251" y="-21839"/>
                  <a:pt x="9343465" y="0"/>
                </a:cubicBezTo>
                <a:lnTo>
                  <a:pt x="9343465" y="0"/>
                </a:lnTo>
                <a:cubicBezTo>
                  <a:pt x="9355502" y="215460"/>
                  <a:pt x="9363734" y="489857"/>
                  <a:pt x="9343465" y="625664"/>
                </a:cubicBezTo>
                <a:cubicBezTo>
                  <a:pt x="9323196" y="761471"/>
                  <a:pt x="9372515" y="994990"/>
                  <a:pt x="9343465" y="1313207"/>
                </a:cubicBezTo>
                <a:cubicBezTo>
                  <a:pt x="9314415" y="1631424"/>
                  <a:pt x="9326453" y="1889394"/>
                  <a:pt x="9343465" y="2062629"/>
                </a:cubicBezTo>
                <a:cubicBezTo>
                  <a:pt x="9360477" y="2235864"/>
                  <a:pt x="9360965" y="2358701"/>
                  <a:pt x="9343465" y="2626415"/>
                </a:cubicBezTo>
                <a:cubicBezTo>
                  <a:pt x="9325965" y="2894129"/>
                  <a:pt x="9321084" y="3265960"/>
                  <a:pt x="9343465" y="3437716"/>
                </a:cubicBezTo>
                <a:cubicBezTo>
                  <a:pt x="9365846" y="3609472"/>
                  <a:pt x="9324001" y="3793011"/>
                  <a:pt x="9343465" y="4125259"/>
                </a:cubicBezTo>
                <a:cubicBezTo>
                  <a:pt x="9362929" y="4457507"/>
                  <a:pt x="9317269" y="4619804"/>
                  <a:pt x="9343465" y="4750923"/>
                </a:cubicBezTo>
                <a:cubicBezTo>
                  <a:pt x="9369661" y="4882042"/>
                  <a:pt x="9308264" y="5140825"/>
                  <a:pt x="9343465" y="5500345"/>
                </a:cubicBezTo>
                <a:cubicBezTo>
                  <a:pt x="9378666" y="5859865"/>
                  <a:pt x="9337334" y="5967858"/>
                  <a:pt x="9343465" y="6187888"/>
                </a:cubicBezTo>
                <a:cubicBezTo>
                  <a:pt x="9128939" y="6205771"/>
                  <a:pt x="8942208" y="6221529"/>
                  <a:pt x="8582640" y="6187888"/>
                </a:cubicBezTo>
                <a:cubicBezTo>
                  <a:pt x="8223072" y="6154247"/>
                  <a:pt x="8135747" y="6177253"/>
                  <a:pt x="8008684" y="6187888"/>
                </a:cubicBezTo>
                <a:cubicBezTo>
                  <a:pt x="7881621" y="6198523"/>
                  <a:pt x="7635513" y="6169354"/>
                  <a:pt x="7341294" y="6187888"/>
                </a:cubicBezTo>
                <a:cubicBezTo>
                  <a:pt x="7047075" y="6206423"/>
                  <a:pt x="6923555" y="6195068"/>
                  <a:pt x="6580469" y="6187888"/>
                </a:cubicBezTo>
                <a:cubicBezTo>
                  <a:pt x="6237383" y="6180708"/>
                  <a:pt x="6203540" y="6173926"/>
                  <a:pt x="6099948" y="6187888"/>
                </a:cubicBezTo>
                <a:cubicBezTo>
                  <a:pt x="5996356" y="6201850"/>
                  <a:pt x="5500476" y="6150854"/>
                  <a:pt x="5339123" y="6187888"/>
                </a:cubicBezTo>
                <a:cubicBezTo>
                  <a:pt x="5177770" y="6224922"/>
                  <a:pt x="4942850" y="6212393"/>
                  <a:pt x="4578298" y="6187888"/>
                </a:cubicBezTo>
                <a:cubicBezTo>
                  <a:pt x="4213746" y="6163383"/>
                  <a:pt x="4121843" y="6216290"/>
                  <a:pt x="4004342" y="6187888"/>
                </a:cubicBezTo>
                <a:cubicBezTo>
                  <a:pt x="3886841" y="6159486"/>
                  <a:pt x="3539853" y="6154032"/>
                  <a:pt x="3150082" y="6187888"/>
                </a:cubicBezTo>
                <a:cubicBezTo>
                  <a:pt x="2760311" y="6221744"/>
                  <a:pt x="2509253" y="6221711"/>
                  <a:pt x="2295823" y="6187888"/>
                </a:cubicBezTo>
                <a:cubicBezTo>
                  <a:pt x="2082393" y="6154065"/>
                  <a:pt x="1788874" y="6182694"/>
                  <a:pt x="1628432" y="6187888"/>
                </a:cubicBezTo>
                <a:cubicBezTo>
                  <a:pt x="1467990" y="6193082"/>
                  <a:pt x="1273744" y="6211200"/>
                  <a:pt x="1147911" y="6187888"/>
                </a:cubicBezTo>
                <a:cubicBezTo>
                  <a:pt x="1022078" y="6164576"/>
                  <a:pt x="292431" y="6204014"/>
                  <a:pt x="0" y="6187888"/>
                </a:cubicBezTo>
                <a:cubicBezTo>
                  <a:pt x="9604" y="5929932"/>
                  <a:pt x="-24927" y="5903566"/>
                  <a:pt x="0" y="5624103"/>
                </a:cubicBezTo>
                <a:cubicBezTo>
                  <a:pt x="24927" y="5344641"/>
                  <a:pt x="7750" y="5274539"/>
                  <a:pt x="0" y="5060317"/>
                </a:cubicBezTo>
                <a:cubicBezTo>
                  <a:pt x="-7750" y="4846095"/>
                  <a:pt x="-25369" y="4742899"/>
                  <a:pt x="0" y="4496532"/>
                </a:cubicBezTo>
                <a:cubicBezTo>
                  <a:pt x="25369" y="4250165"/>
                  <a:pt x="-2536" y="3975458"/>
                  <a:pt x="0" y="3808989"/>
                </a:cubicBezTo>
                <a:cubicBezTo>
                  <a:pt x="2536" y="3642520"/>
                  <a:pt x="-5700" y="3487706"/>
                  <a:pt x="0" y="3245203"/>
                </a:cubicBezTo>
                <a:cubicBezTo>
                  <a:pt x="5700" y="3002700"/>
                  <a:pt x="31409" y="2852021"/>
                  <a:pt x="0" y="2495781"/>
                </a:cubicBezTo>
                <a:cubicBezTo>
                  <a:pt x="-31409" y="2139541"/>
                  <a:pt x="-25474" y="2038237"/>
                  <a:pt x="0" y="1870117"/>
                </a:cubicBezTo>
                <a:cubicBezTo>
                  <a:pt x="25474" y="1701997"/>
                  <a:pt x="-3113" y="1573518"/>
                  <a:pt x="0" y="1306332"/>
                </a:cubicBezTo>
                <a:cubicBezTo>
                  <a:pt x="3113" y="1039147"/>
                  <a:pt x="-9588" y="961370"/>
                  <a:pt x="0" y="618789"/>
                </a:cubicBezTo>
                <a:cubicBezTo>
                  <a:pt x="9588" y="276208"/>
                  <a:pt x="9697" y="300286"/>
                  <a:pt x="0" y="0"/>
                </a:cubicBezTo>
                <a:close/>
              </a:path>
            </a:pathLst>
          </a:custGeom>
          <a:solidFill>
            <a:schemeClr val="accent2">
              <a:lumMod val="60000"/>
              <a:lumOff val="40000"/>
            </a:schemeClr>
          </a:solidFill>
          <a:ln w="28575">
            <a:solidFill>
              <a:schemeClr val="accent2">
                <a:lumMod val="50000"/>
              </a:schemeClr>
            </a:solidFill>
            <a:extLst>
              <a:ext uri="{C807C97D-BFC1-408E-A445-0C87EB9F89A2}">
                <ask:lineSketchStyleProps xmlns:ask="http://schemas.microsoft.com/office/drawing/2018/sketchyshapes" sd="859672703">
                  <a:prstGeom prst="snip1Rect">
                    <a:avLst>
                      <a:gd name="adj"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CA84F7C-C4D0-69B2-9A2E-5F1B838E417E}"/>
              </a:ext>
            </a:extLst>
          </p:cNvPr>
          <p:cNvCxnSpPr>
            <a:stCxn id="6" idx="3"/>
            <a:endCxn id="6" idx="1"/>
          </p:cNvCxnSpPr>
          <p:nvPr/>
        </p:nvCxnSpPr>
        <p:spPr>
          <a:xfrm>
            <a:off x="6096000" y="489696"/>
            <a:ext cx="0" cy="61878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EED060C6-8AD2-2948-47F8-B975577A82F7}"/>
              </a:ext>
            </a:extLst>
          </p:cNvPr>
          <p:cNvSpPr/>
          <p:nvPr/>
        </p:nvSpPr>
        <p:spPr>
          <a:xfrm rot="18676352">
            <a:off x="862998" y="683488"/>
            <a:ext cx="1728163" cy="490818"/>
          </a:xfrm>
          <a:prstGeom prst="parallelogram">
            <a:avLst>
              <a:gd name="adj" fmla="val 0"/>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a:solidFill>
                    <a:schemeClr val="accent1">
                      <a:lumMod val="50000"/>
                    </a:schemeClr>
                  </a:solidFill>
                </a:ln>
                <a:solidFill>
                  <a:schemeClr val="accent1">
                    <a:lumMod val="50000"/>
                  </a:schemeClr>
                </a:solidFill>
                <a:latin typeface="Jumble" panose="02000503000000020004" pitchFamily="2" charset="0"/>
              </a:rPr>
              <a:t>ARM</a:t>
            </a:r>
          </a:p>
        </p:txBody>
      </p:sp>
      <p:sp>
        <p:nvSpPr>
          <p:cNvPr id="17" name="Parallelogram 16">
            <a:extLst>
              <a:ext uri="{FF2B5EF4-FFF2-40B4-BE49-F238E27FC236}">
                <a16:creationId xmlns:a16="http://schemas.microsoft.com/office/drawing/2014/main" id="{0CB7084E-0426-10A3-BCF5-20EB46589E5C}"/>
              </a:ext>
            </a:extLst>
          </p:cNvPr>
          <p:cNvSpPr/>
          <p:nvPr/>
        </p:nvSpPr>
        <p:spPr>
          <a:xfrm rot="2392992">
            <a:off x="9363556" y="683487"/>
            <a:ext cx="2097736" cy="490818"/>
          </a:xfrm>
          <a:prstGeom prst="parallelogram">
            <a:avLst>
              <a:gd name="adj" fmla="val 0"/>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ln>
                  <a:solidFill>
                    <a:schemeClr val="accent3">
                      <a:lumMod val="50000"/>
                    </a:schemeClr>
                  </a:solidFill>
                </a:ln>
                <a:solidFill>
                  <a:schemeClr val="accent3">
                    <a:lumMod val="50000"/>
                  </a:schemeClr>
                </a:solidFill>
                <a:latin typeface="Jumble" panose="02000503000000020004" pitchFamily="2" charset="0"/>
              </a:rPr>
              <a:t>RISC-V</a:t>
            </a:r>
          </a:p>
        </p:txBody>
      </p:sp>
      <p:sp>
        <p:nvSpPr>
          <p:cNvPr id="18" name="TextBox 17">
            <a:extLst>
              <a:ext uri="{FF2B5EF4-FFF2-40B4-BE49-F238E27FC236}">
                <a16:creationId xmlns:a16="http://schemas.microsoft.com/office/drawing/2014/main" id="{638265E4-30AD-F1D2-131A-907985EAB532}"/>
              </a:ext>
            </a:extLst>
          </p:cNvPr>
          <p:cNvSpPr txBox="1"/>
          <p:nvPr/>
        </p:nvSpPr>
        <p:spPr>
          <a:xfrm>
            <a:off x="6302731" y="1292646"/>
            <a:ext cx="4407849" cy="1154162"/>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Anyone can use, modify, and develop </a:t>
            </a:r>
          </a:p>
          <a:p>
            <a:r>
              <a:rPr lang="en-US" sz="2300" dirty="0">
                <a:ln>
                  <a:solidFill>
                    <a:srgbClr val="002060"/>
                  </a:solidFill>
                </a:ln>
                <a:solidFill>
                  <a:srgbClr val="002060"/>
                </a:solidFill>
                <a:latin typeface="DaunPenh" panose="01010101010101010101" pitchFamily="2" charset="0"/>
                <a:cs typeface="DaunPenh" panose="01010101010101010101" pitchFamily="2" charset="0"/>
              </a:rPr>
              <a:t>their own processor designs based on the RISC‐V ISA without the need for a license or royalties.</a:t>
            </a:r>
          </a:p>
        </p:txBody>
      </p:sp>
      <p:sp>
        <p:nvSpPr>
          <p:cNvPr id="20" name="TextBox 19">
            <a:extLst>
              <a:ext uri="{FF2B5EF4-FFF2-40B4-BE49-F238E27FC236}">
                <a16:creationId xmlns:a16="http://schemas.microsoft.com/office/drawing/2014/main" id="{FE458EDC-1B99-EC02-75F8-FC0C55DE9DD6}"/>
              </a:ext>
            </a:extLst>
          </p:cNvPr>
          <p:cNvSpPr txBox="1"/>
          <p:nvPr/>
        </p:nvSpPr>
        <p:spPr>
          <a:xfrm>
            <a:off x="1989720" y="897734"/>
            <a:ext cx="1632414"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Licensing model </a:t>
            </a:r>
          </a:p>
        </p:txBody>
      </p:sp>
      <p:sp>
        <p:nvSpPr>
          <p:cNvPr id="22" name="TextBox 21">
            <a:extLst>
              <a:ext uri="{FF2B5EF4-FFF2-40B4-BE49-F238E27FC236}">
                <a16:creationId xmlns:a16="http://schemas.microsoft.com/office/drawing/2014/main" id="{A9669106-9450-6B94-0CE8-E4BC26F18A45}"/>
              </a:ext>
            </a:extLst>
          </p:cNvPr>
          <p:cNvSpPr txBox="1"/>
          <p:nvPr/>
        </p:nvSpPr>
        <p:spPr>
          <a:xfrm>
            <a:off x="2004723" y="1282839"/>
            <a:ext cx="3766859" cy="1154162"/>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Companies that want to use ARM‐based processor cores in their products need to obtain a license from ARM Holdings. </a:t>
            </a:r>
          </a:p>
        </p:txBody>
      </p:sp>
      <p:sp>
        <p:nvSpPr>
          <p:cNvPr id="25" name="TextBox 24">
            <a:extLst>
              <a:ext uri="{FF2B5EF4-FFF2-40B4-BE49-F238E27FC236}">
                <a16:creationId xmlns:a16="http://schemas.microsoft.com/office/drawing/2014/main" id="{459433AA-BAE3-8EF0-8631-980DB5D2C46B}"/>
              </a:ext>
            </a:extLst>
          </p:cNvPr>
          <p:cNvSpPr txBox="1"/>
          <p:nvPr/>
        </p:nvSpPr>
        <p:spPr>
          <a:xfrm>
            <a:off x="6302900" y="887827"/>
            <a:ext cx="1632414"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Licensing model </a:t>
            </a:r>
          </a:p>
        </p:txBody>
      </p:sp>
      <p:cxnSp>
        <p:nvCxnSpPr>
          <p:cNvPr id="28" name="Straight Connector 27">
            <a:extLst>
              <a:ext uri="{FF2B5EF4-FFF2-40B4-BE49-F238E27FC236}">
                <a16:creationId xmlns:a16="http://schemas.microsoft.com/office/drawing/2014/main" id="{22285A31-2524-EB54-1B42-09FDBA81AC60}"/>
              </a:ext>
            </a:extLst>
          </p:cNvPr>
          <p:cNvCxnSpPr/>
          <p:nvPr/>
        </p:nvCxnSpPr>
        <p:spPr>
          <a:xfrm>
            <a:off x="1400733" y="2723114"/>
            <a:ext cx="9343465" cy="9807"/>
          </a:xfrm>
          <a:prstGeom prst="line">
            <a:avLst/>
          </a:prstGeom>
          <a:ln w="190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C54FC07-EEF2-CFA3-9A63-DE5AD0A33588}"/>
              </a:ext>
            </a:extLst>
          </p:cNvPr>
          <p:cNvSpPr txBox="1"/>
          <p:nvPr/>
        </p:nvSpPr>
        <p:spPr>
          <a:xfrm>
            <a:off x="6178924" y="3472894"/>
            <a:ext cx="4531653" cy="1862048"/>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A relatively new ISA, and its ecosystem is still growing. However, it has gained significant traction and support from various companies and organizations, leading to an increasing number of RISC-V-based processor designs and products.</a:t>
            </a:r>
            <a:endParaRPr lang="en-US" dirty="0"/>
          </a:p>
        </p:txBody>
      </p:sp>
      <p:sp>
        <p:nvSpPr>
          <p:cNvPr id="31" name="TextBox 30">
            <a:extLst>
              <a:ext uri="{FF2B5EF4-FFF2-40B4-BE49-F238E27FC236}">
                <a16:creationId xmlns:a16="http://schemas.microsoft.com/office/drawing/2014/main" id="{E6FE371B-7268-B836-04DD-6653A8ED75B5}"/>
              </a:ext>
            </a:extLst>
          </p:cNvPr>
          <p:cNvSpPr txBox="1"/>
          <p:nvPr/>
        </p:nvSpPr>
        <p:spPr>
          <a:xfrm>
            <a:off x="1989720" y="3026620"/>
            <a:ext cx="1150166"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Ecosystem</a:t>
            </a:r>
          </a:p>
        </p:txBody>
      </p:sp>
      <p:sp>
        <p:nvSpPr>
          <p:cNvPr id="32" name="TextBox 31">
            <a:extLst>
              <a:ext uri="{FF2B5EF4-FFF2-40B4-BE49-F238E27FC236}">
                <a16:creationId xmlns:a16="http://schemas.microsoft.com/office/drawing/2014/main" id="{45176D36-EC0D-82CB-5365-95E200031FE2}"/>
              </a:ext>
            </a:extLst>
          </p:cNvPr>
          <p:cNvSpPr txBox="1"/>
          <p:nvPr/>
        </p:nvSpPr>
        <p:spPr>
          <a:xfrm>
            <a:off x="6302731" y="3014585"/>
            <a:ext cx="1150166"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Ecosystem</a:t>
            </a:r>
          </a:p>
        </p:txBody>
      </p:sp>
      <p:sp>
        <p:nvSpPr>
          <p:cNvPr id="35" name="TextBox 34">
            <a:extLst>
              <a:ext uri="{FF2B5EF4-FFF2-40B4-BE49-F238E27FC236}">
                <a16:creationId xmlns:a16="http://schemas.microsoft.com/office/drawing/2014/main" id="{FA3C17EE-232A-36D6-0DD8-3498D122F3A0}"/>
              </a:ext>
            </a:extLst>
          </p:cNvPr>
          <p:cNvSpPr txBox="1"/>
          <p:nvPr/>
        </p:nvSpPr>
        <p:spPr>
          <a:xfrm>
            <a:off x="1918783" y="3472895"/>
            <a:ext cx="4260141" cy="2923877"/>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Has a well‐established ecosystem, with a wide range of processor cores available for various performance levels and applications, from low-power microcontrollers to high-performance application processors. ARM‐based processors are used in numerous devices, such as smartphones, tablets, laptops, and embedded systems.</a:t>
            </a:r>
          </a:p>
        </p:txBody>
      </p:sp>
    </p:spTree>
    <p:extLst>
      <p:ext uri="{BB962C8B-B14F-4D97-AF65-F5344CB8AC3E}">
        <p14:creationId xmlns:p14="http://schemas.microsoft.com/office/powerpoint/2010/main" val="2785235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D0F611-8CD2-CA31-879F-3309D06ED13A}"/>
              </a:ext>
            </a:extLst>
          </p:cNvPr>
          <p:cNvSpPr>
            <a:spLocks noGrp="1"/>
          </p:cNvSpPr>
          <p:nvPr>
            <p:ph type="sldNum" sz="quarter" idx="12"/>
          </p:nvPr>
        </p:nvSpPr>
        <p:spPr>
          <a:xfrm>
            <a:off x="10412424" y="6152957"/>
            <a:ext cx="771089" cy="365125"/>
          </a:xfrm>
        </p:spPr>
        <p:txBody>
          <a:bodyPr/>
          <a:lstStyle/>
          <a:p>
            <a:fld id="{F4FAB6BF-40DC-425D-9FBF-182EC001560C}" type="slidenum">
              <a:rPr lang="en-US" smtClean="0"/>
              <a:t>84</a:t>
            </a:fld>
            <a:endParaRPr lang="en-US" dirty="0"/>
          </a:p>
        </p:txBody>
      </p:sp>
      <p:sp>
        <p:nvSpPr>
          <p:cNvPr id="6" name="Rectangle: Single Corner Snipped 5">
            <a:extLst>
              <a:ext uri="{FF2B5EF4-FFF2-40B4-BE49-F238E27FC236}">
                <a16:creationId xmlns:a16="http://schemas.microsoft.com/office/drawing/2014/main" id="{CB5901E0-BBCA-DD66-ECC8-8FB76D1B278A}"/>
              </a:ext>
            </a:extLst>
          </p:cNvPr>
          <p:cNvSpPr/>
          <p:nvPr/>
        </p:nvSpPr>
        <p:spPr>
          <a:xfrm>
            <a:off x="1424267" y="1262901"/>
            <a:ext cx="9343465" cy="4703095"/>
          </a:xfrm>
          <a:custGeom>
            <a:avLst/>
            <a:gdLst>
              <a:gd name="connsiteX0" fmla="*/ 0 w 9343465"/>
              <a:gd name="connsiteY0" fmla="*/ 0 h 4703095"/>
              <a:gd name="connsiteX1" fmla="*/ 760825 w 9343465"/>
              <a:gd name="connsiteY1" fmla="*/ 0 h 4703095"/>
              <a:gd name="connsiteX2" fmla="*/ 1147911 w 9343465"/>
              <a:gd name="connsiteY2" fmla="*/ 0 h 4703095"/>
              <a:gd name="connsiteX3" fmla="*/ 1534998 w 9343465"/>
              <a:gd name="connsiteY3" fmla="*/ 0 h 4703095"/>
              <a:gd name="connsiteX4" fmla="*/ 2015519 w 9343465"/>
              <a:gd name="connsiteY4" fmla="*/ 0 h 4703095"/>
              <a:gd name="connsiteX5" fmla="*/ 2869779 w 9343465"/>
              <a:gd name="connsiteY5" fmla="*/ 0 h 4703095"/>
              <a:gd name="connsiteX6" fmla="*/ 3350300 w 9343465"/>
              <a:gd name="connsiteY6" fmla="*/ 0 h 4703095"/>
              <a:gd name="connsiteX7" fmla="*/ 4204559 w 9343465"/>
              <a:gd name="connsiteY7" fmla="*/ 0 h 4703095"/>
              <a:gd name="connsiteX8" fmla="*/ 4965384 w 9343465"/>
              <a:gd name="connsiteY8" fmla="*/ 0 h 4703095"/>
              <a:gd name="connsiteX9" fmla="*/ 5632775 w 9343465"/>
              <a:gd name="connsiteY9" fmla="*/ 0 h 4703095"/>
              <a:gd name="connsiteX10" fmla="*/ 6113296 w 9343465"/>
              <a:gd name="connsiteY10" fmla="*/ 0 h 4703095"/>
              <a:gd name="connsiteX11" fmla="*/ 6967555 w 9343465"/>
              <a:gd name="connsiteY11" fmla="*/ 0 h 4703095"/>
              <a:gd name="connsiteX12" fmla="*/ 7634946 w 9343465"/>
              <a:gd name="connsiteY12" fmla="*/ 0 h 4703095"/>
              <a:gd name="connsiteX13" fmla="*/ 8302336 w 9343465"/>
              <a:gd name="connsiteY13" fmla="*/ 0 h 4703095"/>
              <a:gd name="connsiteX14" fmla="*/ 9343465 w 9343465"/>
              <a:gd name="connsiteY14" fmla="*/ 0 h 4703095"/>
              <a:gd name="connsiteX15" fmla="*/ 9343465 w 9343465"/>
              <a:gd name="connsiteY15" fmla="*/ 0 h 4703095"/>
              <a:gd name="connsiteX16" fmla="*/ 9343465 w 9343465"/>
              <a:gd name="connsiteY16" fmla="*/ 577809 h 4703095"/>
              <a:gd name="connsiteX17" fmla="*/ 9343465 w 9343465"/>
              <a:gd name="connsiteY17" fmla="*/ 1343741 h 4703095"/>
              <a:gd name="connsiteX18" fmla="*/ 9343465 w 9343465"/>
              <a:gd name="connsiteY18" fmla="*/ 1968581 h 4703095"/>
              <a:gd name="connsiteX19" fmla="*/ 9343465 w 9343465"/>
              <a:gd name="connsiteY19" fmla="*/ 2687483 h 4703095"/>
              <a:gd name="connsiteX20" fmla="*/ 9343465 w 9343465"/>
              <a:gd name="connsiteY20" fmla="*/ 3406385 h 4703095"/>
              <a:gd name="connsiteX21" fmla="*/ 9343465 w 9343465"/>
              <a:gd name="connsiteY21" fmla="*/ 4703095 h 4703095"/>
              <a:gd name="connsiteX22" fmla="*/ 8489205 w 9343465"/>
              <a:gd name="connsiteY22" fmla="*/ 4703095 h 4703095"/>
              <a:gd name="connsiteX23" fmla="*/ 7634946 w 9343465"/>
              <a:gd name="connsiteY23" fmla="*/ 4703095 h 4703095"/>
              <a:gd name="connsiteX24" fmla="*/ 6874121 w 9343465"/>
              <a:gd name="connsiteY24" fmla="*/ 4703095 h 4703095"/>
              <a:gd name="connsiteX25" fmla="*/ 6487034 w 9343465"/>
              <a:gd name="connsiteY25" fmla="*/ 4703095 h 4703095"/>
              <a:gd name="connsiteX26" fmla="*/ 5632775 w 9343465"/>
              <a:gd name="connsiteY26" fmla="*/ 4703095 h 4703095"/>
              <a:gd name="connsiteX27" fmla="*/ 4871950 w 9343465"/>
              <a:gd name="connsiteY27" fmla="*/ 4703095 h 4703095"/>
              <a:gd name="connsiteX28" fmla="*/ 4297994 w 9343465"/>
              <a:gd name="connsiteY28" fmla="*/ 4703095 h 4703095"/>
              <a:gd name="connsiteX29" fmla="*/ 3910907 w 9343465"/>
              <a:gd name="connsiteY29" fmla="*/ 4703095 h 4703095"/>
              <a:gd name="connsiteX30" fmla="*/ 3523821 w 9343465"/>
              <a:gd name="connsiteY30" fmla="*/ 4703095 h 4703095"/>
              <a:gd name="connsiteX31" fmla="*/ 2856431 w 9343465"/>
              <a:gd name="connsiteY31" fmla="*/ 4703095 h 4703095"/>
              <a:gd name="connsiteX32" fmla="*/ 2095606 w 9343465"/>
              <a:gd name="connsiteY32" fmla="*/ 4703095 h 4703095"/>
              <a:gd name="connsiteX33" fmla="*/ 1615085 w 9343465"/>
              <a:gd name="connsiteY33" fmla="*/ 4703095 h 4703095"/>
              <a:gd name="connsiteX34" fmla="*/ 947694 w 9343465"/>
              <a:gd name="connsiteY34" fmla="*/ 4703095 h 4703095"/>
              <a:gd name="connsiteX35" fmla="*/ 0 w 9343465"/>
              <a:gd name="connsiteY35" fmla="*/ 4703095 h 4703095"/>
              <a:gd name="connsiteX36" fmla="*/ 0 w 9343465"/>
              <a:gd name="connsiteY36" fmla="*/ 3937162 h 4703095"/>
              <a:gd name="connsiteX37" fmla="*/ 0 w 9343465"/>
              <a:gd name="connsiteY37" fmla="*/ 3218261 h 4703095"/>
              <a:gd name="connsiteX38" fmla="*/ 0 w 9343465"/>
              <a:gd name="connsiteY38" fmla="*/ 2687483 h 4703095"/>
              <a:gd name="connsiteX39" fmla="*/ 0 w 9343465"/>
              <a:gd name="connsiteY39" fmla="*/ 2062643 h 4703095"/>
              <a:gd name="connsiteX40" fmla="*/ 0 w 9343465"/>
              <a:gd name="connsiteY40" fmla="*/ 1531865 h 4703095"/>
              <a:gd name="connsiteX41" fmla="*/ 0 w 9343465"/>
              <a:gd name="connsiteY41" fmla="*/ 954056 h 4703095"/>
              <a:gd name="connsiteX42" fmla="*/ 0 w 9343465"/>
              <a:gd name="connsiteY42" fmla="*/ 0 h 470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343465" h="4703095" fill="none" extrusionOk="0">
                <a:moveTo>
                  <a:pt x="0" y="0"/>
                </a:moveTo>
                <a:cubicBezTo>
                  <a:pt x="266680" y="-31599"/>
                  <a:pt x="488155" y="14583"/>
                  <a:pt x="760825" y="0"/>
                </a:cubicBezTo>
                <a:cubicBezTo>
                  <a:pt x="1033495" y="-14583"/>
                  <a:pt x="1044437" y="-11815"/>
                  <a:pt x="1147911" y="0"/>
                </a:cubicBezTo>
                <a:cubicBezTo>
                  <a:pt x="1251385" y="11815"/>
                  <a:pt x="1364977" y="16378"/>
                  <a:pt x="1534998" y="0"/>
                </a:cubicBezTo>
                <a:cubicBezTo>
                  <a:pt x="1705019" y="-16378"/>
                  <a:pt x="1889768" y="8096"/>
                  <a:pt x="2015519" y="0"/>
                </a:cubicBezTo>
                <a:cubicBezTo>
                  <a:pt x="2141270" y="-8096"/>
                  <a:pt x="2459337" y="-15479"/>
                  <a:pt x="2869779" y="0"/>
                </a:cubicBezTo>
                <a:cubicBezTo>
                  <a:pt x="3280221" y="15479"/>
                  <a:pt x="3179267" y="-13400"/>
                  <a:pt x="3350300" y="0"/>
                </a:cubicBezTo>
                <a:cubicBezTo>
                  <a:pt x="3521333" y="13400"/>
                  <a:pt x="3919825" y="-3812"/>
                  <a:pt x="4204559" y="0"/>
                </a:cubicBezTo>
                <a:cubicBezTo>
                  <a:pt x="4489293" y="3812"/>
                  <a:pt x="4709518" y="-360"/>
                  <a:pt x="4965384" y="0"/>
                </a:cubicBezTo>
                <a:cubicBezTo>
                  <a:pt x="5221250" y="360"/>
                  <a:pt x="5435269" y="4566"/>
                  <a:pt x="5632775" y="0"/>
                </a:cubicBezTo>
                <a:cubicBezTo>
                  <a:pt x="5830281" y="-4566"/>
                  <a:pt x="6002500" y="-17141"/>
                  <a:pt x="6113296" y="0"/>
                </a:cubicBezTo>
                <a:cubicBezTo>
                  <a:pt x="6224092" y="17141"/>
                  <a:pt x="6616441" y="-34907"/>
                  <a:pt x="6967555" y="0"/>
                </a:cubicBezTo>
                <a:cubicBezTo>
                  <a:pt x="7318669" y="34907"/>
                  <a:pt x="7429879" y="-15967"/>
                  <a:pt x="7634946" y="0"/>
                </a:cubicBezTo>
                <a:cubicBezTo>
                  <a:pt x="7840013" y="15967"/>
                  <a:pt x="8002659" y="246"/>
                  <a:pt x="8302336" y="0"/>
                </a:cubicBezTo>
                <a:cubicBezTo>
                  <a:pt x="8602013" y="-246"/>
                  <a:pt x="8839755" y="-41426"/>
                  <a:pt x="9343465" y="0"/>
                </a:cubicBezTo>
                <a:lnTo>
                  <a:pt x="9343465" y="0"/>
                </a:lnTo>
                <a:cubicBezTo>
                  <a:pt x="9332096" y="280661"/>
                  <a:pt x="9359305" y="345416"/>
                  <a:pt x="9343465" y="577809"/>
                </a:cubicBezTo>
                <a:cubicBezTo>
                  <a:pt x="9327625" y="810202"/>
                  <a:pt x="9366257" y="1084976"/>
                  <a:pt x="9343465" y="1343741"/>
                </a:cubicBezTo>
                <a:cubicBezTo>
                  <a:pt x="9320673" y="1602506"/>
                  <a:pt x="9327066" y="1748930"/>
                  <a:pt x="9343465" y="1968581"/>
                </a:cubicBezTo>
                <a:cubicBezTo>
                  <a:pt x="9359864" y="2188232"/>
                  <a:pt x="9373318" y="2393520"/>
                  <a:pt x="9343465" y="2687483"/>
                </a:cubicBezTo>
                <a:cubicBezTo>
                  <a:pt x="9313612" y="2981446"/>
                  <a:pt x="9312207" y="3223729"/>
                  <a:pt x="9343465" y="3406385"/>
                </a:cubicBezTo>
                <a:cubicBezTo>
                  <a:pt x="9374723" y="3589041"/>
                  <a:pt x="9408173" y="4150271"/>
                  <a:pt x="9343465" y="4703095"/>
                </a:cubicBezTo>
                <a:cubicBezTo>
                  <a:pt x="9105560" y="4733604"/>
                  <a:pt x="8879977" y="4697597"/>
                  <a:pt x="8489205" y="4703095"/>
                </a:cubicBezTo>
                <a:cubicBezTo>
                  <a:pt x="8098433" y="4708593"/>
                  <a:pt x="8004674" y="4712394"/>
                  <a:pt x="7634946" y="4703095"/>
                </a:cubicBezTo>
                <a:cubicBezTo>
                  <a:pt x="7265218" y="4693796"/>
                  <a:pt x="7197308" y="4737759"/>
                  <a:pt x="6874121" y="4703095"/>
                </a:cubicBezTo>
                <a:cubicBezTo>
                  <a:pt x="6550935" y="4668431"/>
                  <a:pt x="6667473" y="4710078"/>
                  <a:pt x="6487034" y="4703095"/>
                </a:cubicBezTo>
                <a:cubicBezTo>
                  <a:pt x="6306595" y="4696112"/>
                  <a:pt x="5898506" y="4695523"/>
                  <a:pt x="5632775" y="4703095"/>
                </a:cubicBezTo>
                <a:cubicBezTo>
                  <a:pt x="5367044" y="4710667"/>
                  <a:pt x="5158140" y="4704587"/>
                  <a:pt x="4871950" y="4703095"/>
                </a:cubicBezTo>
                <a:cubicBezTo>
                  <a:pt x="4585761" y="4701603"/>
                  <a:pt x="4577624" y="4731748"/>
                  <a:pt x="4297994" y="4703095"/>
                </a:cubicBezTo>
                <a:cubicBezTo>
                  <a:pt x="4018364" y="4674442"/>
                  <a:pt x="4023847" y="4701431"/>
                  <a:pt x="3910907" y="4703095"/>
                </a:cubicBezTo>
                <a:cubicBezTo>
                  <a:pt x="3797967" y="4704759"/>
                  <a:pt x="3650240" y="4688624"/>
                  <a:pt x="3523821" y="4703095"/>
                </a:cubicBezTo>
                <a:cubicBezTo>
                  <a:pt x="3397402" y="4717566"/>
                  <a:pt x="3075331" y="4733090"/>
                  <a:pt x="2856431" y="4703095"/>
                </a:cubicBezTo>
                <a:cubicBezTo>
                  <a:pt x="2637531" y="4673101"/>
                  <a:pt x="2266337" y="4718860"/>
                  <a:pt x="2095606" y="4703095"/>
                </a:cubicBezTo>
                <a:cubicBezTo>
                  <a:pt x="1924876" y="4687330"/>
                  <a:pt x="1854006" y="4697060"/>
                  <a:pt x="1615085" y="4703095"/>
                </a:cubicBezTo>
                <a:cubicBezTo>
                  <a:pt x="1376164" y="4709130"/>
                  <a:pt x="1109823" y="4724069"/>
                  <a:pt x="947694" y="4703095"/>
                </a:cubicBezTo>
                <a:cubicBezTo>
                  <a:pt x="785565" y="4682121"/>
                  <a:pt x="402445" y="4679710"/>
                  <a:pt x="0" y="4703095"/>
                </a:cubicBezTo>
                <a:cubicBezTo>
                  <a:pt x="-13551" y="4362728"/>
                  <a:pt x="2908" y="4224445"/>
                  <a:pt x="0" y="3937162"/>
                </a:cubicBezTo>
                <a:cubicBezTo>
                  <a:pt x="-2908" y="3649879"/>
                  <a:pt x="4456" y="3373920"/>
                  <a:pt x="0" y="3218261"/>
                </a:cubicBezTo>
                <a:cubicBezTo>
                  <a:pt x="-4456" y="3062602"/>
                  <a:pt x="3023" y="2804568"/>
                  <a:pt x="0" y="2687483"/>
                </a:cubicBezTo>
                <a:cubicBezTo>
                  <a:pt x="-3023" y="2570398"/>
                  <a:pt x="22424" y="2317340"/>
                  <a:pt x="0" y="2062643"/>
                </a:cubicBezTo>
                <a:cubicBezTo>
                  <a:pt x="-22424" y="1807946"/>
                  <a:pt x="-22250" y="1750949"/>
                  <a:pt x="0" y="1531865"/>
                </a:cubicBezTo>
                <a:cubicBezTo>
                  <a:pt x="22250" y="1312781"/>
                  <a:pt x="-6991" y="1189034"/>
                  <a:pt x="0" y="954056"/>
                </a:cubicBezTo>
                <a:cubicBezTo>
                  <a:pt x="6991" y="719078"/>
                  <a:pt x="-29567" y="198728"/>
                  <a:pt x="0" y="0"/>
                </a:cubicBezTo>
                <a:close/>
              </a:path>
              <a:path w="9343465" h="4703095" stroke="0" extrusionOk="0">
                <a:moveTo>
                  <a:pt x="0" y="0"/>
                </a:moveTo>
                <a:cubicBezTo>
                  <a:pt x="157627" y="17840"/>
                  <a:pt x="253398" y="22027"/>
                  <a:pt x="480521" y="0"/>
                </a:cubicBezTo>
                <a:cubicBezTo>
                  <a:pt x="707644" y="-22027"/>
                  <a:pt x="891515" y="24506"/>
                  <a:pt x="1054477" y="0"/>
                </a:cubicBezTo>
                <a:cubicBezTo>
                  <a:pt x="1217439" y="-24506"/>
                  <a:pt x="1427084" y="13769"/>
                  <a:pt x="1721867" y="0"/>
                </a:cubicBezTo>
                <a:cubicBezTo>
                  <a:pt x="2016650" y="-13769"/>
                  <a:pt x="2062059" y="13170"/>
                  <a:pt x="2295823" y="0"/>
                </a:cubicBezTo>
                <a:cubicBezTo>
                  <a:pt x="2529587" y="-13170"/>
                  <a:pt x="2828522" y="36004"/>
                  <a:pt x="3056648" y="0"/>
                </a:cubicBezTo>
                <a:cubicBezTo>
                  <a:pt x="3284775" y="-36004"/>
                  <a:pt x="3294221" y="-8939"/>
                  <a:pt x="3443734" y="0"/>
                </a:cubicBezTo>
                <a:cubicBezTo>
                  <a:pt x="3593247" y="8939"/>
                  <a:pt x="3972645" y="-37683"/>
                  <a:pt x="4204559" y="0"/>
                </a:cubicBezTo>
                <a:cubicBezTo>
                  <a:pt x="4436473" y="37683"/>
                  <a:pt x="4643398" y="22920"/>
                  <a:pt x="4965384" y="0"/>
                </a:cubicBezTo>
                <a:cubicBezTo>
                  <a:pt x="5287371" y="-22920"/>
                  <a:pt x="5368771" y="3729"/>
                  <a:pt x="5726209" y="0"/>
                </a:cubicBezTo>
                <a:cubicBezTo>
                  <a:pt x="6083647" y="-3729"/>
                  <a:pt x="5989429" y="-7406"/>
                  <a:pt x="6206730" y="0"/>
                </a:cubicBezTo>
                <a:cubicBezTo>
                  <a:pt x="6424031" y="7406"/>
                  <a:pt x="6407270" y="-16939"/>
                  <a:pt x="6593817" y="0"/>
                </a:cubicBezTo>
                <a:cubicBezTo>
                  <a:pt x="6780364" y="16939"/>
                  <a:pt x="7225846" y="17419"/>
                  <a:pt x="7448076" y="0"/>
                </a:cubicBezTo>
                <a:cubicBezTo>
                  <a:pt x="7670306" y="-17419"/>
                  <a:pt x="8040665" y="16774"/>
                  <a:pt x="8208901" y="0"/>
                </a:cubicBezTo>
                <a:cubicBezTo>
                  <a:pt x="8377137" y="-16774"/>
                  <a:pt x="8435676" y="-13016"/>
                  <a:pt x="8595988" y="0"/>
                </a:cubicBezTo>
                <a:cubicBezTo>
                  <a:pt x="8756300" y="13016"/>
                  <a:pt x="9141251" y="-21839"/>
                  <a:pt x="9343465" y="0"/>
                </a:cubicBezTo>
                <a:lnTo>
                  <a:pt x="9343465" y="0"/>
                </a:lnTo>
                <a:cubicBezTo>
                  <a:pt x="9363401" y="145627"/>
                  <a:pt x="9369475" y="481832"/>
                  <a:pt x="9343465" y="624840"/>
                </a:cubicBezTo>
                <a:cubicBezTo>
                  <a:pt x="9317455" y="767848"/>
                  <a:pt x="9315045" y="970353"/>
                  <a:pt x="9343465" y="1296710"/>
                </a:cubicBezTo>
                <a:cubicBezTo>
                  <a:pt x="9371886" y="1623067"/>
                  <a:pt x="9311306" y="1735181"/>
                  <a:pt x="9343465" y="2015612"/>
                </a:cubicBezTo>
                <a:cubicBezTo>
                  <a:pt x="9375624" y="2296043"/>
                  <a:pt x="9346999" y="2418031"/>
                  <a:pt x="9343465" y="2593421"/>
                </a:cubicBezTo>
                <a:cubicBezTo>
                  <a:pt x="9339931" y="2768811"/>
                  <a:pt x="9345508" y="3108288"/>
                  <a:pt x="9343465" y="3359354"/>
                </a:cubicBezTo>
                <a:cubicBezTo>
                  <a:pt x="9341422" y="3610420"/>
                  <a:pt x="9367996" y="3865022"/>
                  <a:pt x="9343465" y="4031224"/>
                </a:cubicBezTo>
                <a:cubicBezTo>
                  <a:pt x="9318935" y="4197426"/>
                  <a:pt x="9359192" y="4501891"/>
                  <a:pt x="9343465" y="4703095"/>
                </a:cubicBezTo>
                <a:cubicBezTo>
                  <a:pt x="9189713" y="4709297"/>
                  <a:pt x="8773339" y="4680833"/>
                  <a:pt x="8582640" y="4703095"/>
                </a:cubicBezTo>
                <a:cubicBezTo>
                  <a:pt x="8391942" y="4725357"/>
                  <a:pt x="8182574" y="4736288"/>
                  <a:pt x="7821815" y="4703095"/>
                </a:cubicBezTo>
                <a:cubicBezTo>
                  <a:pt x="7461056" y="4669902"/>
                  <a:pt x="7185506" y="4724401"/>
                  <a:pt x="6967555" y="4703095"/>
                </a:cubicBezTo>
                <a:cubicBezTo>
                  <a:pt x="6749604" y="4681789"/>
                  <a:pt x="6517293" y="4688018"/>
                  <a:pt x="6393600" y="4703095"/>
                </a:cubicBezTo>
                <a:cubicBezTo>
                  <a:pt x="6269908" y="4718172"/>
                  <a:pt x="6024922" y="4690125"/>
                  <a:pt x="5726209" y="4703095"/>
                </a:cubicBezTo>
                <a:cubicBezTo>
                  <a:pt x="5427496" y="4716065"/>
                  <a:pt x="5308470" y="4710275"/>
                  <a:pt x="4965384" y="4703095"/>
                </a:cubicBezTo>
                <a:cubicBezTo>
                  <a:pt x="4622298" y="4695915"/>
                  <a:pt x="4588455" y="4689133"/>
                  <a:pt x="4484863" y="4703095"/>
                </a:cubicBezTo>
                <a:cubicBezTo>
                  <a:pt x="4381271" y="4717057"/>
                  <a:pt x="3885391" y="4666061"/>
                  <a:pt x="3724038" y="4703095"/>
                </a:cubicBezTo>
                <a:cubicBezTo>
                  <a:pt x="3562685" y="4740129"/>
                  <a:pt x="3327765" y="4727600"/>
                  <a:pt x="2963213" y="4703095"/>
                </a:cubicBezTo>
                <a:cubicBezTo>
                  <a:pt x="2598661" y="4678590"/>
                  <a:pt x="2506758" y="4731497"/>
                  <a:pt x="2389257" y="4703095"/>
                </a:cubicBezTo>
                <a:cubicBezTo>
                  <a:pt x="2271756" y="4674693"/>
                  <a:pt x="1923282" y="4665594"/>
                  <a:pt x="1534998" y="4703095"/>
                </a:cubicBezTo>
                <a:cubicBezTo>
                  <a:pt x="1146714" y="4740596"/>
                  <a:pt x="897818" y="4739147"/>
                  <a:pt x="680738" y="4703095"/>
                </a:cubicBezTo>
                <a:cubicBezTo>
                  <a:pt x="463658" y="4667043"/>
                  <a:pt x="230610" y="4703013"/>
                  <a:pt x="0" y="4703095"/>
                </a:cubicBezTo>
                <a:cubicBezTo>
                  <a:pt x="13242" y="4477699"/>
                  <a:pt x="-22401" y="4253713"/>
                  <a:pt x="0" y="4125286"/>
                </a:cubicBezTo>
                <a:cubicBezTo>
                  <a:pt x="22401" y="3996859"/>
                  <a:pt x="32071" y="3597974"/>
                  <a:pt x="0" y="3359354"/>
                </a:cubicBezTo>
                <a:cubicBezTo>
                  <a:pt x="-32071" y="3120734"/>
                  <a:pt x="-10767" y="2998380"/>
                  <a:pt x="0" y="2734514"/>
                </a:cubicBezTo>
                <a:cubicBezTo>
                  <a:pt x="10767" y="2470648"/>
                  <a:pt x="2298" y="2433830"/>
                  <a:pt x="0" y="2156705"/>
                </a:cubicBezTo>
                <a:cubicBezTo>
                  <a:pt x="-2298" y="1879580"/>
                  <a:pt x="-1945" y="1798057"/>
                  <a:pt x="0" y="1578896"/>
                </a:cubicBezTo>
                <a:cubicBezTo>
                  <a:pt x="1945" y="1359735"/>
                  <a:pt x="16063" y="1122738"/>
                  <a:pt x="0" y="907025"/>
                </a:cubicBezTo>
                <a:cubicBezTo>
                  <a:pt x="-16063" y="691312"/>
                  <a:pt x="-36942" y="426147"/>
                  <a:pt x="0" y="0"/>
                </a:cubicBezTo>
                <a:close/>
              </a:path>
            </a:pathLst>
          </a:custGeom>
          <a:solidFill>
            <a:schemeClr val="accent2">
              <a:lumMod val="60000"/>
              <a:lumOff val="40000"/>
            </a:schemeClr>
          </a:solidFill>
          <a:ln w="28575">
            <a:solidFill>
              <a:schemeClr val="accent2">
                <a:lumMod val="50000"/>
              </a:schemeClr>
            </a:solidFill>
            <a:extLst>
              <a:ext uri="{C807C97D-BFC1-408E-A445-0C87EB9F89A2}">
                <ask:lineSketchStyleProps xmlns:ask="http://schemas.microsoft.com/office/drawing/2018/sketchyshapes" sd="859672703">
                  <a:prstGeom prst="snip1Rect">
                    <a:avLst>
                      <a:gd name="adj"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CA84F7C-C4D0-69B2-9A2E-5F1B838E417E}"/>
              </a:ext>
            </a:extLst>
          </p:cNvPr>
          <p:cNvCxnSpPr>
            <a:cxnSpLocks/>
            <a:stCxn id="6" idx="3"/>
          </p:cNvCxnSpPr>
          <p:nvPr/>
        </p:nvCxnSpPr>
        <p:spPr>
          <a:xfrm>
            <a:off x="6096000" y="1262901"/>
            <a:ext cx="0" cy="22334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arallelogram 15">
            <a:extLst>
              <a:ext uri="{FF2B5EF4-FFF2-40B4-BE49-F238E27FC236}">
                <a16:creationId xmlns:a16="http://schemas.microsoft.com/office/drawing/2014/main" id="{EED060C6-8AD2-2948-47F8-B975577A82F7}"/>
              </a:ext>
            </a:extLst>
          </p:cNvPr>
          <p:cNvSpPr/>
          <p:nvPr/>
        </p:nvSpPr>
        <p:spPr>
          <a:xfrm rot="18676352">
            <a:off x="862998" y="1456693"/>
            <a:ext cx="1728163" cy="490818"/>
          </a:xfrm>
          <a:prstGeom prst="parallelogram">
            <a:avLst>
              <a:gd name="adj" fmla="val 0"/>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a:solidFill>
                    <a:schemeClr val="accent1">
                      <a:lumMod val="50000"/>
                    </a:schemeClr>
                  </a:solidFill>
                </a:ln>
                <a:solidFill>
                  <a:schemeClr val="accent1">
                    <a:lumMod val="50000"/>
                  </a:schemeClr>
                </a:solidFill>
                <a:latin typeface="Jumble" panose="02000503000000020004" pitchFamily="2" charset="0"/>
              </a:rPr>
              <a:t>ARM</a:t>
            </a:r>
          </a:p>
        </p:txBody>
      </p:sp>
      <p:sp>
        <p:nvSpPr>
          <p:cNvPr id="17" name="Parallelogram 16">
            <a:extLst>
              <a:ext uri="{FF2B5EF4-FFF2-40B4-BE49-F238E27FC236}">
                <a16:creationId xmlns:a16="http://schemas.microsoft.com/office/drawing/2014/main" id="{0CB7084E-0426-10A3-BCF5-20EB46589E5C}"/>
              </a:ext>
            </a:extLst>
          </p:cNvPr>
          <p:cNvSpPr/>
          <p:nvPr/>
        </p:nvSpPr>
        <p:spPr>
          <a:xfrm rot="2392992">
            <a:off x="9363556" y="1456692"/>
            <a:ext cx="2097736" cy="490818"/>
          </a:xfrm>
          <a:prstGeom prst="parallelogram">
            <a:avLst>
              <a:gd name="adj" fmla="val 0"/>
            </a:avLst>
          </a:prstGeom>
          <a:solidFill>
            <a:schemeClr val="tx1">
              <a:lumMod val="8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ln>
                  <a:solidFill>
                    <a:schemeClr val="accent3">
                      <a:lumMod val="50000"/>
                    </a:schemeClr>
                  </a:solidFill>
                </a:ln>
                <a:solidFill>
                  <a:schemeClr val="accent3">
                    <a:lumMod val="50000"/>
                  </a:schemeClr>
                </a:solidFill>
                <a:latin typeface="Jumble" panose="02000503000000020004" pitchFamily="2" charset="0"/>
              </a:rPr>
              <a:t>RISC-V</a:t>
            </a:r>
          </a:p>
        </p:txBody>
      </p:sp>
      <p:sp>
        <p:nvSpPr>
          <p:cNvPr id="18" name="TextBox 17">
            <a:extLst>
              <a:ext uri="{FF2B5EF4-FFF2-40B4-BE49-F238E27FC236}">
                <a16:creationId xmlns:a16="http://schemas.microsoft.com/office/drawing/2014/main" id="{638265E4-30AD-F1D2-131A-907985EAB532}"/>
              </a:ext>
            </a:extLst>
          </p:cNvPr>
          <p:cNvSpPr txBox="1"/>
          <p:nvPr/>
        </p:nvSpPr>
        <p:spPr>
          <a:xfrm>
            <a:off x="6302731" y="2065851"/>
            <a:ext cx="4407849" cy="800219"/>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RISC‐V processors are still in the process of building similar features.</a:t>
            </a:r>
          </a:p>
        </p:txBody>
      </p:sp>
      <p:sp>
        <p:nvSpPr>
          <p:cNvPr id="20" name="TextBox 19">
            <a:extLst>
              <a:ext uri="{FF2B5EF4-FFF2-40B4-BE49-F238E27FC236}">
                <a16:creationId xmlns:a16="http://schemas.microsoft.com/office/drawing/2014/main" id="{FE458EDC-1B99-EC02-75F8-FC0C55DE9DD6}"/>
              </a:ext>
            </a:extLst>
          </p:cNvPr>
          <p:cNvSpPr txBox="1"/>
          <p:nvPr/>
        </p:nvSpPr>
        <p:spPr>
          <a:xfrm>
            <a:off x="1989720" y="1670939"/>
            <a:ext cx="943404"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Security</a:t>
            </a:r>
          </a:p>
        </p:txBody>
      </p:sp>
      <p:sp>
        <p:nvSpPr>
          <p:cNvPr id="22" name="TextBox 21">
            <a:extLst>
              <a:ext uri="{FF2B5EF4-FFF2-40B4-BE49-F238E27FC236}">
                <a16:creationId xmlns:a16="http://schemas.microsoft.com/office/drawing/2014/main" id="{A9669106-9450-6B94-0CE8-E4BC26F18A45}"/>
              </a:ext>
            </a:extLst>
          </p:cNvPr>
          <p:cNvSpPr txBox="1"/>
          <p:nvPr/>
        </p:nvSpPr>
        <p:spPr>
          <a:xfrm>
            <a:off x="2004723" y="2056044"/>
            <a:ext cx="3766859" cy="1508105"/>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ARM processors have a proven track record in providing security features such as memory protection and cryptographic acceleration. </a:t>
            </a:r>
          </a:p>
        </p:txBody>
      </p:sp>
      <p:sp>
        <p:nvSpPr>
          <p:cNvPr id="25" name="TextBox 24">
            <a:extLst>
              <a:ext uri="{FF2B5EF4-FFF2-40B4-BE49-F238E27FC236}">
                <a16:creationId xmlns:a16="http://schemas.microsoft.com/office/drawing/2014/main" id="{459433AA-BAE3-8EF0-8631-980DB5D2C46B}"/>
              </a:ext>
            </a:extLst>
          </p:cNvPr>
          <p:cNvSpPr txBox="1"/>
          <p:nvPr/>
        </p:nvSpPr>
        <p:spPr>
          <a:xfrm>
            <a:off x="6302900" y="1661032"/>
            <a:ext cx="951786"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Security </a:t>
            </a:r>
          </a:p>
        </p:txBody>
      </p:sp>
      <p:cxnSp>
        <p:nvCxnSpPr>
          <p:cNvPr id="28" name="Straight Connector 27">
            <a:extLst>
              <a:ext uri="{FF2B5EF4-FFF2-40B4-BE49-F238E27FC236}">
                <a16:creationId xmlns:a16="http://schemas.microsoft.com/office/drawing/2014/main" id="{22285A31-2524-EB54-1B42-09FDBA81AC60}"/>
              </a:ext>
            </a:extLst>
          </p:cNvPr>
          <p:cNvCxnSpPr>
            <a:cxnSpLocks/>
          </p:cNvCxnSpPr>
          <p:nvPr/>
        </p:nvCxnSpPr>
        <p:spPr>
          <a:xfrm>
            <a:off x="1400733" y="3496319"/>
            <a:ext cx="9343465" cy="9807"/>
          </a:xfrm>
          <a:prstGeom prst="line">
            <a:avLst/>
          </a:prstGeom>
          <a:ln w="1905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6FE371B-7268-B836-04DD-6653A8ED75B5}"/>
              </a:ext>
            </a:extLst>
          </p:cNvPr>
          <p:cNvSpPr txBox="1"/>
          <p:nvPr/>
        </p:nvSpPr>
        <p:spPr>
          <a:xfrm>
            <a:off x="1989720" y="3799825"/>
            <a:ext cx="1150166" cy="446276"/>
          </a:xfrm>
          <a:prstGeom prst="rect">
            <a:avLst/>
          </a:prstGeom>
          <a:noFill/>
        </p:spPr>
        <p:txBody>
          <a:bodyPr wrap="square">
            <a:spAutoFit/>
          </a:bodyPr>
          <a:lstStyle/>
          <a:p>
            <a:r>
              <a:rPr lang="en-US" sz="2300" dirty="0">
                <a:ln>
                  <a:solidFill>
                    <a:srgbClr val="002060"/>
                  </a:solidFill>
                </a:ln>
                <a:solidFill>
                  <a:srgbClr val="002060"/>
                </a:solidFill>
                <a:highlight>
                  <a:srgbClr val="0099CC"/>
                </a:highlight>
                <a:latin typeface="DaunPenh" panose="01010101010101010101" pitchFamily="2" charset="0"/>
                <a:cs typeface="DaunPenh" panose="01010101010101010101" pitchFamily="2" charset="0"/>
              </a:rPr>
              <a:t>Usages</a:t>
            </a:r>
          </a:p>
        </p:txBody>
      </p:sp>
      <p:sp>
        <p:nvSpPr>
          <p:cNvPr id="35" name="TextBox 34">
            <a:extLst>
              <a:ext uri="{FF2B5EF4-FFF2-40B4-BE49-F238E27FC236}">
                <a16:creationId xmlns:a16="http://schemas.microsoft.com/office/drawing/2014/main" id="{FA3C17EE-232A-36D6-0DD8-3498D122F3A0}"/>
              </a:ext>
            </a:extLst>
          </p:cNvPr>
          <p:cNvSpPr txBox="1"/>
          <p:nvPr/>
        </p:nvSpPr>
        <p:spPr>
          <a:xfrm>
            <a:off x="1989720" y="4245174"/>
            <a:ext cx="8339234" cy="1154162"/>
          </a:xfrm>
          <a:prstGeom prst="rect">
            <a:avLst/>
          </a:prstGeom>
          <a:noFill/>
        </p:spPr>
        <p:txBody>
          <a:bodyPr wrap="square">
            <a:spAutoFit/>
          </a:bodyPr>
          <a:lstStyle/>
          <a:p>
            <a:r>
              <a:rPr lang="en-US" sz="2300" dirty="0">
                <a:ln>
                  <a:solidFill>
                    <a:srgbClr val="002060"/>
                  </a:solidFill>
                </a:ln>
                <a:solidFill>
                  <a:srgbClr val="002060"/>
                </a:solidFill>
                <a:latin typeface="DaunPenh" panose="01010101010101010101" pitchFamily="2" charset="0"/>
                <a:cs typeface="DaunPenh" panose="01010101010101010101" pitchFamily="2" charset="0"/>
              </a:rPr>
              <a:t>The use of RISC‐V is increasing. It has found applications in embedded systems, Internet of Things (IoT) devices, high-performance computing, data centers, and even supercomputers. From microcontrollers to Academic research is using RISC-V.</a:t>
            </a:r>
          </a:p>
        </p:txBody>
      </p:sp>
    </p:spTree>
    <p:extLst>
      <p:ext uri="{BB962C8B-B14F-4D97-AF65-F5344CB8AC3E}">
        <p14:creationId xmlns:p14="http://schemas.microsoft.com/office/powerpoint/2010/main" val="3393485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90" name="Picture 2">
            <a:extLst>
              <a:ext uri="{FF2B5EF4-FFF2-40B4-BE49-F238E27FC236}">
                <a16:creationId xmlns:a16="http://schemas.microsoft.com/office/drawing/2014/main" id="{0DA9C37E-EA8F-4B2D-B3C9-EAF700005F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1" name="Group 13">
            <a:extLst>
              <a:ext uri="{FF2B5EF4-FFF2-40B4-BE49-F238E27FC236}">
                <a16:creationId xmlns:a16="http://schemas.microsoft.com/office/drawing/2014/main" id="{D8CABE40-222C-4478-B1E9-D4F0A06AF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5" name="Group 14">
              <a:extLst>
                <a:ext uri="{FF2B5EF4-FFF2-40B4-BE49-F238E27FC236}">
                  <a16:creationId xmlns:a16="http://schemas.microsoft.com/office/drawing/2014/main" id="{30550FA6-F63D-4A50-AF23-693AC5F78B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7" name="Rectangle 5">
                <a:extLst>
                  <a:ext uri="{FF2B5EF4-FFF2-40B4-BE49-F238E27FC236}">
                    <a16:creationId xmlns:a16="http://schemas.microsoft.com/office/drawing/2014/main" id="{856541D9-BA30-490A-85FA-718C880321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B2229719-755A-484A-9F53-75D6C70FFD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7">
                <a:extLst>
                  <a:ext uri="{FF2B5EF4-FFF2-40B4-BE49-F238E27FC236}">
                    <a16:creationId xmlns:a16="http://schemas.microsoft.com/office/drawing/2014/main" id="{F252E273-06CD-4724-A83A-A0C35C259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8">
                <a:extLst>
                  <a:ext uri="{FF2B5EF4-FFF2-40B4-BE49-F238E27FC236}">
                    <a16:creationId xmlns:a16="http://schemas.microsoft.com/office/drawing/2014/main" id="{693859FB-7C58-4A7E-BE2D-E7AB2652E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9">
                <a:extLst>
                  <a:ext uri="{FF2B5EF4-FFF2-40B4-BE49-F238E27FC236}">
                    <a16:creationId xmlns:a16="http://schemas.microsoft.com/office/drawing/2014/main" id="{1B5606CE-0FA3-4AD5-9569-AF6CC8777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0">
                <a:extLst>
                  <a:ext uri="{FF2B5EF4-FFF2-40B4-BE49-F238E27FC236}">
                    <a16:creationId xmlns:a16="http://schemas.microsoft.com/office/drawing/2014/main" id="{7603846F-86ED-4EE2-B91D-CDDF6CD69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1">
                <a:extLst>
                  <a:ext uri="{FF2B5EF4-FFF2-40B4-BE49-F238E27FC236}">
                    <a16:creationId xmlns:a16="http://schemas.microsoft.com/office/drawing/2014/main" id="{59AC8F8F-3DC6-4713-994A-A7B018261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2">
                <a:extLst>
                  <a:ext uri="{FF2B5EF4-FFF2-40B4-BE49-F238E27FC236}">
                    <a16:creationId xmlns:a16="http://schemas.microsoft.com/office/drawing/2014/main" id="{3B2C828C-4E94-4D65-85EB-416359228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3">
                <a:extLst>
                  <a:ext uri="{FF2B5EF4-FFF2-40B4-BE49-F238E27FC236}">
                    <a16:creationId xmlns:a16="http://schemas.microsoft.com/office/drawing/2014/main" id="{9B76F62A-C88E-4FED-9BF1-C1B4E2D5F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4">
                <a:extLst>
                  <a:ext uri="{FF2B5EF4-FFF2-40B4-BE49-F238E27FC236}">
                    <a16:creationId xmlns:a16="http://schemas.microsoft.com/office/drawing/2014/main" id="{0DA8B27C-A2A3-4831-AAA6-6D41FE6AA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5">
                <a:extLst>
                  <a:ext uri="{FF2B5EF4-FFF2-40B4-BE49-F238E27FC236}">
                    <a16:creationId xmlns:a16="http://schemas.microsoft.com/office/drawing/2014/main" id="{0531F438-04FB-4DAC-BD6E-6412847194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Line 16">
                <a:extLst>
                  <a:ext uri="{FF2B5EF4-FFF2-40B4-BE49-F238E27FC236}">
                    <a16:creationId xmlns:a16="http://schemas.microsoft.com/office/drawing/2014/main" id="{033AC26D-688C-46A4-9A0E-33721E30D7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8B9D1A6A-B6B1-412D-8FB2-5D8C9B155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8">
                <a:extLst>
                  <a:ext uri="{FF2B5EF4-FFF2-40B4-BE49-F238E27FC236}">
                    <a16:creationId xmlns:a16="http://schemas.microsoft.com/office/drawing/2014/main" id="{4FEFAEE9-E619-4E5F-8AA7-6B5AFEB8B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9">
                <a:extLst>
                  <a:ext uri="{FF2B5EF4-FFF2-40B4-BE49-F238E27FC236}">
                    <a16:creationId xmlns:a16="http://schemas.microsoft.com/office/drawing/2014/main" id="{3793ABA4-0204-4FD2-AD98-CB94E4FF5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0">
                <a:extLst>
                  <a:ext uri="{FF2B5EF4-FFF2-40B4-BE49-F238E27FC236}">
                    <a16:creationId xmlns:a16="http://schemas.microsoft.com/office/drawing/2014/main" id="{597DBC75-B162-4845-ACBC-7AC3BA3C28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21">
                <a:extLst>
                  <a:ext uri="{FF2B5EF4-FFF2-40B4-BE49-F238E27FC236}">
                    <a16:creationId xmlns:a16="http://schemas.microsoft.com/office/drawing/2014/main" id="{8AFADA04-E16C-485E-988F-C8D4D86350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C378D759-BA28-43E0-974D-33031B997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3">
                <a:extLst>
                  <a:ext uri="{FF2B5EF4-FFF2-40B4-BE49-F238E27FC236}">
                    <a16:creationId xmlns:a16="http://schemas.microsoft.com/office/drawing/2014/main" id="{3BE9DF64-36AB-4F13-8C8F-8CD2A22FD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4">
                <a:extLst>
                  <a:ext uri="{FF2B5EF4-FFF2-40B4-BE49-F238E27FC236}">
                    <a16:creationId xmlns:a16="http://schemas.microsoft.com/office/drawing/2014/main" id="{F4ABD706-1318-4136-85CD-D6B889210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5">
                <a:extLst>
                  <a:ext uri="{FF2B5EF4-FFF2-40B4-BE49-F238E27FC236}">
                    <a16:creationId xmlns:a16="http://schemas.microsoft.com/office/drawing/2014/main" id="{B1CC6C3D-85D8-4679-89F3-30721031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6">
                <a:extLst>
                  <a:ext uri="{FF2B5EF4-FFF2-40B4-BE49-F238E27FC236}">
                    <a16:creationId xmlns:a16="http://schemas.microsoft.com/office/drawing/2014/main" id="{27AD8CFA-DEA0-4C58-9720-7DDD3EE0F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7">
                <a:extLst>
                  <a:ext uri="{FF2B5EF4-FFF2-40B4-BE49-F238E27FC236}">
                    <a16:creationId xmlns:a16="http://schemas.microsoft.com/office/drawing/2014/main" id="{9973CEEF-9888-4EE5-AAB0-22BB3C1E8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8">
                <a:extLst>
                  <a:ext uri="{FF2B5EF4-FFF2-40B4-BE49-F238E27FC236}">
                    <a16:creationId xmlns:a16="http://schemas.microsoft.com/office/drawing/2014/main" id="{8CBB9282-4239-47E5-90E2-DC0C8F84CF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9">
                <a:extLst>
                  <a:ext uri="{FF2B5EF4-FFF2-40B4-BE49-F238E27FC236}">
                    <a16:creationId xmlns:a16="http://schemas.microsoft.com/office/drawing/2014/main" id="{7B440438-B454-40AD-960C-6999CEACB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0">
                <a:extLst>
                  <a:ext uri="{FF2B5EF4-FFF2-40B4-BE49-F238E27FC236}">
                    <a16:creationId xmlns:a16="http://schemas.microsoft.com/office/drawing/2014/main" id="{B332F086-2A5E-4DC1-86F4-2F180FDFA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1">
                <a:extLst>
                  <a:ext uri="{FF2B5EF4-FFF2-40B4-BE49-F238E27FC236}">
                    <a16:creationId xmlns:a16="http://schemas.microsoft.com/office/drawing/2014/main" id="{DAED410C-FA2D-464E-9139-DBC7576667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6" name="Group 15">
              <a:extLst>
                <a:ext uri="{FF2B5EF4-FFF2-40B4-BE49-F238E27FC236}">
                  <a16:creationId xmlns:a16="http://schemas.microsoft.com/office/drawing/2014/main" id="{68753CD3-1883-44C3-9A33-63204DA0A66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7" name="Freeform 32">
                <a:extLst>
                  <a:ext uri="{FF2B5EF4-FFF2-40B4-BE49-F238E27FC236}">
                    <a16:creationId xmlns:a16="http://schemas.microsoft.com/office/drawing/2014/main" id="{FA102FEB-23DD-405A-89A1-1F339D4EE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3">
                <a:extLst>
                  <a:ext uri="{FF2B5EF4-FFF2-40B4-BE49-F238E27FC236}">
                    <a16:creationId xmlns:a16="http://schemas.microsoft.com/office/drawing/2014/main" id="{A806EC65-81CF-465F-8FEF-E37553644E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4">
                <a:extLst>
                  <a:ext uri="{FF2B5EF4-FFF2-40B4-BE49-F238E27FC236}">
                    <a16:creationId xmlns:a16="http://schemas.microsoft.com/office/drawing/2014/main" id="{7B711B38-0BE9-47C7-A729-3BB9FC76D2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5">
                <a:extLst>
                  <a:ext uri="{FF2B5EF4-FFF2-40B4-BE49-F238E27FC236}">
                    <a16:creationId xmlns:a16="http://schemas.microsoft.com/office/drawing/2014/main" id="{032004D3-DAD0-4AC5-821A-95EEC4DF3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6">
                <a:extLst>
                  <a:ext uri="{FF2B5EF4-FFF2-40B4-BE49-F238E27FC236}">
                    <a16:creationId xmlns:a16="http://schemas.microsoft.com/office/drawing/2014/main" id="{7CF47654-7ABD-40C2-95EE-7726D4469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7">
                <a:extLst>
                  <a:ext uri="{FF2B5EF4-FFF2-40B4-BE49-F238E27FC236}">
                    <a16:creationId xmlns:a16="http://schemas.microsoft.com/office/drawing/2014/main" id="{498F9C56-D5CD-4A30-B91A-0436DE98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8">
                <a:extLst>
                  <a:ext uri="{FF2B5EF4-FFF2-40B4-BE49-F238E27FC236}">
                    <a16:creationId xmlns:a16="http://schemas.microsoft.com/office/drawing/2014/main" id="{EF229B63-3512-488C-8B9F-EFB2EEB71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9">
                <a:extLst>
                  <a:ext uri="{FF2B5EF4-FFF2-40B4-BE49-F238E27FC236}">
                    <a16:creationId xmlns:a16="http://schemas.microsoft.com/office/drawing/2014/main" id="{6FCED579-61B6-42F3-8C1A-F99ABB6CA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40">
                <a:extLst>
                  <a:ext uri="{FF2B5EF4-FFF2-40B4-BE49-F238E27FC236}">
                    <a16:creationId xmlns:a16="http://schemas.microsoft.com/office/drawing/2014/main" id="{CA1F3999-C424-4290-B3A2-CF13438F29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Rectangle 41">
                <a:extLst>
                  <a:ext uri="{FF2B5EF4-FFF2-40B4-BE49-F238E27FC236}">
                    <a16:creationId xmlns:a16="http://schemas.microsoft.com/office/drawing/2014/main" id="{E7C40A91-3475-4B25-8203-F08EC1A501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grpSp>
        <p:nvGrpSpPr>
          <p:cNvPr id="92" name="Group 54">
            <a:extLst>
              <a:ext uri="{FF2B5EF4-FFF2-40B4-BE49-F238E27FC236}">
                <a16:creationId xmlns:a16="http://schemas.microsoft.com/office/drawing/2014/main" id="{295D8671-7CA1-4226-ABB1-79262A34F3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3" name="Rectangle 55">
              <a:extLst>
                <a:ext uri="{FF2B5EF4-FFF2-40B4-BE49-F238E27FC236}">
                  <a16:creationId xmlns:a16="http://schemas.microsoft.com/office/drawing/2014/main" id="{C81D6096-F6EC-49B2-9D57-FF3F5D7F7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a:extLst>
                <a:ext uri="{FF2B5EF4-FFF2-40B4-BE49-F238E27FC236}">
                  <a16:creationId xmlns:a16="http://schemas.microsoft.com/office/drawing/2014/main" id="{CEBA65C8-497F-4963-A9D2-E0FC11388A0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9089903-864F-4242-4173-4233CA6E980B}"/>
              </a:ext>
            </a:extLst>
          </p:cNvPr>
          <p:cNvGrpSpPr/>
          <p:nvPr/>
        </p:nvGrpSpPr>
        <p:grpSpPr>
          <a:xfrm>
            <a:off x="-1243" y="-464"/>
            <a:ext cx="12193243" cy="6858464"/>
            <a:chOff x="-1243" y="-464"/>
            <a:chExt cx="12193243" cy="6858464"/>
          </a:xfrm>
        </p:grpSpPr>
        <p:pic>
          <p:nvPicPr>
            <p:cNvPr id="6" name="Picture 5" descr="A computer screen shot of a computer&#10;&#10;Description automatically generated with medium confidence">
              <a:extLst>
                <a:ext uri="{FF2B5EF4-FFF2-40B4-BE49-F238E27FC236}">
                  <a16:creationId xmlns:a16="http://schemas.microsoft.com/office/drawing/2014/main" id="{3A6F9D07-7BEA-38D0-1402-2393314EE8B5}"/>
                </a:ext>
              </a:extLst>
            </p:cNvPr>
            <p:cNvPicPr>
              <a:picLocks noChangeAspect="1"/>
            </p:cNvPicPr>
            <p:nvPr/>
          </p:nvPicPr>
          <p:blipFill rotWithShape="1">
            <a:blip r:embed="rId4">
              <a:alphaModFix/>
              <a:duotone>
                <a:prstClr val="black"/>
                <a:schemeClr val="accent2">
                  <a:lumMod val="60000"/>
                  <a:lumOff val="40000"/>
                  <a:tint val="45000"/>
                  <a:satMod val="400000"/>
                </a:schemeClr>
              </a:duotone>
              <a:extLst>
                <a:ext uri="{28A0092B-C50C-407E-A947-70E740481C1C}">
                  <a14:useLocalDpi xmlns:a14="http://schemas.microsoft.com/office/drawing/2010/main" val="0"/>
                </a:ext>
              </a:extLst>
            </a:blip>
            <a:srcRect t="25839" r="24829" b="24735"/>
            <a:stretch/>
          </p:blipFill>
          <p:spPr>
            <a:xfrm rot="16200000">
              <a:off x="-378491" y="377248"/>
              <a:ext cx="6858000" cy="6103504"/>
            </a:xfrm>
            <a:prstGeom prst="rect">
              <a:avLst/>
            </a:prstGeom>
          </p:spPr>
        </p:pic>
        <p:pic>
          <p:nvPicPr>
            <p:cNvPr id="7" name="Picture 6" descr="A close-up of a computer chip&#10;&#10;Description automatically generated with low confidence">
              <a:extLst>
                <a:ext uri="{FF2B5EF4-FFF2-40B4-BE49-F238E27FC236}">
                  <a16:creationId xmlns:a16="http://schemas.microsoft.com/office/drawing/2014/main" id="{4F4C9CB7-75C9-4F7C-E005-C676488E2DC1}"/>
                </a:ext>
              </a:extLst>
            </p:cNvPr>
            <p:cNvPicPr>
              <a:picLocks noChangeAspect="1"/>
            </p:cNvPicPr>
            <p:nvPr/>
          </p:nvPicPr>
          <p:blipFill rotWithShape="1">
            <a:blip r:embed="rId5">
              <a:alphaModFix/>
              <a:duotone>
                <a:prstClr val="black"/>
                <a:schemeClr val="accent2">
                  <a:lumMod val="60000"/>
                  <a:lumOff val="40000"/>
                  <a:tint val="45000"/>
                  <a:satMod val="400000"/>
                </a:schemeClr>
              </a:duotone>
              <a:extLst>
                <a:ext uri="{28A0092B-C50C-407E-A947-70E740481C1C}">
                  <a14:useLocalDpi xmlns:a14="http://schemas.microsoft.com/office/drawing/2010/main" val="0"/>
                </a:ext>
              </a:extLst>
            </a:blip>
            <a:srcRect l="5009" r="35941"/>
            <a:stretch/>
          </p:blipFill>
          <p:spPr>
            <a:xfrm flipH="1">
              <a:off x="6102258" y="-464"/>
              <a:ext cx="6089742" cy="6858000"/>
            </a:xfrm>
            <a:prstGeom prst="rect">
              <a:avLst/>
            </a:prstGeom>
          </p:spPr>
        </p:pic>
      </p:grpSp>
      <p:grpSp>
        <p:nvGrpSpPr>
          <p:cNvPr id="94" name="Group 58">
            <a:extLst>
              <a:ext uri="{FF2B5EF4-FFF2-40B4-BE49-F238E27FC236}">
                <a16:creationId xmlns:a16="http://schemas.microsoft.com/office/drawing/2014/main" id="{27A3A478-1DFA-4CFC-BEA7-199479B33D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95" name="Round Diagonal Corner Rectangle 7">
              <a:extLst>
                <a:ext uri="{FF2B5EF4-FFF2-40B4-BE49-F238E27FC236}">
                  <a16:creationId xmlns:a16="http://schemas.microsoft.com/office/drawing/2014/main" id="{5C636B88-86D0-4413-A336-802DA34D8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B10D1C13-53E8-48B1-A5A8-00B26E55AE7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81" name="Freeform 32">
                <a:extLst>
                  <a:ext uri="{FF2B5EF4-FFF2-40B4-BE49-F238E27FC236}">
                    <a16:creationId xmlns:a16="http://schemas.microsoft.com/office/drawing/2014/main" id="{929C133D-31C6-4085-A3B2-996B9B1D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2" name="Freeform 33">
                <a:extLst>
                  <a:ext uri="{FF2B5EF4-FFF2-40B4-BE49-F238E27FC236}">
                    <a16:creationId xmlns:a16="http://schemas.microsoft.com/office/drawing/2014/main" id="{FD6FBC4B-109A-46B0-8FF7-E8945A029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83" name="Freeform 34">
                <a:extLst>
                  <a:ext uri="{FF2B5EF4-FFF2-40B4-BE49-F238E27FC236}">
                    <a16:creationId xmlns:a16="http://schemas.microsoft.com/office/drawing/2014/main" id="{5998DDF7-ED8C-4ECB-B135-6544719E3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4" name="Freeform 37">
                <a:extLst>
                  <a:ext uri="{FF2B5EF4-FFF2-40B4-BE49-F238E27FC236}">
                    <a16:creationId xmlns:a16="http://schemas.microsoft.com/office/drawing/2014/main" id="{39E487C4-E984-4E8F-B6C5-8C1310153A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2" name="Group 61">
              <a:extLst>
                <a:ext uri="{FF2B5EF4-FFF2-40B4-BE49-F238E27FC236}">
                  <a16:creationId xmlns:a16="http://schemas.microsoft.com/office/drawing/2014/main" id="{F1A4D289-2489-4233-A7E6-E21F6C89BF1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75" name="Freeform 35">
                <a:extLst>
                  <a:ext uri="{FF2B5EF4-FFF2-40B4-BE49-F238E27FC236}">
                    <a16:creationId xmlns:a16="http://schemas.microsoft.com/office/drawing/2014/main" id="{0F2320B6-057F-4C5E-8634-F28405D8B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76" name="Freeform 36">
                <a:extLst>
                  <a:ext uri="{FF2B5EF4-FFF2-40B4-BE49-F238E27FC236}">
                    <a16:creationId xmlns:a16="http://schemas.microsoft.com/office/drawing/2014/main" id="{B5012E84-3894-4969-BF04-759863DCFA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77" name="Freeform 38">
                <a:extLst>
                  <a:ext uri="{FF2B5EF4-FFF2-40B4-BE49-F238E27FC236}">
                    <a16:creationId xmlns:a16="http://schemas.microsoft.com/office/drawing/2014/main" id="{F99E8576-B349-43BC-AE13-6AEE19243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8" name="Freeform 39">
                <a:extLst>
                  <a:ext uri="{FF2B5EF4-FFF2-40B4-BE49-F238E27FC236}">
                    <a16:creationId xmlns:a16="http://schemas.microsoft.com/office/drawing/2014/main" id="{6B59F7D3-E0F5-4B3B-BFD7-FFDE3716C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79" name="Freeform 40">
                <a:extLst>
                  <a:ext uri="{FF2B5EF4-FFF2-40B4-BE49-F238E27FC236}">
                    <a16:creationId xmlns:a16="http://schemas.microsoft.com/office/drawing/2014/main" id="{2C45F1CD-77B2-419B-81CE-05DD0FE597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0" name="Rectangle 41">
                <a:extLst>
                  <a:ext uri="{FF2B5EF4-FFF2-40B4-BE49-F238E27FC236}">
                    <a16:creationId xmlns:a16="http://schemas.microsoft.com/office/drawing/2014/main" id="{647CA5DD-D320-4F0D-B703-D3190E52C1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63" name="Group 62">
              <a:extLst>
                <a:ext uri="{FF2B5EF4-FFF2-40B4-BE49-F238E27FC236}">
                  <a16:creationId xmlns:a16="http://schemas.microsoft.com/office/drawing/2014/main" id="{DA09E70E-FCC3-4BE9-A2D2-3756B3C21F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71" name="Freeform 32">
                <a:extLst>
                  <a:ext uri="{FF2B5EF4-FFF2-40B4-BE49-F238E27FC236}">
                    <a16:creationId xmlns:a16="http://schemas.microsoft.com/office/drawing/2014/main" id="{139E40F6-0F81-41A8-97B3-DB077E31B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72" name="Freeform 33">
                <a:extLst>
                  <a:ext uri="{FF2B5EF4-FFF2-40B4-BE49-F238E27FC236}">
                    <a16:creationId xmlns:a16="http://schemas.microsoft.com/office/drawing/2014/main" id="{1B51B480-BEB7-4490-BA63-84CEA4BCA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73" name="Freeform 34">
                <a:extLst>
                  <a:ext uri="{FF2B5EF4-FFF2-40B4-BE49-F238E27FC236}">
                    <a16:creationId xmlns:a16="http://schemas.microsoft.com/office/drawing/2014/main" id="{2A26F9CF-D76E-448A-9E98-D3CE3471E5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4" name="Freeform 37">
                <a:extLst>
                  <a:ext uri="{FF2B5EF4-FFF2-40B4-BE49-F238E27FC236}">
                    <a16:creationId xmlns:a16="http://schemas.microsoft.com/office/drawing/2014/main" id="{8A0588E8-A0A6-4E8B-A5F2-2F9AC1783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64" name="Group 63">
              <a:extLst>
                <a:ext uri="{FF2B5EF4-FFF2-40B4-BE49-F238E27FC236}">
                  <a16:creationId xmlns:a16="http://schemas.microsoft.com/office/drawing/2014/main" id="{8F4804AF-6B98-4C1D-A159-A6DFC3B8CDF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65" name="Freeform 35">
                <a:extLst>
                  <a:ext uri="{FF2B5EF4-FFF2-40B4-BE49-F238E27FC236}">
                    <a16:creationId xmlns:a16="http://schemas.microsoft.com/office/drawing/2014/main" id="{C2BD3496-1453-497E-A876-4DC4E79B28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66" name="Freeform 36">
                <a:extLst>
                  <a:ext uri="{FF2B5EF4-FFF2-40B4-BE49-F238E27FC236}">
                    <a16:creationId xmlns:a16="http://schemas.microsoft.com/office/drawing/2014/main" id="{0F6993B7-5F9B-441A-AD22-28F6158A42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67" name="Freeform 38">
                <a:extLst>
                  <a:ext uri="{FF2B5EF4-FFF2-40B4-BE49-F238E27FC236}">
                    <a16:creationId xmlns:a16="http://schemas.microsoft.com/office/drawing/2014/main" id="{98A956F2-6DF7-4FDB-8E3E-457471889A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68" name="Freeform 39">
                <a:extLst>
                  <a:ext uri="{FF2B5EF4-FFF2-40B4-BE49-F238E27FC236}">
                    <a16:creationId xmlns:a16="http://schemas.microsoft.com/office/drawing/2014/main" id="{E355EA5E-AC78-4F41-80BE-CCE3615DF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69" name="Freeform 40">
                <a:extLst>
                  <a:ext uri="{FF2B5EF4-FFF2-40B4-BE49-F238E27FC236}">
                    <a16:creationId xmlns:a16="http://schemas.microsoft.com/office/drawing/2014/main" id="{9F501A16-ECBA-448C-85A2-4200AD2ECA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70" name="Rectangle 41">
                <a:extLst>
                  <a:ext uri="{FF2B5EF4-FFF2-40B4-BE49-F238E27FC236}">
                    <a16:creationId xmlns:a16="http://schemas.microsoft.com/office/drawing/2014/main" id="{7C963951-7820-4BD0-8655-85E39E8BB63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3" name="TextBox 2">
            <a:extLst>
              <a:ext uri="{FF2B5EF4-FFF2-40B4-BE49-F238E27FC236}">
                <a16:creationId xmlns:a16="http://schemas.microsoft.com/office/drawing/2014/main" id="{111B8883-18BE-2C12-C620-0A52F1C61155}"/>
              </a:ext>
            </a:extLst>
          </p:cNvPr>
          <p:cNvSpPr txBox="1"/>
          <p:nvPr/>
        </p:nvSpPr>
        <p:spPr>
          <a:xfrm>
            <a:off x="1087439" y="559066"/>
            <a:ext cx="9905998" cy="109220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cap="all" spc="50" dirty="0">
                <a:ln w="0"/>
                <a:latin typeface="Impact" panose="020B0806030902050204" pitchFamily="34" charset="0"/>
                <a:ea typeface="+mj-ea"/>
                <a:cs typeface="+mj-cs"/>
              </a:rPr>
              <a:t>References </a:t>
            </a:r>
          </a:p>
        </p:txBody>
      </p:sp>
      <p:cxnSp>
        <p:nvCxnSpPr>
          <p:cNvPr id="96" name="Straight Connector 85">
            <a:extLst>
              <a:ext uri="{FF2B5EF4-FFF2-40B4-BE49-F238E27FC236}">
                <a16:creationId xmlns:a16="http://schemas.microsoft.com/office/drawing/2014/main" id="{D9AB276C-D58E-4C6B-9A52-58B08F5502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8" idx="3"/>
          </p:cNvCxnSpPr>
          <p:nvPr>
            <p:extLst>
              <p:ext uri="{386F3935-93C4-4BCD-93E2-E3B085C9AB24}">
                <p16:designElem xmlns:p16="http://schemas.microsoft.com/office/powerpoint/2015/main" val="1"/>
              </p:ext>
            </p:extLst>
          </p:nvPr>
        </p:nvCxnSpPr>
        <p:spPr>
          <a:xfrm>
            <a:off x="6093354" y="-464"/>
            <a:ext cx="2646" cy="766698"/>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4" name="TextBox 3">
            <a:extLst>
              <a:ext uri="{FF2B5EF4-FFF2-40B4-BE49-F238E27FC236}">
                <a16:creationId xmlns:a16="http://schemas.microsoft.com/office/drawing/2014/main" id="{5E648499-3CFF-86D2-E2E9-8F0BC77B4DAC}"/>
              </a:ext>
            </a:extLst>
          </p:cNvPr>
          <p:cNvSpPr txBox="1"/>
          <p:nvPr/>
        </p:nvSpPr>
        <p:spPr>
          <a:xfrm>
            <a:off x="1157542" y="1325301"/>
            <a:ext cx="9905999" cy="4693593"/>
          </a:xfrm>
          <a:prstGeom prst="rect">
            <a:avLst/>
          </a:prstGeom>
          <a:noFill/>
        </p:spPr>
        <p:txBody>
          <a:bodyPr wrap="square">
            <a:spAutoFit/>
          </a:bodyPr>
          <a:lstStyle>
            <a:defPPr>
              <a:defRPr lang="en-US"/>
            </a:defPPr>
            <a:lvl1pPr>
              <a:defRPr sz="2300">
                <a:ln>
                  <a:solidFill>
                    <a:srgbClr val="002060"/>
                  </a:solidFill>
                </a:ln>
                <a:solidFill>
                  <a:srgbClr val="002060"/>
                </a:solidFill>
                <a:latin typeface="DaunPenh" panose="01010101010101010101" pitchFamily="2" charset="0"/>
                <a:cs typeface="DaunPenh" panose="01010101010101010101" pitchFamily="2" charset="0"/>
              </a:defRPr>
            </a:lvl1pPr>
          </a:lstStyle>
          <a:p>
            <a:r>
              <a:rPr lang="en-US" dirty="0">
                <a:ln>
                  <a:solidFill>
                    <a:schemeClr val="tx1"/>
                  </a:solidFill>
                </a:ln>
                <a:solidFill>
                  <a:schemeClr val="tx1"/>
                </a:solidFill>
              </a:rPr>
              <a:t>http://www.slideshare.net/</a:t>
            </a:r>
          </a:p>
          <a:p>
            <a:r>
              <a:rPr lang="en-US" dirty="0">
                <a:ln>
                  <a:solidFill>
                    <a:schemeClr val="tx1"/>
                  </a:solidFill>
                </a:ln>
                <a:solidFill>
                  <a:schemeClr val="tx1"/>
                </a:solidFill>
              </a:rPr>
              <a:t>New Bing</a:t>
            </a:r>
          </a:p>
          <a:p>
            <a:r>
              <a:rPr lang="en-US" dirty="0">
                <a:ln>
                  <a:solidFill>
                    <a:schemeClr val="tx1"/>
                  </a:solidFill>
                </a:ln>
                <a:solidFill>
                  <a:schemeClr val="tx1"/>
                </a:solidFill>
              </a:rPr>
              <a:t>chat.openai.com</a:t>
            </a:r>
          </a:p>
          <a:p>
            <a:r>
              <a:rPr lang="en-US" dirty="0">
                <a:ln>
                  <a:solidFill>
                    <a:schemeClr val="tx1"/>
                  </a:solidFill>
                </a:ln>
                <a:solidFill>
                  <a:schemeClr val="tx1"/>
                </a:solidFill>
              </a:rPr>
              <a:t>https://en.wikipedia.org/wiki/Instruction_set_architecture</a:t>
            </a:r>
          </a:p>
          <a:p>
            <a:r>
              <a:rPr lang="en-US" dirty="0">
                <a:ln>
                  <a:solidFill>
                    <a:schemeClr val="tx1"/>
                  </a:solidFill>
                </a:ln>
                <a:solidFill>
                  <a:schemeClr val="tx1"/>
                </a:solidFill>
              </a:rPr>
              <a:t>https://www.slideshare.net/gane309/risc-processors</a:t>
            </a:r>
          </a:p>
          <a:p>
            <a:r>
              <a:rPr lang="en-US" dirty="0">
                <a:ln>
                  <a:solidFill>
                    <a:schemeClr val="tx1"/>
                  </a:solidFill>
                </a:ln>
                <a:solidFill>
                  <a:schemeClr val="tx1"/>
                </a:solidFill>
              </a:rPr>
              <a:t>https://www.slideshare.net/TusharSwami1/risc-reduced-instruction-set-computing?from_search=1</a:t>
            </a:r>
          </a:p>
          <a:p>
            <a:r>
              <a:rPr lang="en-US" dirty="0">
                <a:ln>
                  <a:solidFill>
                    <a:schemeClr val="tx1"/>
                  </a:solidFill>
                </a:ln>
                <a:solidFill>
                  <a:schemeClr val="tx1"/>
                </a:solidFill>
              </a:rPr>
              <a:t>https://www.slideshare.net/MathivananNatarajan/arm-instruction-set-60665439</a:t>
            </a:r>
          </a:p>
          <a:p>
            <a:r>
              <a:rPr lang="en-US" dirty="0">
                <a:ln>
                  <a:solidFill>
                    <a:schemeClr val="tx1"/>
                  </a:solidFill>
                </a:ln>
                <a:solidFill>
                  <a:schemeClr val="tx1"/>
                </a:solidFill>
              </a:rPr>
              <a:t>03-arm_overview.pdf in CW of the Embedded Systems Course</a:t>
            </a:r>
          </a:p>
          <a:p>
            <a:r>
              <a:rPr lang="en-US" dirty="0">
                <a:ln>
                  <a:solidFill>
                    <a:schemeClr val="tx1"/>
                  </a:solidFill>
                </a:ln>
                <a:solidFill>
                  <a:schemeClr val="tx1"/>
                </a:solidFill>
              </a:rPr>
              <a:t>https://en.wikichip.org/wiki/arm_holdings/cortex</a:t>
            </a:r>
          </a:p>
          <a:p>
            <a:r>
              <a:rPr lang="en-US" dirty="0">
                <a:ln>
                  <a:solidFill>
                    <a:schemeClr val="tx1"/>
                  </a:solidFill>
                </a:ln>
                <a:solidFill>
                  <a:schemeClr val="tx1"/>
                </a:solidFill>
              </a:rPr>
              <a:t>https://www.slideshare.net/poedja/introduction-to-arm?from_search=11</a:t>
            </a:r>
          </a:p>
          <a:p>
            <a:r>
              <a:rPr lang="en-US" dirty="0">
                <a:ln>
                  <a:solidFill>
                    <a:schemeClr val="tx1"/>
                  </a:solidFill>
                </a:ln>
                <a:solidFill>
                  <a:schemeClr val="tx1"/>
                </a:solidFill>
              </a:rPr>
              <a:t>https://www.slideshare.net/PrashantSingh056/arm-processor-19617463</a:t>
            </a:r>
          </a:p>
          <a:p>
            <a:r>
              <a:rPr lang="en-US" dirty="0">
                <a:ln>
                  <a:solidFill>
                    <a:schemeClr val="tx1"/>
                  </a:solidFill>
                </a:ln>
                <a:solidFill>
                  <a:schemeClr val="tx1"/>
                </a:solidFill>
              </a:rPr>
              <a:t>https://www.slideshare.net/black_pearl/arm-processor?from_search=0</a:t>
            </a:r>
          </a:p>
          <a:p>
            <a:r>
              <a:rPr lang="en-US" dirty="0">
                <a:ln>
                  <a:solidFill>
                    <a:schemeClr val="tx1"/>
                  </a:solidFill>
                </a:ln>
                <a:solidFill>
                  <a:schemeClr val="tx1"/>
                </a:solidFill>
              </a:rPr>
              <a:t>https://people.eecs.berkeley.edu/~krste/papers/EECS-2011-62.pdf</a:t>
            </a:r>
          </a:p>
        </p:txBody>
      </p:sp>
      <p:cxnSp>
        <p:nvCxnSpPr>
          <p:cNvPr id="97" name="Straight Connector 87">
            <a:extLst>
              <a:ext uri="{FF2B5EF4-FFF2-40B4-BE49-F238E27FC236}">
                <a16:creationId xmlns:a16="http://schemas.microsoft.com/office/drawing/2014/main" id="{FE1E6C54-F0A1-4416-9865-9105257F76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stCxn id="8" idx="1"/>
          </p:cNvCxnSpPr>
          <p:nvPr>
            <p:extLst>
              <p:ext uri="{386F3935-93C4-4BCD-93E2-E3B085C9AB24}">
                <p16:designElem xmlns:p16="http://schemas.microsoft.com/office/powerpoint/2015/main" val="1"/>
              </p:ext>
            </p:extLst>
          </p:nvPr>
        </p:nvCxnSpPr>
        <p:spPr>
          <a:xfrm flipH="1">
            <a:off x="6092560" y="6091766"/>
            <a:ext cx="3440" cy="770681"/>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2" name="Slide Number Placeholder 1">
            <a:extLst>
              <a:ext uri="{FF2B5EF4-FFF2-40B4-BE49-F238E27FC236}">
                <a16:creationId xmlns:a16="http://schemas.microsoft.com/office/drawing/2014/main" id="{A8CD0A24-38E0-CE55-D671-A027B40174A1}"/>
              </a:ext>
            </a:extLst>
          </p:cNvPr>
          <p:cNvSpPr>
            <a:spLocks noGrp="1"/>
          </p:cNvSpPr>
          <p:nvPr>
            <p:ph type="sldNum" sz="quarter" idx="12"/>
          </p:nvPr>
        </p:nvSpPr>
        <p:spPr>
          <a:xfrm>
            <a:off x="10276321" y="5730874"/>
            <a:ext cx="771089" cy="365125"/>
          </a:xfrm>
        </p:spPr>
        <p:txBody>
          <a:bodyPr vert="horz" lIns="91440" tIns="45720" rIns="91440" bIns="45720" rtlCol="0" anchor="ctr">
            <a:normAutofit/>
          </a:bodyPr>
          <a:lstStyle/>
          <a:p>
            <a:pPr>
              <a:spcAft>
                <a:spcPts val="600"/>
              </a:spcAft>
            </a:pPr>
            <a:fld id="{F4FAB6BF-40DC-425D-9FBF-182EC001560C}" type="slidenum">
              <a:rPr lang="en-US" smtClean="0"/>
              <a:pPr>
                <a:spcAft>
                  <a:spcPts val="600"/>
                </a:spcAft>
              </a:pPr>
              <a:t>85</a:t>
            </a:fld>
            <a:endParaRPr lang="en-US"/>
          </a:p>
        </p:txBody>
      </p:sp>
    </p:spTree>
    <p:extLst>
      <p:ext uri="{BB962C8B-B14F-4D97-AF65-F5344CB8AC3E}">
        <p14:creationId xmlns:p14="http://schemas.microsoft.com/office/powerpoint/2010/main" val="25823777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6F8AD2-3F5C-810D-22F0-8AD4D2A1C61F}"/>
              </a:ext>
            </a:extLst>
          </p:cNvPr>
          <p:cNvSpPr>
            <a:spLocks noGrp="1"/>
          </p:cNvSpPr>
          <p:nvPr>
            <p:ph type="ctrTitle"/>
          </p:nvPr>
        </p:nvSpPr>
        <p:spPr>
          <a:xfrm>
            <a:off x="7409890" y="3605817"/>
            <a:ext cx="4127688" cy="1123111"/>
          </a:xfrm>
        </p:spPr>
        <p:txBody>
          <a:bodyPr>
            <a:normAutofit/>
          </a:bodyPr>
          <a:lstStyle/>
          <a:p>
            <a:r>
              <a:rPr lang="en-US" sz="6600" b="1" cap="none" spc="50" dirty="0">
                <a:ln w="0">
                  <a:solidFill>
                    <a:srgbClr val="003366"/>
                  </a:solidFill>
                </a:ln>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END</a:t>
            </a:r>
          </a:p>
        </p:txBody>
      </p:sp>
    </p:spTree>
    <p:extLst>
      <p:ext uri="{BB962C8B-B14F-4D97-AF65-F5344CB8AC3E}">
        <p14:creationId xmlns:p14="http://schemas.microsoft.com/office/powerpoint/2010/main" val="2935801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3C02-87B3-CCC8-A998-AD6C9CC3D4B4}"/>
              </a:ext>
            </a:extLst>
          </p:cNvPr>
          <p:cNvSpPr>
            <a:spLocks noGrp="1"/>
          </p:cNvSpPr>
          <p:nvPr>
            <p:ph type="sldNum" sz="quarter" idx="12"/>
          </p:nvPr>
        </p:nvSpPr>
        <p:spPr>
          <a:xfrm>
            <a:off x="10586872" y="6422016"/>
            <a:ext cx="771089" cy="365125"/>
          </a:xfrm>
        </p:spPr>
        <p:txBody>
          <a:bodyPr/>
          <a:lstStyle/>
          <a:p>
            <a:fld id="{F4FAB6BF-40DC-425D-9FBF-182EC001560C}" type="slidenum">
              <a:rPr lang="en-US" smtClean="0"/>
              <a:t>9</a:t>
            </a:fld>
            <a:endParaRPr lang="en-US" dirty="0"/>
          </a:p>
        </p:txBody>
      </p:sp>
      <p:sp>
        <p:nvSpPr>
          <p:cNvPr id="3" name="TextBox 2">
            <a:extLst>
              <a:ext uri="{FF2B5EF4-FFF2-40B4-BE49-F238E27FC236}">
                <a16:creationId xmlns:a16="http://schemas.microsoft.com/office/drawing/2014/main" id="{E4E2C1A9-AA65-92E8-369E-29E4E140A3B5}"/>
              </a:ext>
            </a:extLst>
          </p:cNvPr>
          <p:cNvSpPr txBox="1"/>
          <p:nvPr/>
        </p:nvSpPr>
        <p:spPr>
          <a:xfrm>
            <a:off x="2856759" y="241539"/>
            <a:ext cx="6478482" cy="830997"/>
          </a:xfrm>
          <a:prstGeom prst="rect">
            <a:avLst/>
          </a:prstGeom>
          <a:noFill/>
        </p:spPr>
        <p:txBody>
          <a:bodyPr wrap="square" rtlCol="0">
            <a:spAutoFit/>
          </a:bodyPr>
          <a:lstStyle/>
          <a:p>
            <a:r>
              <a:rPr lang="en-US" sz="4800" spc="50" dirty="0">
                <a:ln w="0">
                  <a:solidFill>
                    <a:schemeClr val="accent1">
                      <a:lumMod val="50000"/>
                    </a:schemeClr>
                  </a:solidFill>
                </a:ln>
                <a:solidFill>
                  <a:schemeClr val="accent1">
                    <a:lumMod val="50000"/>
                  </a:schemeClr>
                </a:solidFill>
                <a:latin typeface="Cooper Black" panose="0208090404030B020404" pitchFamily="18" charset="0"/>
                <a:ea typeface="+mj-ea"/>
                <a:cs typeface="Times New Roman" panose="02020603050405020304" pitchFamily="18" charset="0"/>
              </a:rPr>
              <a:t>Exploring ARM ISA</a:t>
            </a:r>
          </a:p>
        </p:txBody>
      </p:sp>
      <p:sp>
        <p:nvSpPr>
          <p:cNvPr id="20" name="TextBox 19">
            <a:extLst>
              <a:ext uri="{FF2B5EF4-FFF2-40B4-BE49-F238E27FC236}">
                <a16:creationId xmlns:a16="http://schemas.microsoft.com/office/drawing/2014/main" id="{2356D5DE-44FA-83FE-9523-4570C3F26ED1}"/>
              </a:ext>
            </a:extLst>
          </p:cNvPr>
          <p:cNvSpPr txBox="1"/>
          <p:nvPr/>
        </p:nvSpPr>
        <p:spPr>
          <a:xfrm>
            <a:off x="1755476" y="1208459"/>
            <a:ext cx="2260840" cy="584775"/>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RISC based ISA</a:t>
            </a:r>
          </a:p>
        </p:txBody>
      </p:sp>
      <p:pic>
        <p:nvPicPr>
          <p:cNvPr id="21" name="Graphic 20" descr="Processor outline">
            <a:extLst>
              <a:ext uri="{FF2B5EF4-FFF2-40B4-BE49-F238E27FC236}">
                <a16:creationId xmlns:a16="http://schemas.microsoft.com/office/drawing/2014/main" id="{D5785AAC-44D2-A406-BEEF-B2CF034249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087" y="1208459"/>
            <a:ext cx="464388" cy="464388"/>
          </a:xfrm>
          <a:prstGeom prst="rect">
            <a:avLst/>
          </a:prstGeom>
        </p:spPr>
      </p:pic>
      <p:sp>
        <p:nvSpPr>
          <p:cNvPr id="22" name="TextBox 21">
            <a:extLst>
              <a:ext uri="{FF2B5EF4-FFF2-40B4-BE49-F238E27FC236}">
                <a16:creationId xmlns:a16="http://schemas.microsoft.com/office/drawing/2014/main" id="{6F4274E7-2555-D50D-B5B5-A7969A116A81}"/>
              </a:ext>
            </a:extLst>
          </p:cNvPr>
          <p:cNvSpPr txBox="1"/>
          <p:nvPr/>
        </p:nvSpPr>
        <p:spPr>
          <a:xfrm>
            <a:off x="1755476" y="1892830"/>
            <a:ext cx="4064480" cy="1697901"/>
          </a:xfrm>
          <a:prstGeom prst="rect">
            <a:avLst/>
          </a:prstGeom>
          <a:noFill/>
        </p:spPr>
        <p:txBody>
          <a:bodyPr wrap="square">
            <a:spAutoFit/>
          </a:bodyPr>
          <a:lstStyle/>
          <a:p>
            <a:pPr marL="0" marR="0">
              <a:spcBef>
                <a:spcPts val="0"/>
              </a:spcBef>
              <a:spcAft>
                <a:spcPts val="500"/>
              </a:spcAft>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2 separate instruction set states:</a:t>
            </a:r>
          </a:p>
          <a:p>
            <a:pPr marL="457200" marR="0" indent="-457200">
              <a:spcBef>
                <a:spcPts val="0"/>
              </a:spcBef>
              <a:spcAft>
                <a:spcPts val="500"/>
              </a:spcAft>
              <a:buFont typeface="Wingdings" panose="05000000000000000000" pitchFamily="2" charset="2"/>
              <a:buChar char="v"/>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32-bit ARM</a:t>
            </a:r>
          </a:p>
          <a:p>
            <a:pPr marL="457200" marR="0" indent="-457200">
              <a:spcBef>
                <a:spcPts val="0"/>
              </a:spcBef>
              <a:spcAft>
                <a:spcPts val="500"/>
              </a:spcAft>
              <a:buFont typeface="Wingdings" panose="05000000000000000000" pitchFamily="2" charset="2"/>
              <a:buChar char="v"/>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16-bit Thumb</a:t>
            </a:r>
          </a:p>
        </p:txBody>
      </p:sp>
      <p:pic>
        <p:nvPicPr>
          <p:cNvPr id="23" name="Graphic 22" descr="Processor outline">
            <a:extLst>
              <a:ext uri="{FF2B5EF4-FFF2-40B4-BE49-F238E27FC236}">
                <a16:creationId xmlns:a16="http://schemas.microsoft.com/office/drawing/2014/main" id="{92D9C76D-8BE2-CA6F-B153-D866B40502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087" y="1892830"/>
            <a:ext cx="464388" cy="464388"/>
          </a:xfrm>
          <a:prstGeom prst="rect">
            <a:avLst/>
          </a:prstGeom>
        </p:spPr>
      </p:pic>
      <p:sp>
        <p:nvSpPr>
          <p:cNvPr id="24" name="TextBox 23">
            <a:extLst>
              <a:ext uri="{FF2B5EF4-FFF2-40B4-BE49-F238E27FC236}">
                <a16:creationId xmlns:a16="http://schemas.microsoft.com/office/drawing/2014/main" id="{69F0B998-1464-C6B2-DD6E-A613E142AB9B}"/>
              </a:ext>
            </a:extLst>
          </p:cNvPr>
          <p:cNvSpPr txBox="1"/>
          <p:nvPr/>
        </p:nvSpPr>
        <p:spPr>
          <a:xfrm>
            <a:off x="6210044" y="1204810"/>
            <a:ext cx="4997569" cy="5765681"/>
          </a:xfrm>
          <a:prstGeom prst="rect">
            <a:avLst/>
          </a:prstGeom>
          <a:noFill/>
        </p:spPr>
        <p:txBody>
          <a:bodyPr wrap="square">
            <a:spAutoFit/>
          </a:bodyPr>
          <a:lstStyle/>
          <a:p>
            <a:pPr marL="457200" indent="-457200">
              <a:spcAft>
                <a:spcPts val="500"/>
              </a:spcAft>
              <a:buFont typeface="Wingdings" panose="05000000000000000000" pitchFamily="2" charset="2"/>
              <a:buChar char="v"/>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IRQ : entered when a low priority (normal) interrupt is raised </a:t>
            </a:r>
          </a:p>
          <a:p>
            <a:pPr marL="457200" marR="0" indent="-457200">
              <a:spcBef>
                <a:spcPts val="0"/>
              </a:spcBef>
              <a:spcAft>
                <a:spcPts val="500"/>
              </a:spcAft>
              <a:buFont typeface="Wingdings" panose="05000000000000000000" pitchFamily="2" charset="2"/>
              <a:buChar char="v"/>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Supervisor : entered on reset and when a Software Interrupt instruction is executed </a:t>
            </a:r>
          </a:p>
          <a:p>
            <a:pPr marL="457200" marR="0" indent="-457200">
              <a:spcBef>
                <a:spcPts val="0"/>
              </a:spcBef>
              <a:spcAft>
                <a:spcPts val="500"/>
              </a:spcAft>
              <a:buFont typeface="Wingdings" panose="05000000000000000000" pitchFamily="2" charset="2"/>
              <a:buChar char="v"/>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Abort : used to handle memory access violations </a:t>
            </a:r>
          </a:p>
          <a:p>
            <a:pPr marL="457200" marR="0" indent="-457200">
              <a:spcBef>
                <a:spcPts val="0"/>
              </a:spcBef>
              <a:spcAft>
                <a:spcPts val="500"/>
              </a:spcAft>
              <a:buFont typeface="Wingdings" panose="05000000000000000000" pitchFamily="2" charset="2"/>
              <a:buChar char="v"/>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a:t>
            </a:r>
            <a:r>
              <a:rPr lang="en-US" sz="3200" b="1" kern="100" dirty="0" err="1">
                <a:solidFill>
                  <a:srgbClr val="002060"/>
                </a:solidFill>
                <a:latin typeface="DaunPenh" panose="01010101010101010101" pitchFamily="2" charset="0"/>
                <a:ea typeface="Calibri" panose="020F0502020204030204" pitchFamily="34" charset="0"/>
                <a:cs typeface="DaunPenh" panose="01010101010101010101" pitchFamily="2" charset="0"/>
              </a:rPr>
              <a:t>Undef</a:t>
            </a: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 used to handle undefined instructions </a:t>
            </a:r>
          </a:p>
          <a:p>
            <a:pPr marL="457200" marR="0" indent="-457200">
              <a:spcBef>
                <a:spcPts val="0"/>
              </a:spcBef>
              <a:spcAft>
                <a:spcPts val="500"/>
              </a:spcAft>
              <a:buFont typeface="Wingdings" panose="05000000000000000000" pitchFamily="2" charset="2"/>
              <a:buChar char="v"/>
              <a:tabLst>
                <a:tab pos="3933825" algn="l"/>
              </a:tabLst>
            </a:pPr>
            <a:r>
              <a:rPr lang="en-US" sz="3200" b="1" kern="100" dirty="0">
                <a:solidFill>
                  <a:srgbClr val="002060"/>
                </a:solidFill>
                <a:latin typeface="DaunPenh" panose="01010101010101010101" pitchFamily="2" charset="0"/>
                <a:ea typeface="Calibri" panose="020F0502020204030204" pitchFamily="34" charset="0"/>
                <a:cs typeface="DaunPenh" panose="01010101010101010101" pitchFamily="2" charset="0"/>
              </a:rPr>
              <a:t> System : privileged mode using the same registers as user mode</a:t>
            </a:r>
          </a:p>
        </p:txBody>
      </p:sp>
      <p:sp>
        <p:nvSpPr>
          <p:cNvPr id="30" name="TextBox 29">
            <a:extLst>
              <a:ext uri="{FF2B5EF4-FFF2-40B4-BE49-F238E27FC236}">
                <a16:creationId xmlns:a16="http://schemas.microsoft.com/office/drawing/2014/main" id="{FCFE1562-8E44-2458-2AEB-8E168DF986F2}"/>
              </a:ext>
            </a:extLst>
          </p:cNvPr>
          <p:cNvSpPr txBox="1"/>
          <p:nvPr/>
        </p:nvSpPr>
        <p:spPr>
          <a:xfrm>
            <a:off x="1755475" y="3590731"/>
            <a:ext cx="4348432" cy="3175228"/>
          </a:xfrm>
          <a:prstGeom prst="rect">
            <a:avLst/>
          </a:prstGeom>
          <a:noFill/>
        </p:spPr>
        <p:txBody>
          <a:bodyPr wrap="square">
            <a:spAutoFit/>
          </a:bodyPr>
          <a:lstStyle>
            <a:defPPr>
              <a:defRPr lang="en-US"/>
            </a:defPPr>
            <a:lvl1pPr marR="0">
              <a:spcBef>
                <a:spcPts val="0"/>
              </a:spcBef>
              <a:spcAft>
                <a:spcPts val="500"/>
              </a:spcAft>
              <a:tabLst>
                <a:tab pos="3933825" algn="l"/>
              </a:tabLst>
              <a:defRPr sz="3200" b="1" kern="100">
                <a:solidFill>
                  <a:srgbClr val="002060"/>
                </a:solidFill>
                <a:latin typeface="DaunPenh" panose="01010101010101010101" pitchFamily="2" charset="0"/>
                <a:ea typeface="Calibri" panose="020F0502020204030204" pitchFamily="34" charset="0"/>
                <a:cs typeface="DaunPenh" panose="01010101010101010101" pitchFamily="2" charset="0"/>
              </a:defRPr>
            </a:lvl1pPr>
          </a:lstStyle>
          <a:p>
            <a:r>
              <a:rPr lang="en-US" dirty="0"/>
              <a:t>7 basic operating modes:</a:t>
            </a:r>
          </a:p>
          <a:p>
            <a:pPr marL="457200" indent="-457200">
              <a:buFont typeface="Wingdings" panose="05000000000000000000" pitchFamily="2" charset="2"/>
              <a:buChar char="v"/>
            </a:pPr>
            <a:r>
              <a:rPr lang="en-US" dirty="0"/>
              <a:t>User : unprivileged mode under which most tasks run</a:t>
            </a:r>
          </a:p>
          <a:p>
            <a:pPr marL="457200" indent="-457200">
              <a:buFont typeface="Wingdings" panose="05000000000000000000" pitchFamily="2" charset="2"/>
              <a:buChar char="v"/>
            </a:pPr>
            <a:r>
              <a:rPr lang="en-US" dirty="0"/>
              <a:t>FIQ : entered when a high priority (fast) interrupt is raised  </a:t>
            </a:r>
          </a:p>
        </p:txBody>
      </p:sp>
      <p:pic>
        <p:nvPicPr>
          <p:cNvPr id="31" name="Graphic 30" descr="Processor outline">
            <a:extLst>
              <a:ext uri="{FF2B5EF4-FFF2-40B4-BE49-F238E27FC236}">
                <a16:creationId xmlns:a16="http://schemas.microsoft.com/office/drawing/2014/main" id="{62B2EF89-17DF-36B5-5BFE-9DBD6CF3C1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6436" y="3590731"/>
            <a:ext cx="473691" cy="464388"/>
          </a:xfrm>
          <a:prstGeom prst="rect">
            <a:avLst/>
          </a:prstGeom>
        </p:spPr>
      </p:pic>
    </p:spTree>
    <p:extLst>
      <p:ext uri="{BB962C8B-B14F-4D97-AF65-F5344CB8AC3E}">
        <p14:creationId xmlns:p14="http://schemas.microsoft.com/office/powerpoint/2010/main" val="2057554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5039</TotalTime>
  <Words>7145</Words>
  <Application>Microsoft Office PowerPoint</Application>
  <PresentationFormat>Widescreen</PresentationFormat>
  <Paragraphs>721</Paragraphs>
  <Slides>86</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86</vt:i4>
      </vt:variant>
    </vt:vector>
  </HeadingPairs>
  <TitlesOfParts>
    <vt:vector size="102" baseType="lpstr">
      <vt:lpstr>Adobe Song Std L</vt:lpstr>
      <vt:lpstr>Aldhabi</vt:lpstr>
      <vt:lpstr>Arial</vt:lpstr>
      <vt:lpstr>Calibri</vt:lpstr>
      <vt:lpstr>Cavolini</vt:lpstr>
      <vt:lpstr>Cooper Black</vt:lpstr>
      <vt:lpstr>DaunPenh</vt:lpstr>
      <vt:lpstr>Gabriola</vt:lpstr>
      <vt:lpstr>Impact</vt:lpstr>
      <vt:lpstr>Ink Free</vt:lpstr>
      <vt:lpstr>Jumble</vt:lpstr>
      <vt:lpstr>Microsoft Himalaya</vt:lpstr>
      <vt:lpstr>Times New Roman</vt:lpstr>
      <vt:lpstr>Tw Cen MT</vt:lpstr>
      <vt:lpstr>Wingdings</vt:lpstr>
      <vt:lpstr>Circuit</vt:lpstr>
      <vt:lpstr>ARM vs RISC-V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ARM vs RISC-V</dc:title>
  <dc:creator>Melika Rajabi</dc:creator>
  <cp:lastModifiedBy>Melika Rajabi</cp:lastModifiedBy>
  <cp:revision>47</cp:revision>
  <dcterms:created xsi:type="dcterms:W3CDTF">2023-05-23T12:22:49Z</dcterms:created>
  <dcterms:modified xsi:type="dcterms:W3CDTF">2023-05-27T02:40:25Z</dcterms:modified>
</cp:coreProperties>
</file>